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98" r:id="rId4"/>
    <p:sldId id="283" r:id="rId5"/>
    <p:sldId id="284" r:id="rId6"/>
    <p:sldId id="300" r:id="rId7"/>
    <p:sldId id="299" r:id="rId8"/>
    <p:sldId id="304" r:id="rId9"/>
    <p:sldId id="301" r:id="rId10"/>
    <p:sldId id="303" r:id="rId11"/>
    <p:sldId id="302" r:id="rId12"/>
    <p:sldId id="305" r:id="rId13"/>
    <p:sldId id="306" r:id="rId14"/>
    <p:sldId id="307" r:id="rId15"/>
    <p:sldId id="308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306"/>
    <a:srgbClr val="E8E0DA"/>
    <a:srgbClr val="F1E7E2"/>
    <a:srgbClr val="D4BFBC"/>
    <a:srgbClr val="9B8A84"/>
    <a:srgbClr val="584832"/>
    <a:srgbClr val="6E6257"/>
    <a:srgbClr val="08758B"/>
    <a:srgbClr val="244489"/>
    <a:srgbClr val="D40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0" autoAdjust="0"/>
    <p:restoredTop sz="86427" autoAdjust="0"/>
  </p:normalViewPr>
  <p:slideViewPr>
    <p:cSldViewPr snapToGrid="0" snapToObjects="1">
      <p:cViewPr varScale="1">
        <p:scale>
          <a:sx n="101" d="100"/>
          <a:sy n="101" d="100"/>
        </p:scale>
        <p:origin x="200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CF2C8-D8CF-074D-8A18-E30424CC9FCB}" type="datetime1">
              <a:rPr lang="fr-FR" smtClean="0"/>
              <a:pPr/>
              <a:t>03/05/2019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7C43-234A-194C-916F-0C0B16DD9FE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7T16:36:45.56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</inkml:brush>
    <inkml:brush xml:id="br2">
      <inkml:brushProperty name="width" value="0.2" units="cm"/>
      <inkml:brushProperty name="height" value="0.2" units="cm"/>
    </inkml:brush>
  </inkml:definitions>
  <inkml:trace contextRef="#ctx0" brushRef="#br0">3044 1528 24575,'-19'91'0,"0"1"0,0-1 0,12-40 0,0 0 0,-12 40 0,-4 15 0,9-27 0,14-36 0,0-20 0,0-2 0,0-11 0,3-5 0,3-1 0,21-15 0,-2-2 0,10-5 0,-1-5 0,2 5 0,1-6 0,5 0 0,-7 0 0,-6 2 0,-2 4 0,-11 3 0,-1 5 0,-6 4 0,-3-2 0,-6 28 0,-29 22 0,5 2 0,-3 7-1325,-12 20 0,-4 4 1325,10-18 0,-3 1 0,1 2 0,-2 6 0,0 2 0,-1-1 0,2-3 0,-1-1 0,1-3 0,-6 10 0,2-1-551,0 4 1,3-3 550,-9 15-109,23-38 0,0-2 109,-10 16 0,20-31 0,2-9 0,53-57 0,-3-10 0,7-8-202,1 2 1,4-3 0,0-2 201,1-3 0,-1-2 0,2-2 0,-5 8 0,2-2 0,0 0 0,-2 2 0,9-9 0,-2 3 0,-1 0 0,-4 2 0,-2 0 0,2 2 0,4-1 0,1 1 0,-5 4-179,1-5 0,-2 3 179,13-3 0,-2 2 0,-17 10 0,-3 4 206,25-15-206,-27 19 0,-14 16 0,-9 12 3028,-6 7-3028,-3 8 1697,-7 6-1697,-5 6 0,-4 0 0,-5-1 0,8-5 0,-7 0 0,13-1 0,14-17 0,7-1 0,26-25 0,6 1 0,-3-7 0,8 6 0,-25 10 0,2 6 0,-18 12 0,-1 2 0,-6 4 0,-3 9 0,-2 32 0,-19 38 0,-1-18 0,-4 4-759,-6 9 1,-3 1 758,2-5 0,0-1 0,-3 5 0,2-3 0,8-19 0,0 0-106,0 4 0,0-3 106,-15 19 0,19-17 0,5-21 0,11-31 0,37-48 0,21-33-70,-10 12 1,4-2 69,-9 14 0,1 2 0,7-9 0,0 1-365,-15 17 1,0 1 364,4-3 0,0 1 0,25-29 0,-23 24 0,-6 13 0,-20 24 1575,-1-2-1575,-5 13 1022,-1-4-1022,5 5 0,8-5 0,7-1 0,6-6 0,-6-4 0,-2 8 0,-6-6 0,-5 13 0,-1-4 0,-5 5 0,-5 8 0,-1 25 0,-4 33 0,-6-17 0,-3 5-520,1 14 0,-3 0 520,-4-13 0,-2-1 0,-3 11 0,0-2 0,-12 30-77,-4-9 77,13-7 0,6-39 0,10-9 0,7-37 0,29-34 0,13-39 0,-10 23 0,1 0-107,-5 12 0,-1 1 107,5-10 0,-1 1 0,13-18 76,7-4-76,1 31 0,33 13-476,-36 27 1,3 1 475,9-7 0,2-1 0,3 3 0,-2-1 0,-12-1 0,0 0 0,9 6 0,-3 1 0,25-9 0,-11 11 1193,-21-4-1193,-9 0 0,-6 5 0,0-5 1013,-14 6-1013,19 0 0,-7 0 0,25 0 0,-15 0 0,-13 0 0,-10 0 0,-12 0 0,1 0 0,1 23 0,-5 13 0,-1 34 0,-5 10 0,-14 19-731,-2-17 731,-1-33 0,-3-1 0,-16 30-70,0-6 70,3-6 0,13-22 0,3-8 0,6-14 0,5-7 729,2-6-729,0-3 72,3-6-72,-4-17 0,23-20 0,15-29 0,-5 22 0,6-4-1008,8-12 0,4-3 1008,4-6 0,1 1 0,-7 9 0,1 1 0,8-10 0,-1 4-357,-15 18 0,0 3 357,4-8 0,0 3 0,18-20 0,-19 16 0,-16 27 0,-8 8 0,-7 13 1938,-3 12-1938,-21 25 0,-9 23 0,-28 27 0,8-10 65,14-27 0,-1-1-65,-20 22 0,-3 8 0,12-13 0,10-17 0,13-9 0,4-13 0,9-9 0,1-4 662,13-5-662,17-6 0,4-11 0,21-2 0,-14-8 0,6 8 0,-13-2 0,-2 5 0,-11 5 0,-1 1 0,-5 5 0,-1 0 0,12 0 0,9 0 0,14 0 0,24 0 0,4 0 0,15 0 0,-16-11 0,13-6 0,-12-4 0,0-5 0,-12 11 0,-24-2 0,-8 6 0,-12 5 0,-14 1 0,-50 5 0,-33 0 0,16 0 0,-6 0-1037,-9 0 1,-3 0 1036,0 0 0,2 0 0,13 0 0,3 0-265,3 0 0,4 0 265,-22 0 0,8 0 0,12 0 0,46 4 0,51 4 0,49 6 0,-20-2 0,4 0 513,-2-3 1,-1 1-514,-8 5 0,-1 0 0,1-7 0,-3 1 0,26 18 369,8-10-369,-20 3 0,-18-7 0,-21-2 0,-11-5 0,-10 3 1005,0-8-1005,-9-10 202,-9-10-202,-4-20 0,0-13 0,6-9 0,6 7 0,24 1 0,21 20 0,28 5 0,6 13 0,7 9 0,-6 6 0,-8 6 0,-2 20 0,-30 8 0,-7 19 0,-15 5 0,-11-6 0,-1 14 0,-23-18 0,-18-1 0,-29-27 0,-26-8-328,34-9 1,0-6 327,-27-22 0,32 13 0,4-8 0,-8-61 0,15 11 0,11-18-92,29 19 92,53 0 0,-14 36 0,7 4-989,21 4 1,8 6 988,11-1 0,2 5 0,2 9 0,-2 2 0,-15-1 0,-2 2-336,9 2 1,-5 2 335,18-1 0,-42-1 0,-2 2 564,20 4-564,-23 2 83,-11 4-83,-24-1 1974,-1 0-1974,-49 2 0,-30-6 0,8-2 0,-4-2 24,11-1 1,0-2-25,-12 1 0,3 0 0,-11 0 0,-14 0 0,34 0 0,10 0 0,17-4 0,32 16 0,9 11 725,32 20-725,3 13 0,0-1 0,-2-1 0,-13-8 0,-9-8 0,-14-11 0,-6-11 0,-5-1 0,-23-10 0,-13-1 0,-17-4 0,1-10 0,10-3 0,5-17 0,18 6 0,2-5 0,39 11 0,23 7 0,48 6-570,-30 4 1,0 2 569,-8-1 0,-1 0 0,12 0 0,-3 0-133,19 0 133,8 6 0,-21 1 0,-23 5 0,-11 10 0,-23-4 1131,-2 5-1131,-32-7 0,-33-11 0,5-1 0,-5-2-881,-12-4 0,-5-4 881,-14-9 0,0-6 0,21 1 0,4-3-41,11 3 0,3 0 41,-26-13 0,28 13 0,-20-8 0,77 5 0,59 57 0,6 5 0,6 9-723,-6 8 1,1 5 722,-12-9 0,3 3 0,-3 0 0,-9-4 0,-3 0 0,-1-2 0,18 15 0,-1 1-505,-19-15 0,-1 1 0,-5-4 505,-6-1 0,-2-2-123,9 6 0,-1-1 123,14 25 0,-23-19 0,-11-12 2995,-19-19-2995,-23-8 0,-53-51 0,11-4 0,-5-7 140,-1-4 0,0-4-140,-6-11 0,3 0 0,16 14 0,3 1 0,-2 0 0,2 0 0,6 5 0,3 1 148,3 4 1,4 2-149,-3-17 0,16 17 0,15 16 0,29 11 0,5 7 1619,32 4-1619,-8 0 0,6 0 0,-15 5 0,-2-4 0,0 4 0,-11-5 0,6-30 0,-19 6 0,2-50 0,-1 10 0,3-16 0,0 3 0,3 16 0,-10 2 0,2 21 0,-5 4 0,-2 17 0,-4 2 0,-6 18 0,-11 10 0,-6 15 0,-7 7 0,6-6 0,2-2 0,5-11 0,6-1 0,13-18 0,12-12 0,22-17 0,6-14 0,-1 5 0,-2 1 0,-15 11 0,-3 12 0,-11 6 0,-1 6 0,-10 14 0,-7 32 0,-28 20 0,14-12 0,-3 1 0,-32 29 0,28-31 0,0-1 0,-18 11 0,11 10 0,5-22 0,18-15 0,5-15 0,39-47 0,31-25 0,-18 7 0,4-4-776,9-6 1,-1 1 775,-15 11 0,-2 1 0,5-4 0,-2 3-344,18-13 344,-5-6 0,-8 23 0,-26 11 0,-6 21 0,-20 24 0,-33 34 0,7 4 0,-6-11 0,-3 1 0,-2 14 1522,-11 0-1522,14-10 373,9-16-373,12-6 0,7-9 0,13-12 0,12-16 0,17-13 0,3-12 0,4 6 0,-14 4 0,-2 11 0,-12 3 0,-2 10 0,-17 18 0,-29 26 0,-21 29 0,9-19 0,-3 3-989,0 3 1,-1 2 988,-7 6 0,2 0 0,13-16 0,2 0-158,-4 7 1,3-4 157,-11 9 0,6 5 0,12-27 0,20-14 0,16-17 0,41-38 0,-10-1 0,5-3 39,19-12 1,5-4-40,1-11 0,-1 1 0,-6 16 0,-2 1-461,0-10 1,-3 2 460,-9 20 0,-1 0-107,-3-5 0,-1 1 107,26-15 0,-27 20 0,-15 9 1748,-8 17-1748,-10 15 1347,-19 18-1347,-18 34 0,-21 16-289,21-31 1,1 2 288,-23 35 0,3-2-73,9-19 73,9-9 0,7-16 0,15-14 0,6-17 0,26-52 0,8-43 0,39 18 0,-19 23 0,7 7-577,7 23 0,5 4 577,11-12 0,3-2 0,-1 4 0,0 0 0,-6-6 0,-1 1 0,-5 10 0,-1 3-97,-6-1 0,-3 1 97,32-6 0,-32 10 0,-1 0 0,25-10 0,-32 12 0,-2 1 0,6-3 0,-12 12 0,-41 13 0,-47 28 0,-31 7 0,-4-1 1961,18-8-1961,-23 1 290,144-82-290,-14 12 0,1-1 0,13-13 0,12 0 0,-25 13 0,-15 17 0,-11 3 0,-10 11 0,-5 5 0,-1 26 0,-17 21 0,-18 31 0,-2-3 0,4-33 0,-2-2 0,-6 26 0,-14 10 0,10-19 0,7-10 0,9-14 0,8-11 0,11-11 0,1-1 0,5-13 0,11-21 0,2-6 0,19-26 0,2 5 0,7-10 0,-8 10 0,-7 8 0,-6 11 0,-8 16 0,-2-3 0,-6 17 0,-22 24 0,-5 15 0,-34 37 0,19-16 0,7-23 0,-1 0 0,-12 23 0,0 0 0,5-9 0,20-18 0,7-14 0,7-7 0,5-14 0,35-32 0,2-24 0,4 11 0,4-3-445,-7-1 0,-1 0 445,-1 5 0,0 0 0,-2 1 0,-2 1-30,18-22 30,0-1 0,-10 17 0,-10 10 0,-13 14 0,-2 8 888,-10 14-888,-6 20 32,-27 24-32,-10 19 0,9-20 0,-3-1-452,-18 26 452,15-25 0,1 0 0,-11 15 0,-14 9 0,27-26 0,2-3 0,18-21 0,11-23 0,18-3 0,14-41 452,6 16-452,3-17 0,-9 15 0,-2 7 0,-12 7 0,-2 9 0,-18 8 0,-34 2 0,-19 10 0,4 2 0,-5 1-931,-4 3 0,-3 2 931,-16 7 0,-3 2-1074,-5 1 1,-1 0 1073,-1-1 0,3 1 0,15-2 0,2-1-590,-8-7 1,2-1 589,22 2 0,1-1-145,-9-5 1,2 0 144,-22 12 1500,23-8-1500,23-6 2152,13-2-2152,8-5 1438,10-9-1438,1-24 387,17-23-387,18-27 0,0 31 0,6-2-895,6-1 1,2-2 894,9-7 0,0 2 0,-11 15 0,-2 0-429,5-6 0,-2 2 429,24-20-215,-33 33 0,-1 0 215,24-20 0,-20 24 0,-9 7 1665,-13 20-1665,-1-3 917,-10 14-917,-12 19 495,-14 17-495,-12 7 0,-8 18 0,8-18 0,-6 20 0,12-21 0,1 4 0,9-21 0,7-7 0,4-7 0,5-10 0,25-12 0,28-24 0,23-23-346,-33 27 0,0-1 346,0-6 0,-1 2 0,28-12 0,-6 2 0,-11 10 0,-16 13 0,-14 3 0,-7 11 0,-27 0 0,-41 35 0,-9-4 0,-10 3-1378,-12 7 0,-6 4 1378,12-3 0,-5 2 0,0-1 0,-2-4 0,0-3 0,3 2 0,7 1 0,3 1 0,-3-1-1215,-15 3 1,-3-1-1,2-2 1215,13-6 0,2-1 0,-2 1 0,-8 4 0,-2 1 0,4-3-545,-14-2 0,5-1 545,1 4 0,8-3 0,29-14 0,4-1 0,-6 3 0,3 0 0,-26 5 0,34-13 2489,11-3-2489,23-36 4025,3-16-4025,9-25 0,21-23 1135,4 12-1135,-3 34 0,1 0 0,14-31 0,-3 11 0,-14 17 0,-2 16 0,-12 8 0,-1 12 0,-5 1 533,-23 10-533,-13 1 0,-34 4 0,21 0 0,-3 0-622,-4 0 1,-3 0 621,-13-1 0,-3 2 0,6 5 0,0 3 0,-11-1 0,1 3 0,20 4 0,1 2 0,-8 4 0,1-2 0,14-6 0,2 0-106,-44 22 106,13-19 0,28 2 0,22-11 0,8-1 0,17-11 0,1-35 1236,4-13-1236,6-27 0,16-16-589,3 14 589,-3 32 0,0 1 0,8-31 0,5 10 0,-15 18 0,-3 16 0,-11 14 0,-1 7 0,-9 9 702,-20 2-702,-8 4 0,-36 13 0,5 9 0,-23 15 0,15 4 0,-5 1 0,7-1 0,8-6 0,9-4 0,10-12 0,22-3 0,0-5 0,19-14 0,-3-11 0,4-14 0,10-7 0,-3 6 0,10 2 0,-7 5 0,0 10 0,-4-1 0,-14 12 0,-18 2 0,-23 19 0,-13 15 0,22-6 0,-1 2-668,-5 3 0,-1 2 668,-8 10 0,-1 1 0,-4 0 0,-1 2 0,2 3 0,3 1 0,13-11 0,1-1 0,-2 3 0,3-1-157,-13 23 157,-5-6 0,18-7 0,17-28 0,9-5 0,9-27 1325,22-32-1325,24-26 0,-8 14 0,2-1-278,-3 12 1,1 0 277,8-8 0,-3 2-111,0-2 111,27-24 0,-30 31 0,1-6 0,-12 23 0,-21 14 719,-29 24-719,-11 23 0,-34 24 0,31-17 0,2-1-399,-25 21 399,20-21 0,3-2 0,-2 9 0,-15 15 0,26-26 0,6-3 0,11-20 0,10-9 0,27-37 0,19-17 0,-7 6 0,1-1 0,26-20 0,-24 22 0,-1 0 514,16-19-514,6-1 0,-17 8 0,-12 21 0,-12 13 0,-7 5 0,-10 11 0,-18 15 0,-23 18 0,-19 27 0,-7-4 0,1 10 0,2-13 0,8 4 0,1-13 0,18-6 0,10-19 0,11-6 0,5-10 0,7-33 0,4-3 0,0-32 0,0-2 0,6-2 0,1 3 0,6 16 0,-7 10 0,0 13 0,-6 2 0,0 10 0,-31 7 0,-15 5 0,-33 5 0,-7 0 0,32 0 0,-1 0-516,4-1 0,-1 2 516,-14 8 0,-1 5 0,5 2 0,0 3 0,-7 10 0,2 3 0,18-8 0,0 0 0,-4 3 0,2-1 0,-21 3 0,1 5 0,10-13 0,25-4 0,14-11 0,7-1 0,5-5 1032,5-14-1032,1 7 0,4-17 0,0 13 0,0-4 0,0 5 0,3 5 0,3 0 0,3 5 0,-4 5 0,4 0 0,-8 5 0,3-1 0,-4 1 0,0 4 0,0-3 0,-10 15 0,-2-8 0,-11 5 0,7-8 0,-4-5 0,13 0 0,-2-39 0,15-23 0,13-1 0,4-5-526,-1-4 0,3 0 526,7 7 0,1 1 0,0-2 0,-3 1 0,9-25 0,4 5 0,-18 20 0,-7 20 0,-11 23 0,-34 9 0,-27 40 0,8-8 0,-5 4-451,-11 14 1,0 4 450,-3 4 0,1-1 0,6-9 0,2-1-418,5 1 1,4-2 417,-28 18 0,16-4 0,12-17 0,23-16 0,9-9 1864,10-18-1864,6-10 924,4-3-924,11-11 0,-5 16 0,4 1 0,-10 1 0,-9 12 0,-8 9 0,-41 31 0,7 6 0,-19 9 0,1 6 0,15-15 0,-17 16 0,19-18 0,8-2 0,10-15 0,12-8 0,6-7 0,7-27 0,9-10 0,8-24 0,7-12 0,6 5 0,-1 1 0,1 3 0,-8 18 0,-2 1 0,-10 15 0,-10 10 0,-29 1 0,-23 23 0,11 0 0,-3 5-752,-11 13 1,-2 6 751,-8 6 0,3 1 0,11-6 0,1-1 0,-4-1 0,4-1-357,-14 16 357,-6-4 0,19-12 0,22-16 0,12-13 0,11-8 0,5-17 1474,1-6-1474,14-13 386,-2-3-386,13 6 0,-9 1 0,3 12 0,-5 1 0,0 5 0,-5 1 0,3 3 0,-7-2 0,3 3 0,-4-5 0,4 5 0,-2-3 0,6 3 0,-3-1 0,3 2 0,1 4 0,0 0 0,-3 0 0,-2 0 0</inkml:trace>
  <inkml:trace contextRef="#ctx0" brushRef="#br1" timeOffset="55917">610 893 24575,'-26'0'0,"1"0"0,3 0 0,-5 0 0,-2 0 0,-1 0 0,3 0 0,-1 0 0,5 0 0,-4 0 0,0 0 0,9 0 0,-14 0 0,9 9 0,-5 3 0,2 4 0,10-1 0,-4-4 0,8 4 0,-8 1 0,9 0 0,-10 4 0,10-4 0,-5 6 0,6-1 0,-1 0 0,0 0 0,0 0 0,5-4 0,-3 3 0,8 2 0,-4 1 0,5 10 0,0-10 0,0 10 0,0 3 0,0-6 0,0 11 0,0-12 0,0 6 0,0-6 0,0-2 0,0-5 0,0-6 0,0 4 0,0-9 0,0 3 0,0-4 0,4-5 0,1-1 0,5-4 0,0 0 0,5 0 0,6 0 0,2-10 0,10-2 0,5-19 0,0 6 0,7-13 0,-8 6 0,0 0 0,-6-3 0,-4 11 0,-5-4 0,0 7 0,-6 0 0,0-1 0,-6 6 0,1-10 0,-1 8 0,1-9 0,0-1 0,-5 5 0,5-17 0,-10 9 0,10-11 0,-4-1 0,0-1 0,4-7 0,-10 0 0,11 0 0,-11 0 0,10 1 0,-9-1 0,9 0 0,-10 0 0,10 0 0,-9 0 0,9 0 0,-10 0 0,11 0 0,-11 7 0,5-5 0,-6 12 0,0 1 0,5 9 0,-4 5 0,3 6 0,-4 1 0,0 5 0,0 1 0,0 11 0,0 12 0,0 13 0,0 15 0,0 1 0,0 8 0,0 0 0,0 8 0,0-6 0,0 14 0,0-14 0,0 5 0,0-7 0,0 0 0,0 0 0,0-7 0,0 5 0,0-13 0,0 0 0,-5-2 0,4-5 0,-4-1 0,0 0 0,4-1 0,-4-9 0,0 8 0,4-10 0,-4 0 0,5 4 0,-5-4 0,4 0 0,-3 4 0,4-4 0,-5 0 0,4 4 0,-3-4 0,4 0 0,-5 4 0,4-9 0,-4 9 0,5-9 0,-4 4 0,2 0 0,-2-4 0,4 3 0,-5 1 0,4 1 0,-4 0 0,1 4 0,2-4 0,-2 6 0,-1-6 0,4-1 0,-3-1 0,4-4 0,0 4 0,0-5 0,0 0 0,4-4 0,1-1 0,10-4 0,7 0 0,1 0 0,10 0 0,-4-5 0,0-6 0,-2-6 0,1-5 0,-6 0 0,6 0 0,-6-5 0,-1 4 0,2-11 0,-6 11 0,4-5 0,-3 1 0,-2 4 0,6-11 0,-9 6 0,3-1 0,1-5 0,-4-2 0,4-1 0,-5-5 0,-1 13 0,1-5 0,-2 12 0,1-1 0,-5 8 0,2 6 0,-7-1 0,3 0 0,-4 1 0,-3 3 0,-8 2 0,1 4 0,-5 0 0,6 0 0,-1 0 0,0 0 0,1 0 0,-1 0 0,1 0 0,4 5 0,-4-4 0,8 7 0,-7-3 0,7 5 0,-7-1 0,2 1 0,-3-1 0,3 6 0,-3 1 0,3 6 0,0-1 0,1 0 0,0 1 0,4-6 0,-4 4 0,5-4 0,0 5 0,0 0 0,0-5 0,0 4 0,0-9 0,0 9 0,0-9 0,0 9 0,0-4 0,0 0 0,0 4 0,0-4 0,0 6 0,0-1 0,0-5 0,0 4 0,0-4 0,0 5 0,0-5 0,0 4 0,0-4 0,0 0 0,0-1 0,5-5 0,0 0 0,5-1 0,-1 1 0,-3-1 0,2-3 0,-3-2 0,1 0 0,2-3 0,-3 4 0,5-5 0,-1 0 0,1 0 0,0 0 0,4 0 0,-3 0 0,9 0 0,-9 0 0,4 0 0,-6 0 0,1 0 0,0 0 0,-1 0 0,1 0 0,-1-5 0,1 0 0,0-10 0,0-1 0,6-6 0,1-5 0,0-2 0,5-6 0,-9 0 0,10-8 0,-10 7 0,4-1 0,-5 4 0,-1 4 0,1-6 0,-1 6 0,0-5 0,0 11 0,-4-10 0,2 4 0,-2 0 0,4-5 0,0 11 0,0-10 0,0 10 0,5-20 0,-4 18 0,4-12 0,-6 20 0,1-3 0,-2 14 0,-3-8 0,3 8 0,-8 5 0,3 7 0,-4 4 0,0 5 0,0-6 0,0 1 0,0 0 0,0-1 0,0 1 0,0-1 0,0 0 0,0 0 0,5 6 0,0-5 0,6 10 0,4 2 0,-3 1 0,5 10 0,-2-10 0,-2 10 0,3-10 0,-5 5 0,-1-7 0,-4 0 0,-1-5 0,-1-1 0,-3-5 0,4-1 0,-5 1 0,0-1 0,0 0 0,0 4 0,0 8 0,-5 0 0,-2 13 0,-4-6 0,0 1 0,0-2 0,0-5 0,0-1 0,1-5 0,4-1 0,-3-5 0,8-1 0,-7 1 0,3-5 0,-4-1 0,0-4 0,0 0 0,0 0 0,-5 0 0,-1 0 0,-12 0 0,5 0 0,-6-5 0,7 4 0,-1-9 0,1 9 0,5-4 0,1 1 0,5 3 0,4-8 0,-2 8 0,7-7 0,-3 3 0,4-4 0,0 0 0,0 0 0,0 4 0,0 2 0</inkml:trace>
  <inkml:trace contextRef="#ctx0" brushRef="#br1" timeOffset="62619">1860 1158 24575,'0'-24'0,"0"5"0,5-1 0,1 4 0,4-6 0,1 1 0,-1 5 0,0 1 0,-5 5 0,4 5 0,-8-9 0,7 3 0,-7-5 0,8 3 0,-8-2 0,8-2 0,-4 1 0,6-4 0,-2 9 0,-3-4 0,3 0 0,-4 4 0,6-4 0,-2 5 0,1 1 0,-5-1 0,4-5 0,-8 4 0,8-4 0,-8 0 0,8-1 0,-7 0 0,7-5 0,-8 11 0,4-11 0,-1 10 0,-3-4 0,4 6 0,-5-1 0,4 5 0,-3-3 0,3 3 0,-4-9 0,0-2 0,5-6 0,-4 1 0,4 0 0,-1 0 0,-3 5 0,3 2 0,-4 4 0,0 1 0,0-5 0,0-8 0,0-6 0,0-6 0,0 5 0,6-5 0,-5-10 0,4 11 0,0-15 0,-3 18 0,3 1 0,-1 7 0,-3 2 0,3 9 0,-4 4 0,0 17 0,0 13 0,0 9 0,0 10 0,0 1 0,0 8 0,0 0 0,0 0 0,0 0 0,0-1 0,0-6 0,0 5 0,0-12 0,0 5 0,0-7 0,-5 0 0,4 0 0,-4 0 0,5-6 0,0 4 0,0-5 0,-6 7 0,5 0 0,-4-6 0,5 4 0,0-10 0,0 4 0,0-5 0,-5-6 0,4-2 0,-3-4 0,4-1 0,0 1 0,0 0 0,0-1 0,0 0 0,0 0 0,-4 1 0,3 4 0,-4-3 0,0 15 0,4-8 0,-5 9 0,1 0 0,4-4 0,-4 11 0,5-12 0,0 1 0,0-8 0,0-6 0,0 1 0,0-1 0,0 1 0,0-1 0,0 1 0,0-1 0,0 6 0,0-4 0,0 9 0,4-4 0,2 0 0,4 4 0,0-9 0,0 3 0,0-4 0,-1 0 0,1-1 0,-5 1 0,4-1 0,-4-3 0,4-2 0,0-4 0,0 0 0,1 0 0,5 0 0,-4-4 0,9-2 0,-9-9 0,4 3 0,-5-3 0,0 1 0,0 3 0,0-4 0,-1 5 0,1 0 0,-5 1 0,5-12 0,-9-10 0,4 0 0,-5-16 0,0 16 0,0-26 0,5 18 0,-3-18 0,3 13 0,-5 0 0,0 8 0,0 8 0,0 12 0,0-4 0,0 9 0,0-3 0,4 9 0,-3-4 0,3 4 0,0-5 0,-3 1 0,3-1 0,-4 0 0,0 1 0,5 3 0,-4-2 0,3 3 0,0 0 0,1 1 0,4 4 0,0 0 0,5 0 0,9 0 0,-1 0 0,12 0 0,-6 0 0,7 0 0,1 0 0,-1 0 0,0 0 0,-7-5 0,0 4 0,-7-4 0,-5 5 0,-1 0 0,-5 0 0,-1 0 0,1 0 0,-5 4 0,-1 12 0,-4 8 0,0 11 0,0 0 0,-5-1 0,-1 1 0,-6 0 0,0 0 0,1-6 0,-1 5 0,6-12 0,-4 12 0,8-16 0,-8 8 0,9-16 0,-4 5 0,1-5 0,3-1 0,-3 1 0,4-1 0,0 0 0,0 1 0,0-1 0,0 6 0,0 1 0,0 5 0,0-5 0,0 4 0,0-9 0,0 9 0,0-9 0,0 4 0,0-6 0,4-3 0,1-2 0,4-4 0,1 0 0,-1 0 0,1 0 0,0 0 0,5-10 0,1 3 0,0-13 0,4 8 0,-3-8 0,-1 3 0,-1 1 0,0-4 0,-3 3 0,3-4 0,-4 0 0,-1-1 0,6 1 0,-4-7 0,3 6 0,-4-1 0,-1 3 0,1-2 0,-5-1 0,4-5 0,-4 7 0,5-6 0,-5 4 0,4-5 0,-4 1 0,5 4 0,-5-5 0,4 7 0,-9 4 0,8 2 0,-8 6 0,3-1 0,-4 0 0,0 9 0,0 18 0,0 7 0,-5 15 0,4 3 0,-10 2 0,4 6 0,0 1 0,-5-1 0,11 1 0,-4-8 0,0-7 0,4-9 0,-4-5 0,5-6 0,0-1 0,0-6 0,4-4 0,1 0 0,4-5 0,1 0 0,-1 0 0,1 0 0,-1-5 0,1 0 0,-1-5 0,1 1 0,5-6 0,1-2 0,5-4 0,0-1 0,-4 1 0,3 0 0,-8-1 0,8 1 0,-9 5 0,4-4 0,-5 8 0,1-8 0,-2 9 0,1 1 0,-4 1 0,-2 4 0,0-5 0,2-5 0,-1 4 0,5-9 0,-9 9 0,4-4 0,-1 5 0,-3 0 0,3 0 0,0 1 0,-3-1 0,3 2 0,1 3 0,-4 5 0,3 5 0,-4 4 0,0 1 0,-5 4 0,4 9 0,-9 6 0,9 6 0,-10-1 0,5 1 0,-1 7 0,-3-11 0,9 3 0,-9-12 0,9-1 0,-4-5 0,5-1 0,0-6 0,-4-3 0,3 2 0,-3-3 0,4 9 0,0 2 0,0 5 0,0 1 0,0-1 0,0 0 0,0 1 0,0-6 0,0-1 0,0-6 0,4-4 0,1 0 0,4-5 0,1 0 0,-1 0 0,1 0 0,0 0 0,-1 0 0,1 0 0,-1 0 0,6 0 0,-4 0 0,9-5 0,-4-1 0,5-5 0,1 0 0,-1-4 0,-5 3 0,4-8 0,-4 4 0,0 0 0,-1-4 0,-5 9 0,0-4 0,0 5 0,-1 0 0,1 1 0,-5-1 0,3 1 0,-7-5 0,7 4 0,-7-4 0,8 4 0,-8 0 0,7 1 0,-3-1 0,1 0 0,2 5 0,-7-9 0,8 8 0,-4-15 0,5 10 0,1-9 0,-6 9 0,4-4 0,-8 6 0,3-1 0,1 4 0,-4-2 0,3 2 0,-4-3 0,0 0 0,0 4 0,0 1 0</inkml:trace>
  <inkml:trace contextRef="#ctx0" brushRef="#br1" timeOffset="66619">4270 865 24575,'-14'4'0,"-4"-3"0,2 8 0,-1-3 0,3 3 0,4-3 0,1 2 0,-1-7 0,1 3 0,0 0 0,-1-3 0,1 7 0,-6-2 0,4 4 0,-9 1 0,4-1 0,-6 0 0,1 1 0,0 0 0,4-1 0,-3 0 0,9 0 0,-4 0 0,10 0 0,-4-1 0,8 1 0,-3-1 0,4 0 0,0 0 0,-5 1 0,4 4 0,-8 2 0,3 11 0,0-4 0,-5 11 0,10-5 0,-9 0 0,9 4 0,-4-10 0,5 4 0,0-6 0,0 1 0,0-6 0,0-1 0,0-6 0,0 1 0,0-1 0,0 1 0,0-1 0,0 1 0,0-1 0,4 1 0,7 0 0,0 5 0,9 1 0,-8 6 0,8-6 0,-8 4 0,3-9 0,-5 4 0,-1-5 0,1 0 0,0-1 0,-1 1 0,1-5 0,-1-1 0,0-4 0,0 0 0,0 0 0,1 0 0,-1 0 0,0 0 0,6 0 0,1 0 0,6-5 0,-6 0 0,4-10 0,-4-2 0,1-10 0,4-2 0,-8-6 0,10-8 0,-3-9 0,1-9 0,5-8 0,-5 1 0,7-9 0,-7 6 0,5 2 0,-11 2 0,8 21 0,-9-4 0,3 15 0,-6 6 0,0 7 0,-1 7 0,-5 5 0,4 0 0,-4-5 0,6-7 0,-5-1 0,5-18 0,-5 10 0,7-18 0,-1 5 0,0 0 0,0 2 0,0 13 0,-1 2 0,-5 11 0,-2 1 0,-4 6 0,0 0 0,5 4 0,-4-4 0,3 4 0,-4-4 0,0 0 0,0 0 0,0 0 0,0 8 0,0 11 0,0 1 0,0 12 0,0-12 0,-5 9 0,4-4 0,-8 0 0,8 4 0,-3-4 0,-1 0 0,4-1 0,-3-5 0,4 4 0,-4-3 0,2 9 0,-7-4 0,8 5 0,-9 1 0,9-1 0,-8 0 0,3 0 0,0-4 0,-4 2 0,9-8 0,-4 9 0,5-9 0,-4 4 0,3-5 0,-3-1 0,0 0 0,3 0 0,-8 0 0,8 1 0,-8 5 0,3 1 0,-5 5 0,6 6 0,-5-4 0,4 5 0,-5-7 0,5 0 0,1-5 0,1-1 0,3-5 0,-3-1 0,4 1 0,0-1 0,-5-4 0,4 3 0,-3-3 0,4 9 0,0 3 0,0 4 0,0 0 0,0 0 0,-5 7 0,4-6 0,-4 11 0,5-10 0,0 5 0,0-12 0,0 4 0,0-4 0,0 0 0,0 4 0,0-10 0,0 5 0,0-5 0,0 5 0,0-4 0,0 3 0,0-4 0,0 0 0,0-1 0,0 6 0,4-4 0,1 4 0,5-6 0,-5 1 0,4 5 0,-3-4 0,4 3 0,-1-4 0,1-1 0,-1 1 0,1-5 0,0 0 0,5-1 0,-5-2 0,10 2 0,-9-4 0,9 0 0,-9 0 0,4 0 0,-6 0 0,6 0 0,-4 0 0,4 0 0,0 0 0,-4 0 0,9 0 0,-10 0 0,5 0 0,-5 0 0,-1 0 0,1 0 0,0 0 0,-1 0 0,-3-4 0,2 3 0,-7-7 0,8 7 0,-8-8 0,8 8 0,-4-7 0,4 3 0,1-5 0,0 0 0,0-5 0,5 4 0,-4-4 0,4 4 0,-6 6 0,1-4 0,-1 8 0,-3-3 0,-2 4 0</inkml:trace>
  <inkml:trace contextRef="#ctx0" brushRef="#br1" timeOffset="67985">2064 371 24575,'39'0'0,"-5"0"0,2 0 0,4 0 0,-15 0 0,16 0 0,-19 0 0,6 0 0,-12 0 0,-6 0 0,-5 0 0</inkml:trace>
  <inkml:trace contextRef="#ctx0" brushRef="#br1" timeOffset="69647">4548 723 24575,'9'-5'0,"-6"1"0,16 4 0,-9 0 0,-1 0 0,1 0 0,-1 0 0,0 0 0,0 0 0,1 0 0,0 0 0,-1 0 0,1 0 0,-1 0 0,1 0 0,-1 0 0,1 0 0,-1 0 0,0 0 0,0 0 0,0 0 0,0 0 0,0 0 0,1 0 0,-1 0 0,1 0 0,-1 0 0,1 0 0,0 0 0,-1 0 0,-3 0 0,-2 0 0</inkml:trace>
  <inkml:trace contextRef="#ctx0" brushRef="#br1" timeOffset="72259">4996 1011 24575,'0'14'0,"0"-1"0,0-4 0,0 0 0,0 6 0,0 1 0,0 11 0,0-4 0,0 4 0,-10-5 0,8-6 0,-8 4 0,10-9 0,0 3 0,0-4 0,0-1 0,0 0 0,0 0 0,0 0 0,0 0 0,0 1 0,0 0 0,0-1 0,0 1 0,0-1 0,0 0 0,0 0 0,0 0 0,0 6 0,0 1 0,0 6 0,0-1 0,0 0 0,0-5 0,0-1 0,0 0 0,0-4 0,0 3 0,0-4 0,0-1 0,4-3 0,1-3 0,4-3 0,1 0 0,-1 0 0,1 0 0,-1 0 0,1 0 0,-1 0 0,1 0 0,0 0 0,-1 0 0,1 0 0,-1 0 0,1 0 0,-1 0 0,0 0 0,-4-4 0,3 3 0,-3-7 0,0 3 0,-1 0 0,-4 1 0</inkml:trace>
  <inkml:trace contextRef="#ctx0" brushRef="#br1" timeOffset="75027">5319 1059 24575,'-11'9'0,"2"1"0,9 11 0,0-4 0,0 17 0,0-12 0,0 6 0,0-7 0,0 0 0,0 0 0,0-5 0,0-1 0,0-5 0,0-1 0,0 1 0,0-1 0,0 0 0,0 0 0,0 6 0,0-4 0,0 9 0,4-4 0,2 5 0,0-5 0,3 4 0,-3-9 0,4 9 0,-4-9 0,3 4 0,-4-10 0,5 0 0,-1-1 0,0-3 0,1 3 0,-1-4 0,1 0 0,-5 4 0,3-2 0,-2 2 0,3-4 0,0 0 0,0 0 0,0 0 0,1 0 0,4 0 0,-3 0 0,9 0 0,-4 0 0,5 0 0,0 0 0,1 0 0,-1 0 0,0-5 0,-5-1 0,-1-4 0,0 0 0,-4 0 0,3 0 0,-4 5 0,-5-4 0,4 8 0,-8-8 0,3 4 0,-4-5 0,0-5 0,5-1 0,1-5 0,0-6 0,-2 9 0,1-8 0,-4 14 0,4-8 0,-5 9 0,0-3 0,0 4 0,0 1 0,0 0 0,0 0 0,0 0 0,-4 4 0,3-3 0,-8 7 0,8-7 0,-7 7 0,3-8 0,-4 8 0,0-7 0,-1 3 0,-5-10 0,-1 3 0,0-3 0,-4 0 0,9 4 0,-4-4 0,0 10 0,8-4 0,-7 3 0,9 1 0,-5 1 0,1 4 0,4-5 0,-9 4 0,7-3 0,-8 4 0,0-5 0,4 4 0,-4-4 0,6 5 0,-1 0 0,0 0 0,1 0 0,-1 0 0,1 0 0,0 0 0,0 0 0,-1 0 0,1 0 0,-1 0 0,0 0 0,0 0 0,1 0 0,-1 0 0,0 0 0,5 0 0,1 0 0</inkml:trace>
  <inkml:trace contextRef="#ctx0" brushRef="#br1" timeOffset="78993">5703 1133 24575,'0'-20'0,"0"5"0,0 0 0,0 5 0,4-4 0,-3 4 0,8 0 0,-4-2 0,4 10 0,1-11 0,-1 7 0,1-4 0,0 1 0,-1-1 0,1 4 0,-1-2 0,1 7 0,-1-4 0,0 5 0,0 0 0,0 0 0,5 0 0,2 0 0,6 0 0,-1 0 0,0 0 0,-5 0 0,4 0 0,-9 0 0,4 0 0,-6 0 0,1 0 0,-5 4 0,-1 1 0,-4 4 0,0 0 0,0 1 0,0 4 0,0 2 0,0 12 0,0-6 0,0 0 0,0-2 0,0-4 0,0 0 0,0-1 0,0-6 0,0 1 0,0 5 0,0-5 0,0 10 0,0-9 0,0 4 0,0-5 0,0-1 0,0 1 0,0-1 0,0 1 0,0-1 0,0 0 0,0 6 0,0 1 0,0 5 0,0 7 0,0-6 0,0 1 0,0-3 0,0-10 0,0 5 0,0-5 0,4-5 0,1-1 0,4-7 0,-5-3 0,0-3 0,-4-1 0,0-5 0,0 4 0,0-4 0,0 0 0,0 4 0,5-4 0,-4 5 0,3 1 0,-4-1 0,0 1 0,0-1 0,0 0 0,4 1 0,-3-6 0,8-1 0,-8-5 0,8-1 0,-3 1 0,0 0 0,3 4 0,-8 2 0,3 6 0,1-1 0,-4 0 0,3 1 0,-4 0 0,4 4 0,-3-3 0,3 3 0,0 0 0,-3-9 0,8 7 0,-4-8 0,1 0 0,2 4 0,-7-4 0,8 10 0,-8-4 0,7 8 0,-7-7 0,8 7 0,-8-8 0,7 8 0,-3-3 0,4 4 0,0 0 0,0-4 0,1 3 0,-1-8 0,6 3 0,-4-4 0,4 4 0,-6-2 0,1 6 0,0-6 0,-1 7 0,1-4 0,-1 5 0,0 0 0,0 0 0,0 0 0,1 5 0,0 0 0,-1 5 0,1-1 0,-5 1 0,4 0 0,-8-1 0,7 1 0,-7-1 0,4 1 0,-5-1 0,0 0 0,0 0 0,0 0 0,0 0 0,0 0 0,0 0 0,0 1 0,0-1 0,0 1 0,0-1 0,0 1 0,4-1 0,-3 6 0,3-4 0,-4 4 0,0 0 0,0-5 0,0 5 0,0-5 0,0-1 0,0 1 0,0-1 0,0 0 0,0 0 0,0 0 0,0 0 0,0 1 0,0 0 0,0-1 0,0 1 0,4-5 0,-3 4 0,7-4 0,-2 5 0,3-1 0,1 6 0,0-4 0,0 4 0,-5-6 0,4 1 0,-4 0 0,1-1 0,2-3 0,-7 2 0,7-7 0,-2 7 0,3-7 0,-4 7 0,3-7 0,-2 4 0,3-1 0,1-3 0,0 3 0,-1-4 0,1 0 0,-1 5 0,1-4 0,-1 3 0,1-4 0,-1 0 0,0 0 0,0 0 0,0 0 0,1 0 0,-1 0 0,1 0 0,-1 0 0,-3-4 0,2 3 0,-3-8 0,4 4 0,1 0 0,-1-3 0,1 2 0,4-4 0,-3 0 0,4 4 0,-6-2 0,1 7 0,-1-8 0,1 8 0,-5-7 0,-1 7 0,-4-3 0</inkml:trace>
  <inkml:trace contextRef="#ctx0" brushRef="#br1" timeOffset="80950">5165 702 24575,'0'14'0,"0"-2"0,0-3 0,0 0 0,0 0 0,0 0 0,0-4 0,0-2 0</inkml:trace>
  <inkml:trace contextRef="#ctx0" brushRef="#br1" timeOffset="111871">6059 2292 24575,'0'0'0</inkml:trace>
  <inkml:trace contextRef="#ctx0" brushRef="#br1" timeOffset="124369">7946 2337 24575,'0'0'0</inkml:trace>
  <inkml:trace contextRef="#ctx0" brushRef="#br1" timeOffset="124914">7946 2337 24575,'0'0'0</inkml:trace>
  <inkml:trace contextRef="#ctx0" brushRef="#br1" timeOffset="125792">7542 1881 24575,'0'0'0</inkml:trace>
  <inkml:trace contextRef="#ctx0" brushRef="#br1" timeOffset="126358">8213 2150 24575,'0'0'0</inkml:trace>
  <inkml:trace contextRef="#ctx0" brushRef="#br1" timeOffset="126934">9247 2321 24575,'0'0'0</inkml:trace>
  <inkml:trace contextRef="#ctx0" brushRef="#br1" timeOffset="127444">8986 2408 24575,'0'0'0</inkml:trace>
  <inkml:trace contextRef="#ctx0" brushRef="#br2" timeOffset="174024">3535 1497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8C642-849C-EE4D-9B6D-4C7FA98160C1}" type="datetime1">
              <a:rPr lang="fr-FR" smtClean="0"/>
              <a:pPr/>
              <a:t>03/05/2019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3922E-F544-1F41-91B1-A37EAF7973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3922E-F544-1F41-91B1-A37EAF7973FE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120000 poste de fonctionnaires en moins 70000 dans la FPT et 50000 dans la FPE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922E-F544-1F41-91B1-A37EAF7973F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99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services publics c’est le patrimoine de ceux qui n’en ont pas ! </a:t>
            </a:r>
          </a:p>
          <a:p>
            <a:r>
              <a:rPr lang="fr-FR" dirty="0"/>
              <a:t>Les services publics pourraient être plus efficaces et mieux gérés avec plus de moyens, plus d’agents et des agents mieux formés!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922E-F544-1F41-91B1-A37EAF7973F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77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922E-F544-1F41-91B1-A37EAF7973F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68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b="1" dirty="0"/>
              <a:t>décret CNU lui confère les  compétences dévolues aux CAP pour les procédures d’avancement</a:t>
            </a:r>
            <a:r>
              <a:rPr lang="fr-FR" dirty="0"/>
              <a:t> </a:t>
            </a:r>
            <a:r>
              <a:rPr lang="fr-FR" b="1" dirty="0"/>
              <a:t>de grade.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922E-F544-1F41-91B1-A37EAF7973F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75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statut : qualification (égalité sur l’ensemble du territoire), responsabilité (qualité), indépendance (intérêt général), stabilité (continuité du SP)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922E-F544-1F41-91B1-A37EAF7973F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7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0613" y="6463172"/>
            <a:ext cx="6104536" cy="30777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Le syndicat</a:t>
            </a:r>
            <a:r>
              <a:rPr lang="fr-FR" sz="1400" i="1" baseline="0" dirty="0">
                <a:solidFill>
                  <a:schemeClr val="bg1"/>
                </a:solidFill>
              </a:rPr>
              <a:t> de tous les enseignants chercheurs et enseignants du supérieur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180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70613" y="6463172"/>
            <a:ext cx="6104536" cy="30777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1.</a:t>
            </a:r>
            <a:r>
              <a:rPr lang="fr-FR" sz="1400" i="1" baseline="0" dirty="0">
                <a:solidFill>
                  <a:schemeClr val="bg1"/>
                </a:solidFill>
              </a:rPr>
              <a:t> Le contexte et les annonces du Gouvernement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616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0613" y="6463172"/>
            <a:ext cx="6104536" cy="30777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2. </a:t>
            </a:r>
            <a:r>
              <a:rPr lang="fr-FR" sz="1400" i="1" baseline="0" dirty="0">
                <a:solidFill>
                  <a:schemeClr val="bg1"/>
                </a:solidFill>
              </a:rPr>
              <a:t>Le projet de loi du Ministère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6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0613" y="6463172"/>
            <a:ext cx="6104536" cy="30777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3. </a:t>
            </a:r>
            <a:r>
              <a:rPr lang="fr-FR" sz="1400" i="1" baseline="0" dirty="0">
                <a:solidFill>
                  <a:schemeClr val="bg1"/>
                </a:solidFill>
              </a:rPr>
              <a:t>Les analyses de la FSU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323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0613" y="6463172"/>
            <a:ext cx="6104536" cy="30777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4. </a:t>
            </a:r>
            <a:r>
              <a:rPr lang="fr-FR" sz="1400" i="1" baseline="0" dirty="0">
                <a:solidFill>
                  <a:schemeClr val="bg1"/>
                </a:solidFill>
              </a:rPr>
              <a:t>Les conséquences pour les personnels de l’ESR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323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0613" y="6463172"/>
            <a:ext cx="6104536" cy="307777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5. </a:t>
            </a:r>
            <a:r>
              <a:rPr lang="fr-FR" sz="1400" i="1" baseline="0" dirty="0">
                <a:solidFill>
                  <a:schemeClr val="bg1"/>
                </a:solidFill>
              </a:rPr>
              <a:t>Les luttes à construire avec le </a:t>
            </a:r>
            <a:r>
              <a:rPr lang="fr-FR" sz="1400" i="1" baseline="0" dirty="0" err="1">
                <a:solidFill>
                  <a:schemeClr val="bg1"/>
                </a:solidFill>
              </a:rPr>
              <a:t>Snesup</a:t>
            </a:r>
            <a:r>
              <a:rPr lang="fr-FR" sz="1400" i="1" baseline="0" dirty="0">
                <a:solidFill>
                  <a:schemeClr val="bg1"/>
                </a:solidFill>
              </a:rPr>
              <a:t> FSU</a:t>
            </a:r>
          </a:p>
        </p:txBody>
      </p:sp>
    </p:spTree>
    <p:extLst>
      <p:ext uri="{BB962C8B-B14F-4D97-AF65-F5344CB8AC3E}">
        <p14:creationId xmlns:p14="http://schemas.microsoft.com/office/powerpoint/2010/main" val="69033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D40C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" y="6432446"/>
            <a:ext cx="707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B7726BB1-BEC8-5848-A8CE-38A28714AB5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04 logo snesup q smal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73790" y="6324042"/>
            <a:ext cx="1079500" cy="482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D40C2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2C30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9160"/>
            <a:ext cx="7772400" cy="3805021"/>
          </a:xfrm>
        </p:spPr>
        <p:txBody>
          <a:bodyPr>
            <a:normAutofit/>
          </a:bodyPr>
          <a:lstStyle/>
          <a:p>
            <a:r>
              <a:rPr lang="fr-FR" dirty="0"/>
              <a:t>    « Projet de loi de transformation de la fonction publique»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768272"/>
            <a:ext cx="7929796" cy="870527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1</a:t>
            </a:fld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C7453676-F73C-B94C-98C0-86490041C0AE}"/>
                  </a:ext>
                </a:extLst>
              </p14:cNvPr>
              <p14:cNvContentPartPr/>
              <p14:nvPr/>
            </p14:nvContentPartPr>
            <p14:xfrm>
              <a:off x="411946" y="1707671"/>
              <a:ext cx="4067640" cy="125604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C7453676-F73C-B94C-98C0-86490041C0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304" y="1689676"/>
                <a:ext cx="4094282" cy="1282672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mage 42">
            <a:extLst>
              <a:ext uri="{FF2B5EF4-FFF2-40B4-BE49-F238E27FC236}">
                <a16:creationId xmlns:a16="http://schemas.microsoft.com/office/drawing/2014/main" id="{FCBAD528-68CC-7F48-8118-60B4958DE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84" y="4754854"/>
            <a:ext cx="81915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249D8B-4774-CA45-B5C6-DCBABA02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5 titres du projet de loi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A35483-15A3-1443-B3B3-C0B28C587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348E8-B44D-4E49-80E2-DD9AD8661FA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08C78-60D5-E948-87FA-A334403B214E}"/>
              </a:ext>
            </a:extLst>
          </p:cNvPr>
          <p:cNvSpPr txBox="1">
            <a:spLocks/>
          </p:cNvSpPr>
          <p:nvPr/>
        </p:nvSpPr>
        <p:spPr>
          <a:xfrm>
            <a:off x="-1" y="1289154"/>
            <a:ext cx="9284677" cy="49933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2C30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038" indent="-922338">
              <a:buNone/>
            </a:pPr>
            <a:r>
              <a:rPr lang="fr-FR" dirty="0"/>
              <a:t>Titre 4.	  Favoriser la </a:t>
            </a:r>
            <a:r>
              <a:rPr lang="fr-FR" b="1" dirty="0">
                <a:solidFill>
                  <a:srgbClr val="7030A0"/>
                </a:solidFill>
              </a:rPr>
              <a:t>mobilité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et accompagner</a:t>
            </a:r>
          </a:p>
          <a:p>
            <a:pPr marL="935038" indent="-922338">
              <a:buNone/>
            </a:pPr>
            <a:r>
              <a:rPr lang="fr-FR" dirty="0"/>
              <a:t>	les </a:t>
            </a:r>
            <a:r>
              <a:rPr lang="fr-FR" b="1" dirty="0">
                <a:solidFill>
                  <a:srgbClr val="7030A0"/>
                </a:solidFill>
              </a:rPr>
              <a:t>transition pro</a:t>
            </a:r>
            <a:r>
              <a:rPr lang="fr-FR" dirty="0"/>
              <a:t>. En cas de réorganisation des services</a:t>
            </a:r>
          </a:p>
          <a:p>
            <a:pPr marL="914400" lvl="1" indent="-514350">
              <a:buFont typeface="+mj-lt"/>
              <a:buAutoNum type="arabicPeriod"/>
            </a:pPr>
            <a:endParaRPr lang="fr-FR" dirty="0">
              <a:solidFill>
                <a:srgbClr val="7030A0"/>
              </a:solidFill>
            </a:endParaRPr>
          </a:p>
          <a:p>
            <a:pPr marL="361950" lvl="1" indent="-349250"/>
            <a:r>
              <a:rPr lang="fr-FR" dirty="0">
                <a:solidFill>
                  <a:srgbClr val="7030A0"/>
                </a:solidFill>
              </a:rPr>
              <a:t>Portabilité des </a:t>
            </a:r>
            <a:r>
              <a:rPr lang="fr-FR" b="1" dirty="0">
                <a:solidFill>
                  <a:srgbClr val="7030A0"/>
                </a:solidFill>
              </a:rPr>
              <a:t>droit du compte personnel de formation </a:t>
            </a:r>
            <a:r>
              <a:rPr lang="fr-FR" dirty="0">
                <a:solidFill>
                  <a:srgbClr val="7030A0"/>
                </a:solidFill>
              </a:rPr>
              <a:t>(art.21)</a:t>
            </a:r>
          </a:p>
          <a:p>
            <a:pPr marL="361950" lvl="1" indent="-349250"/>
            <a:r>
              <a:rPr lang="fr-FR" b="1" dirty="0">
                <a:solidFill>
                  <a:srgbClr val="7030A0"/>
                </a:solidFill>
              </a:rPr>
              <a:t>Ordonnances </a:t>
            </a:r>
            <a:r>
              <a:rPr lang="fr-FR" dirty="0">
                <a:solidFill>
                  <a:srgbClr val="7030A0"/>
                </a:solidFill>
              </a:rPr>
              <a:t>(art.22)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Formation  initiale et continues des agents (organismes , établissements, financements)</a:t>
            </a:r>
          </a:p>
          <a:p>
            <a:pPr marL="361950" lvl="1" indent="-349250"/>
            <a:r>
              <a:rPr lang="fr-FR" dirty="0">
                <a:solidFill>
                  <a:srgbClr val="7030A0"/>
                </a:solidFill>
              </a:rPr>
              <a:t>Mobilité entre PFE et FPH ou FPT pour les titulaires et les CDI (art.23, 24, 25)</a:t>
            </a:r>
          </a:p>
          <a:p>
            <a:pPr marL="361950" lvl="1" indent="-349250"/>
            <a:r>
              <a:rPr lang="fr-FR" dirty="0">
                <a:solidFill>
                  <a:srgbClr val="7030A0"/>
                </a:solidFill>
              </a:rPr>
              <a:t>Mécanisme de rupture conventionnelle, (art.26)</a:t>
            </a:r>
          </a:p>
          <a:p>
            <a:pPr marL="361950" lvl="1" indent="-349250"/>
            <a:r>
              <a:rPr lang="fr-FR" dirty="0">
                <a:solidFill>
                  <a:srgbClr val="7030A0"/>
                </a:solidFill>
              </a:rPr>
              <a:t>Accompagnement des agents dont l’emploi est supprimé (art.27)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Dans le même ministère, dans la même zone géographique, formation, mise en dispo</a:t>
            </a:r>
          </a:p>
          <a:p>
            <a:pPr marL="361950" lvl="1" indent="-349250"/>
            <a:r>
              <a:rPr lang="fr-FR" dirty="0">
                <a:solidFill>
                  <a:srgbClr val="7030A0"/>
                </a:solidFill>
              </a:rPr>
              <a:t>Accompagnement de l’administration dans la privatisation (art.28)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Détachement des fonctionnaires dans l’entreprise privée</a:t>
            </a:r>
            <a:endParaRPr lang="fr-FR" dirty="0"/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8B0308-859E-FA41-92F3-1879B3E1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38"/>
          <a:stretch/>
        </p:blipFill>
        <p:spPr>
          <a:xfrm>
            <a:off x="6587099" y="208511"/>
            <a:ext cx="2359954" cy="1304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154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AF2AC5-2CAC-5442-A2F8-850DB110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20" y="148764"/>
            <a:ext cx="887329" cy="12737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916B18-2751-664E-A018-6083E129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80" y="2466931"/>
            <a:ext cx="1503204" cy="1489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6249D8B-4774-CA45-B5C6-DCBABA02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5 titres du projet de loi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A35483-15A3-1443-B3B3-C0B28C587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348E8-B44D-4E49-80E2-DD9AD8661FA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08C78-60D5-E948-87FA-A334403B214E}"/>
              </a:ext>
            </a:extLst>
          </p:cNvPr>
          <p:cNvSpPr txBox="1">
            <a:spLocks/>
          </p:cNvSpPr>
          <p:nvPr/>
        </p:nvSpPr>
        <p:spPr>
          <a:xfrm>
            <a:off x="0" y="944380"/>
            <a:ext cx="9144000" cy="53381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2C30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Titre 5.	renforcement de </a:t>
            </a:r>
            <a:r>
              <a:rPr lang="fr-FR" b="1" dirty="0">
                <a:solidFill>
                  <a:srgbClr val="00B050"/>
                </a:solidFill>
              </a:rPr>
              <a:t>l’égalité pro. dans la FP</a:t>
            </a:r>
            <a:endParaRPr lang="fr-FR" b="1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Nouvelles obligations (art.29)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Plan d’action de 3 ans avant 2020 (avec avis du CSA) / lutte contre les discriminations, aux rémunérations, promotions, avancement de grade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Dispositif de signalement des violences sexuelles,</a:t>
            </a:r>
          </a:p>
          <a:p>
            <a:pPr marL="800100" lvl="2" indent="0">
              <a:buNone/>
            </a:pPr>
            <a:r>
              <a:rPr lang="fr-FR" b="1" dirty="0">
                <a:solidFill>
                  <a:schemeClr val="tx1"/>
                </a:solidFill>
              </a:rPr>
              <a:t>		harcèlement, actes sexistes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Composition des jurys (art.31) 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Harmonisation, alternance, 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Médecine de prévention, reclassement, congé maternité, paternité pour adoption, 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Jour de carence suspendu pendant la grossesse (art.32)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Avancement pendant le congé parental (art.33)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Égalité de traitement et parcours pro. Des personnes en situation de handicap (art.34, 35)</a:t>
            </a:r>
            <a:endParaRPr lang="fr-FR" b="1" dirty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44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D585785-5194-784D-A822-B1C77D5F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analyses de la FSU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084240-5BC1-9D4F-8649-563568ED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115B1-4790-2F44-8CB4-AC55C4976B8C}"/>
              </a:ext>
            </a:extLst>
          </p:cNvPr>
          <p:cNvSpPr/>
          <p:nvPr/>
        </p:nvSpPr>
        <p:spPr>
          <a:xfrm>
            <a:off x="0" y="941208"/>
            <a:ext cx="91439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latin typeface="Calibri" panose="020F0502020204030204" pitchFamily="34" charset="0"/>
              </a:rPr>
              <a:t>Ce projet de loi est d’une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i="1" dirty="0">
                <a:latin typeface="Calibri" panose="020F0502020204030204" pitchFamily="34" charset="0"/>
              </a:rPr>
              <a:t>extrême gravité pour les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i="1" dirty="0">
                <a:latin typeface="Calibri" panose="020F0502020204030204" pitchFamily="34" charset="0"/>
              </a:rPr>
              <a:t>fonctionnaires mais aussi pour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i="1" dirty="0">
                <a:latin typeface="Calibri" panose="020F0502020204030204" pitchFamily="34" charset="0"/>
              </a:rPr>
              <a:t>l’ensemble de la population,</a:t>
            </a:r>
          </a:p>
          <a:p>
            <a:pPr algn="ctr"/>
            <a:endParaRPr lang="fr-FR" i="1" dirty="0">
              <a:effectLst/>
              <a:latin typeface="Calibri" panose="020F0502020204030204" pitchFamily="34" charset="0"/>
            </a:endParaRPr>
          </a:p>
          <a:p>
            <a:pPr algn="ctr"/>
            <a:r>
              <a:rPr lang="fr-FR" sz="2000" i="1" dirty="0">
                <a:latin typeface="Calibri" panose="020F0502020204030204" pitchFamily="34" charset="0"/>
              </a:rPr>
              <a:t>Nous sommes toutes et tous </a:t>
            </a:r>
            <a:r>
              <a:rPr lang="fr-FR" sz="2000" i="1" dirty="0" err="1">
                <a:latin typeface="Calibri" panose="020F0502020204030204" pitchFamily="34" charset="0"/>
              </a:rPr>
              <a:t>usager·es</a:t>
            </a:r>
            <a:endParaRPr lang="fr-FR" sz="2000" i="1" dirty="0">
              <a:latin typeface="Calibri" panose="020F0502020204030204" pitchFamily="34" charset="0"/>
            </a:endParaRPr>
          </a:p>
          <a:p>
            <a:pPr algn="ctr"/>
            <a:r>
              <a:rPr lang="fr-FR" sz="2000" i="1" dirty="0">
                <a:effectLst/>
                <a:latin typeface="Calibri" panose="020F0502020204030204" pitchFamily="34" charset="0"/>
              </a:rPr>
              <a:t>Hôpital, école, équipements sportifs, transports, énergie, culture, justice, …</a:t>
            </a:r>
          </a:p>
          <a:p>
            <a:pPr algn="ctr"/>
            <a:endParaRPr lang="fr-FR" sz="2000" i="1" dirty="0">
              <a:latin typeface="Calibri" panose="020F0502020204030204" pitchFamily="34" charset="0"/>
            </a:endParaRPr>
          </a:p>
          <a:p>
            <a:pPr algn="ctr"/>
            <a:r>
              <a:rPr lang="fr-FR" sz="2800" i="1" dirty="0">
                <a:latin typeface="Calibri" panose="020F0502020204030204" pitchFamily="34" charset="0"/>
              </a:rPr>
              <a:t>C’est une logique budgétaire qui vise à réduire les services publics et précariser les agents : </a:t>
            </a:r>
            <a:r>
              <a:rPr lang="fr-FR" sz="2800" i="1" dirty="0" err="1">
                <a:latin typeface="Calibri" panose="020F0502020204030204" pitchFamily="34" charset="0"/>
              </a:rPr>
              <a:t>infirmièr·es</a:t>
            </a:r>
            <a:r>
              <a:rPr lang="fr-FR" sz="2800" i="1" dirty="0">
                <a:latin typeface="Calibri" panose="020F0502020204030204" pitchFamily="34" charset="0"/>
              </a:rPr>
              <a:t>, </a:t>
            </a:r>
            <a:r>
              <a:rPr lang="fr-FR" sz="2800" i="1" dirty="0" err="1">
                <a:latin typeface="Calibri" panose="020F0502020204030204" pitchFamily="34" charset="0"/>
              </a:rPr>
              <a:t>enseignant·es</a:t>
            </a:r>
            <a:r>
              <a:rPr lang="fr-FR" sz="2800" i="1" dirty="0">
                <a:latin typeface="Calibri" panose="020F0502020204030204" pitchFamily="34" charset="0"/>
              </a:rPr>
              <a:t>, pompiers, </a:t>
            </a:r>
            <a:r>
              <a:rPr lang="fr-FR" sz="2800" i="1" dirty="0" err="1">
                <a:latin typeface="Calibri" panose="020F0502020204030204" pitchFamily="34" charset="0"/>
              </a:rPr>
              <a:t>policier·es</a:t>
            </a:r>
            <a:r>
              <a:rPr lang="fr-FR" sz="2800" i="1" dirty="0">
                <a:latin typeface="Calibri" panose="020F0502020204030204" pitchFamily="34" charset="0"/>
              </a:rPr>
              <a:t>, …</a:t>
            </a:r>
            <a:endParaRPr lang="fr-FR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F139AF-957F-A74B-8629-CB9B45464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84" y="4754854"/>
            <a:ext cx="819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5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D585785-5194-784D-A822-B1C77D5F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analyses de la FSU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084240-5BC1-9D4F-8649-563568ED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115B1-4790-2F44-8CB4-AC55C4976B8C}"/>
              </a:ext>
            </a:extLst>
          </p:cNvPr>
          <p:cNvSpPr/>
          <p:nvPr/>
        </p:nvSpPr>
        <p:spPr>
          <a:xfrm>
            <a:off x="0" y="941208"/>
            <a:ext cx="91439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Ce que prévoit ce projet de loi</a:t>
            </a:r>
            <a:endParaRPr lang="fr-FR" sz="3600" b="1" dirty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</a:rPr>
              <a:t>Des 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commissions paritaires </a:t>
            </a:r>
            <a:r>
              <a:rPr lang="fr-FR" sz="2400" dirty="0">
                <a:latin typeface="Calibri" panose="020F0502020204030204" pitchFamily="34" charset="0"/>
              </a:rPr>
              <a:t>vidées de leur substances. </a:t>
            </a:r>
            <a:r>
              <a:rPr lang="fr-FR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L’administration affecterait ou nommerait de manière unilatérale</a:t>
            </a:r>
            <a:r>
              <a:rPr lang="fr-FR" sz="2400" dirty="0">
                <a:effectLst/>
                <a:latin typeface="Calibri" panose="020F0502020204030204" pitchFamily="34" charset="0"/>
              </a:rPr>
              <a:t>, en toute opacité, sans vérification des élus du personnel, sans contestation autre qu’un </a:t>
            </a:r>
            <a:r>
              <a:rPr lang="fr-FR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recours individuel </a:t>
            </a:r>
            <a:r>
              <a:rPr lang="fr-FR" sz="2400" dirty="0">
                <a:effectLst/>
                <a:latin typeface="Calibri" panose="020F0502020204030204" pitchFamily="34" charset="0"/>
              </a:rPr>
              <a:t>devant l’administration et le 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Remise en cause des CHSCT </a:t>
            </a:r>
            <a:r>
              <a:rPr lang="fr-FR" sz="2400" dirty="0">
                <a:latin typeface="Calibri" panose="020F0502020204030204" pitchFamily="34" charset="0"/>
              </a:rPr>
              <a:t>(prérogatives, moyens)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Recours accru au contra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t </a:t>
            </a:r>
            <a:r>
              <a:rPr lang="fr-FR" sz="2400" dirty="0">
                <a:latin typeface="Calibri" panose="020F0502020204030204" pitchFamily="34" charset="0"/>
              </a:rPr>
              <a:t>et création du « 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contrat de projet</a:t>
            </a:r>
            <a:r>
              <a:rPr lang="fr-FR" sz="2400" dirty="0">
                <a:latin typeface="Calibri" panose="020F0502020204030204" pitchFamily="34" charset="0"/>
              </a:rPr>
              <a:t>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Remise en cause des accords sur le temps de travail </a:t>
            </a:r>
            <a:r>
              <a:rPr lang="fr-FR" sz="2400" dirty="0">
                <a:effectLst/>
                <a:latin typeface="Calibri" panose="020F0502020204030204" pitchFamily="34" charset="0"/>
              </a:rPr>
              <a:t>dans la FPT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</a:rPr>
              <a:t>Possibilité 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d’externalisation des services </a:t>
            </a:r>
            <a:r>
              <a:rPr lang="fr-FR" sz="2400" dirty="0">
                <a:latin typeface="Calibri" panose="020F0502020204030204" pitchFamily="34" charset="0"/>
              </a:rPr>
              <a:t>avec détachement dans le privé + 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rupture conventionnelles </a:t>
            </a:r>
            <a:r>
              <a:rPr lang="fr-FR" sz="2400" dirty="0">
                <a:latin typeface="Calibri" panose="020F0502020204030204" pitchFamily="34" charset="0"/>
              </a:rPr>
              <a:t>+ 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mobilités imposées</a:t>
            </a:r>
            <a:r>
              <a:rPr lang="fr-FR" sz="2400" dirty="0">
                <a:latin typeface="Calibri" panose="020F0502020204030204" pitchFamily="34" charset="0"/>
              </a:rPr>
              <a:t>, …</a:t>
            </a:r>
          </a:p>
          <a:p>
            <a:pPr algn="r">
              <a:lnSpc>
                <a:spcPct val="15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Pour supprimer 120000 emplois d’ici 2022</a:t>
            </a:r>
            <a:endParaRPr lang="fr-FR" sz="36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E3EA58-C94F-104E-8481-74BBEA84C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97"/>
          <a:stretch/>
        </p:blipFill>
        <p:spPr>
          <a:xfrm>
            <a:off x="6741929" y="0"/>
            <a:ext cx="2402071" cy="1561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962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D585785-5194-784D-A822-B1C77D5F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conséquences dans l’ESR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084240-5BC1-9D4F-8649-563568ED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115B1-4790-2F44-8CB4-AC55C4976B8C}"/>
              </a:ext>
            </a:extLst>
          </p:cNvPr>
          <p:cNvSpPr/>
          <p:nvPr/>
        </p:nvSpPr>
        <p:spPr>
          <a:xfrm>
            <a:off x="0" y="941208"/>
            <a:ext cx="91439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LE DÉVELOPPEMENT DES CONTRATS DANS L’ESR : </a:t>
            </a:r>
            <a:r>
              <a:rPr lang="fr-FR" b="1" i="1" dirty="0">
                <a:solidFill>
                  <a:srgbClr val="00B050"/>
                </a:solidFill>
              </a:rPr>
              <a:t>nous sommes détenteurs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b="1" i="1" dirty="0">
                <a:solidFill>
                  <a:srgbClr val="00B050"/>
                </a:solidFill>
              </a:rPr>
              <a:t>du record national de précarité mais nous pourrions encore progresser !</a:t>
            </a:r>
            <a:endParaRPr lang="fr-FR" dirty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RÉMUNÉRATION AU MÉRITE, UN PROGRÈS ?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i="1" dirty="0">
                <a:solidFill>
                  <a:srgbClr val="00B050"/>
                </a:solidFill>
              </a:rPr>
              <a:t>Souvent mérite varie, bien fol est qui s’y fie…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b="1" dirty="0"/>
              <a:t>le mérite est chose variable. Il dépend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des </a:t>
            </a:r>
            <a:r>
              <a:rPr lang="fr-FR" b="1" dirty="0">
                <a:solidFill>
                  <a:srgbClr val="FF0000"/>
                </a:solidFill>
              </a:rPr>
              <a:t>critères</a:t>
            </a:r>
            <a:r>
              <a:rPr lang="fr-FR" b="1" dirty="0"/>
              <a:t> utilisés pour le définir,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de </a:t>
            </a:r>
            <a:r>
              <a:rPr lang="fr-FR" b="1" dirty="0">
                <a:solidFill>
                  <a:srgbClr val="FF0000"/>
                </a:solidFill>
              </a:rPr>
              <a:t>l’évaluateur</a:t>
            </a:r>
            <a:r>
              <a:rPr lang="fr-FR" b="1" dirty="0"/>
              <a:t> ; s’il change, votre mérite peut aussi 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des « </a:t>
            </a:r>
            <a:r>
              <a:rPr lang="fr-FR" b="1" dirty="0">
                <a:solidFill>
                  <a:srgbClr val="FF0000"/>
                </a:solidFill>
              </a:rPr>
              <a:t>concurrents</a:t>
            </a:r>
            <a:r>
              <a:rPr lang="fr-FR" b="1" dirty="0"/>
              <a:t> » en présence ;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de votre </a:t>
            </a:r>
            <a:r>
              <a:rPr lang="fr-FR" b="1" dirty="0">
                <a:solidFill>
                  <a:srgbClr val="FF0000"/>
                </a:solidFill>
              </a:rPr>
              <a:t>capacité à le faire reconnaître</a:t>
            </a:r>
            <a:r>
              <a:rPr lang="fr-FR" b="1" dirty="0"/>
              <a:t>, et de celle de votre rapporteur à mettre en avant votre</a:t>
            </a:r>
            <a:r>
              <a:rPr lang="fr-FR" dirty="0"/>
              <a:t> </a:t>
            </a:r>
            <a:r>
              <a:rPr lang="fr-FR" b="1" dirty="0"/>
              <a:t>dossier dans les commissions de promotions ;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du </a:t>
            </a:r>
            <a:r>
              <a:rPr lang="fr-FR" b="1" dirty="0">
                <a:solidFill>
                  <a:srgbClr val="FF0000"/>
                </a:solidFill>
              </a:rPr>
              <a:t>nombre de promotions </a:t>
            </a:r>
            <a:r>
              <a:rPr lang="fr-FR" b="1" dirty="0"/>
              <a:t>ou primes possibles toujours fortement contraintes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Du </a:t>
            </a:r>
            <a:r>
              <a:rPr lang="fr-FR" b="1" dirty="0">
                <a:solidFill>
                  <a:srgbClr val="FF0000"/>
                </a:solidFill>
              </a:rPr>
              <a:t>contexte d’exercice </a:t>
            </a:r>
            <a:r>
              <a:rPr lang="fr-FR" b="1" dirty="0"/>
              <a:t>(discipline, taux d’encadrement, moyens …)</a:t>
            </a:r>
            <a:endParaRPr lang="fr-FR" sz="2400" b="1" dirty="0">
              <a:latin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</a:endParaRPr>
          </a:p>
          <a:p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</a:rPr>
              <a:t>RÉDUCTION DES </a:t>
            </a:r>
            <a:r>
              <a:rPr lang="fr-FR" b="1" dirty="0">
                <a:solidFill>
                  <a:srgbClr val="00B050"/>
                </a:solidFill>
              </a:rPr>
              <a:t>PRÉROGATIVES AUX CAP ET AU CNU !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i="1" dirty="0">
                <a:solidFill>
                  <a:srgbClr val="00B050"/>
                </a:solidFill>
              </a:rPr>
              <a:t>Vive le management ! Pour leur promotion, les collègues seraient laissés seuls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i="1" dirty="0">
                <a:solidFill>
                  <a:srgbClr val="00B050"/>
                </a:solidFill>
              </a:rPr>
              <a:t>face aux arbitraires locaux ou hiérarchiques.</a:t>
            </a: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pour les </a:t>
            </a:r>
            <a:r>
              <a:rPr lang="fr-FR" b="1" dirty="0">
                <a:solidFill>
                  <a:srgbClr val="FF0000"/>
                </a:solidFill>
              </a:rPr>
              <a:t>PRAG et PRCE</a:t>
            </a:r>
            <a:r>
              <a:rPr lang="fr-FR" b="1" dirty="0"/>
              <a:t>, les promotions</a:t>
            </a:r>
            <a:r>
              <a:rPr lang="fr-FR" dirty="0"/>
              <a:t> </a:t>
            </a:r>
            <a:r>
              <a:rPr lang="fr-FR" b="1" dirty="0"/>
              <a:t>prononcées au niveau de leur établissement par la direction de l’université et transformant les collègues en concurrents</a:t>
            </a:r>
            <a:r>
              <a:rPr lang="fr-FR" dirty="0"/>
              <a:t> </a:t>
            </a:r>
            <a:r>
              <a:rPr lang="fr-FR" b="1" dirty="0"/>
              <a:t>directs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le </a:t>
            </a:r>
            <a:r>
              <a:rPr lang="fr-FR" b="1" dirty="0">
                <a:solidFill>
                  <a:srgbClr val="FF0000"/>
                </a:solidFill>
              </a:rPr>
              <a:t>CNU</a:t>
            </a:r>
            <a:r>
              <a:rPr lang="fr-FR" b="1" dirty="0"/>
              <a:t> pourrait être dessaisi des procédures de promotion des EC</a:t>
            </a:r>
            <a:r>
              <a:rPr lang="fr-FR" dirty="0"/>
              <a:t> </a:t>
            </a:r>
            <a:r>
              <a:rPr lang="fr-FR" b="1" dirty="0"/>
              <a:t>et se réduirait alors à une instance de recours : fin du contingent de promotions</a:t>
            </a:r>
            <a:r>
              <a:rPr lang="fr-FR" dirty="0"/>
              <a:t> </a:t>
            </a:r>
            <a:r>
              <a:rPr lang="fr-FR" b="1" dirty="0"/>
              <a:t>CNU.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30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6598BF28-1BE2-4248-B2AB-11BB2FEDE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97"/>
          <a:stretch/>
        </p:blipFill>
        <p:spPr>
          <a:xfrm rot="882452">
            <a:off x="6601249" y="28136"/>
            <a:ext cx="2402071" cy="1561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D585785-5194-784D-A822-B1C77D5F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/>
              <a:t>Les luttes à construire et à gagner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084240-5BC1-9D4F-8649-563568ED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3993E34C-D657-3243-B0D9-7D82051C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90D28C1-1190-E04B-A64C-CB3078513B83}"/>
              </a:ext>
            </a:extLst>
          </p:cNvPr>
          <p:cNvSpPr txBox="1"/>
          <p:nvPr/>
        </p:nvSpPr>
        <p:spPr>
          <a:xfrm>
            <a:off x="237233" y="2023043"/>
            <a:ext cx="8669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C00000"/>
                </a:solidFill>
              </a:rPr>
              <a:t>les </a:t>
            </a:r>
            <a:r>
              <a:rPr lang="fr-FR" sz="4400" b="1" dirty="0">
                <a:solidFill>
                  <a:srgbClr val="C00000"/>
                </a:solidFill>
              </a:rPr>
              <a:t>1</a:t>
            </a:r>
            <a:r>
              <a:rPr lang="fr-FR" sz="4400" b="1" baseline="30000" dirty="0">
                <a:solidFill>
                  <a:srgbClr val="C00000"/>
                </a:solidFill>
              </a:rPr>
              <a:t>er</a:t>
            </a:r>
            <a:r>
              <a:rPr lang="fr-FR" sz="4400" b="1" dirty="0">
                <a:solidFill>
                  <a:srgbClr val="C00000"/>
                </a:solidFill>
              </a:rPr>
              <a:t> mai et 9 mai</a:t>
            </a:r>
            <a:r>
              <a:rPr lang="fr-FR" sz="4400" dirty="0">
                <a:solidFill>
                  <a:srgbClr val="C00000"/>
                </a:solidFill>
              </a:rPr>
              <a:t> </a:t>
            </a:r>
            <a:r>
              <a:rPr lang="fr-FR" sz="4400" dirty="0"/>
              <a:t>seront des temps d’action, de grève et de manifestation </a:t>
            </a:r>
            <a:r>
              <a:rPr lang="fr-FR" sz="4400" b="1" dirty="0">
                <a:solidFill>
                  <a:srgbClr val="C00000"/>
                </a:solidFill>
              </a:rPr>
              <a:t>contre le projet de destruction de la fonction publique</a:t>
            </a:r>
          </a:p>
          <a:p>
            <a:pPr algn="ctr"/>
            <a:r>
              <a:rPr lang="fr-FR" sz="4400" dirty="0"/>
              <a:t>Soyons au rendez-vous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108B05-369E-A642-AC51-2268F0F95FEE}"/>
              </a:ext>
            </a:extLst>
          </p:cNvPr>
          <p:cNvSpPr txBox="1"/>
          <p:nvPr/>
        </p:nvSpPr>
        <p:spPr>
          <a:xfrm>
            <a:off x="-2069432" y="-120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2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7571" y="60429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subTitle" idx="1"/>
          </p:nvPr>
        </p:nvSpPr>
        <p:spPr>
          <a:xfrm>
            <a:off x="479685" y="1530454"/>
            <a:ext cx="8874177" cy="4274695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>
                <a:solidFill>
                  <a:srgbClr val="FFC000"/>
                </a:solidFill>
              </a:rPr>
              <a:t>contexte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et les </a:t>
            </a:r>
            <a:r>
              <a:rPr lang="fr-FR" b="1" dirty="0">
                <a:solidFill>
                  <a:srgbClr val="FFC000"/>
                </a:solidFill>
              </a:rPr>
              <a:t>annonces</a:t>
            </a:r>
            <a:r>
              <a:rPr lang="fr-FR" dirty="0"/>
              <a:t> du Gouvernement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>
                <a:solidFill>
                  <a:srgbClr val="FF0000"/>
                </a:solidFill>
              </a:rPr>
              <a:t>projet de loi </a:t>
            </a:r>
            <a:r>
              <a:rPr lang="fr-FR" dirty="0"/>
              <a:t>du Ministère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analyses </a:t>
            </a:r>
            <a:r>
              <a:rPr lang="fr-FR" dirty="0"/>
              <a:t>de la FSU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b="1" dirty="0">
                <a:solidFill>
                  <a:srgbClr val="FF6600"/>
                </a:solidFill>
              </a:rPr>
              <a:t>conséquences </a:t>
            </a:r>
            <a:r>
              <a:rPr lang="fr-FR" dirty="0"/>
              <a:t>pour les personnels de l’ESR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b="1" dirty="0">
                <a:solidFill>
                  <a:srgbClr val="00B050"/>
                </a:solidFill>
              </a:rPr>
              <a:t>luttes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à construire avec le </a:t>
            </a:r>
            <a:r>
              <a:rPr lang="fr-FR" dirty="0" err="1"/>
              <a:t>Snesup</a:t>
            </a:r>
            <a:r>
              <a:rPr lang="fr-FR" dirty="0"/>
              <a:t> FSU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F17EF-446B-A74C-AD96-52B2CFDA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85047"/>
          </a:xfrm>
        </p:spPr>
        <p:txBody>
          <a:bodyPr>
            <a:normAutofit fontScale="90000"/>
          </a:bodyPr>
          <a:lstStyle/>
          <a:p>
            <a:r>
              <a:rPr lang="fr-FR" dirty="0"/>
              <a:t>Le </a:t>
            </a:r>
            <a:r>
              <a:rPr lang="fr-FR" dirty="0">
                <a:solidFill>
                  <a:srgbClr val="C00000"/>
                </a:solidFill>
              </a:rPr>
              <a:t>contexte et les annonces du Gouvernement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E6FF64-21CF-0940-B1B9-993E764F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9C33FB-C6F9-7544-9BEE-D6DC8446DB87}"/>
              </a:ext>
            </a:extLst>
          </p:cNvPr>
          <p:cNvSpPr txBox="1">
            <a:spLocks/>
          </p:cNvSpPr>
          <p:nvPr/>
        </p:nvSpPr>
        <p:spPr>
          <a:xfrm>
            <a:off x="479685" y="1530454"/>
            <a:ext cx="8874177" cy="4901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2C30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>
                <a:solidFill>
                  <a:srgbClr val="FFC000"/>
                </a:solidFill>
              </a:rPr>
              <a:t>programme</a:t>
            </a:r>
            <a:r>
              <a:rPr lang="fr-FR" dirty="0"/>
              <a:t> du Candidat Macron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CAP </a:t>
            </a:r>
            <a:r>
              <a:rPr lang="fr-FR" b="1" dirty="0">
                <a:solidFill>
                  <a:srgbClr val="FFC000"/>
                </a:solidFill>
              </a:rPr>
              <a:t>2022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b="1" dirty="0">
                <a:solidFill>
                  <a:srgbClr val="FFC000"/>
                </a:solidFill>
              </a:rPr>
              <a:t>exposés des motifs </a:t>
            </a:r>
            <a:r>
              <a:rPr lang="fr-FR" dirty="0"/>
              <a:t>du projet de loi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>
                <a:solidFill>
                  <a:srgbClr val="FFC000"/>
                </a:solidFill>
              </a:rPr>
              <a:t>Nouveau management public </a:t>
            </a:r>
            <a:r>
              <a:rPr lang="fr-FR" dirty="0"/>
              <a:t>(NPM)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34ED93-54A8-2148-B921-430BB50A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15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0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solidFill>
                  <a:srgbClr val="C00000"/>
                </a:solidFill>
                <a:latin typeface="Calibri" pitchFamily="-101" charset="0"/>
              </a:rPr>
              <a:t>Appliquer le « new Public management »</a:t>
            </a:r>
            <a:endParaRPr lang="fr-FR" sz="4000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33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E116D-65F6-2D49-A627-AACAF49C017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998574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2300" lvl="1" indent="-514350" algn="ctr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	- </a:t>
            </a: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dénigrer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les statuts des fonctionnaires de l’ESR;</a:t>
            </a:r>
          </a:p>
          <a:p>
            <a:pPr marL="622300" lvl="1" indent="-514350" algn="ctr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- </a:t>
            </a: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Diminuer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 les salaires </a:t>
            </a:r>
            <a:r>
              <a:rPr lang="fr-FR" sz="1400" dirty="0">
                <a:solidFill>
                  <a:schemeClr val="tx1"/>
                </a:solidFill>
                <a:latin typeface="Calibri" pitchFamily="-101" charset="0"/>
              </a:rPr>
              <a:t>(gel du point d’indice)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et augmenter les primes individualisées </a:t>
            </a:r>
            <a:r>
              <a:rPr lang="fr-FR" sz="1400" dirty="0">
                <a:solidFill>
                  <a:schemeClr val="tx1"/>
                </a:solidFill>
                <a:latin typeface="Calibri" pitchFamily="-101" charset="0"/>
              </a:rPr>
              <a:t>(PEDR, Rifseep, )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;</a:t>
            </a:r>
          </a:p>
          <a:p>
            <a:pPr marL="622300" lvl="1" indent="-514350" algn="ctr">
              <a:spcBef>
                <a:spcPts val="80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Précariser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les personnels (CDD, contrat sur projet, …) ;</a:t>
            </a:r>
          </a:p>
          <a:p>
            <a:pPr marL="622300" lvl="1" indent="-514350" algn="ctr">
              <a:spcBef>
                <a:spcPts val="80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Réduire les ressources financières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et + de contrôle des intérêts extérieurs  au milieu académique (CA, HCERES, ANR, PIA, …);</a:t>
            </a:r>
          </a:p>
          <a:p>
            <a:pPr marL="622300" lvl="1" indent="-514350" algn="ctr">
              <a:spcBef>
                <a:spcPts val="80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déconsidérer  </a:t>
            </a:r>
            <a:r>
              <a:rPr lang="fr-FR" sz="2400" dirty="0">
                <a:latin typeface="Calibri" pitchFamily="-101" charset="0"/>
              </a:rPr>
              <a:t>les recherches qui ne contribuent pas à la croissance économique à court terme (</a:t>
            </a:r>
            <a:r>
              <a:rPr lang="fr-FR" sz="2400" dirty="0">
                <a:solidFill>
                  <a:srgbClr val="FF6600"/>
                </a:solidFill>
                <a:latin typeface="Calibri" pitchFamily="-101" charset="0"/>
              </a:rPr>
              <a:t>SHS, …</a:t>
            </a:r>
            <a:r>
              <a:rPr lang="fr-FR" sz="2400" dirty="0">
                <a:latin typeface="Calibri" pitchFamily="-101" charset="0"/>
              </a:rPr>
              <a:t>);</a:t>
            </a:r>
          </a:p>
          <a:p>
            <a:pPr marL="622300" lvl="1" indent="-514350" algn="ctr">
              <a:spcBef>
                <a:spcPts val="80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Évaluer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quantitativement, individuellement (bibliométrie, notation, …) afin de justifier les inégalités et la concentration des moyens;</a:t>
            </a:r>
          </a:p>
          <a:p>
            <a:pPr marL="622300" lvl="1" indent="-514350" algn="ctr">
              <a:spcBef>
                <a:spcPts val="80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6600"/>
                </a:solidFill>
                <a:latin typeface="Calibri" pitchFamily="-101" charset="0"/>
              </a:rPr>
              <a:t>Distraire </a:t>
            </a:r>
            <a:r>
              <a:rPr lang="fr-FR" sz="2400" dirty="0">
                <a:solidFill>
                  <a:schemeClr val="tx1"/>
                </a:solidFill>
                <a:latin typeface="Calibri" pitchFamily="-101" charset="0"/>
              </a:rPr>
              <a:t>les scientifiques avec les tâches chronophages et inutiles </a:t>
            </a:r>
            <a:r>
              <a:rPr lang="fr-FR" sz="1400" dirty="0">
                <a:solidFill>
                  <a:schemeClr val="tx1"/>
                </a:solidFill>
                <a:latin typeface="Calibri" pitchFamily="-101" charset="0"/>
              </a:rPr>
              <a:t>(dossier de réponse à appel à projet, description des retombées, évaluation des dossiers, rapport à 3 mois, 6 mois, 1 an, reports des temps passés, justifications de l’adéquation des dépenses, …)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fr-FR" sz="5400" kern="1200" dirty="0">
                <a:solidFill>
                  <a:srgbClr val="898989"/>
                </a:solidFill>
                <a:latin typeface="Calibri"/>
                <a:ea typeface="+mn-ea"/>
                <a:cs typeface="+mn-cs"/>
              </a:rPr>
              <a:t>situation </a:t>
            </a:r>
            <a:r>
              <a:rPr lang="fr-FR" sz="5400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nationale</a:t>
            </a:r>
            <a:endParaRPr lang="fr-FR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14500" y="601715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0000FF"/>
                </a:solidFill>
                <a:latin typeface="Calibri" pitchFamily="-101" charset="0"/>
              </a:rPr>
              <a:t>Petite chronologie </a:t>
            </a:r>
            <a:endParaRPr lang="fr-FR" sz="2000" dirty="0"/>
          </a:p>
        </p:txBody>
      </p:sp>
      <p:sp>
        <p:nvSpPr>
          <p:cNvPr id="15393" name="ZoneTexte 40"/>
          <p:cNvSpPr txBox="1">
            <a:spLocks noChangeArrowheads="1"/>
          </p:cNvSpPr>
          <p:nvPr/>
        </p:nvSpPr>
        <p:spPr bwMode="auto">
          <a:xfrm>
            <a:off x="0" y="862013"/>
            <a:ext cx="94051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</a:rPr>
              <a:t>……2006………………2007……2008……2009……2010…2011…2012…2013…2014…2015…2016…2017…2018…2019</a:t>
            </a:r>
          </a:p>
        </p:txBody>
      </p:sp>
      <p:sp>
        <p:nvSpPr>
          <p:cNvPr id="15364" name="Ellipse 4"/>
          <p:cNvSpPr>
            <a:spLocks noChangeArrowheads="1"/>
          </p:cNvSpPr>
          <p:nvPr/>
        </p:nvSpPr>
        <p:spPr bwMode="auto">
          <a:xfrm>
            <a:off x="120149" y="1361551"/>
            <a:ext cx="1257344" cy="1197471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Loi de Program-me Recherche</a:t>
            </a:r>
          </a:p>
        </p:txBody>
      </p:sp>
      <p:sp>
        <p:nvSpPr>
          <p:cNvPr id="15365" name="Ellipse 5"/>
          <p:cNvSpPr>
            <a:spLocks noChangeArrowheads="1"/>
          </p:cNvSpPr>
          <p:nvPr/>
        </p:nvSpPr>
        <p:spPr bwMode="auto">
          <a:xfrm>
            <a:off x="112373" y="2549885"/>
            <a:ext cx="898103" cy="598735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HCST</a:t>
            </a:r>
          </a:p>
        </p:txBody>
      </p:sp>
      <p:sp>
        <p:nvSpPr>
          <p:cNvPr id="15366" name="Ellipse 6"/>
          <p:cNvSpPr>
            <a:spLocks noChangeArrowheads="1"/>
          </p:cNvSpPr>
          <p:nvPr/>
        </p:nvSpPr>
        <p:spPr bwMode="auto">
          <a:xfrm>
            <a:off x="120149" y="3157757"/>
            <a:ext cx="898103" cy="598735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CSRT</a:t>
            </a:r>
          </a:p>
        </p:txBody>
      </p:sp>
      <p:sp>
        <p:nvSpPr>
          <p:cNvPr id="15367" name="Ellipse 7"/>
          <p:cNvSpPr>
            <a:spLocks noChangeArrowheads="1"/>
          </p:cNvSpPr>
          <p:nvPr/>
        </p:nvSpPr>
        <p:spPr bwMode="auto">
          <a:xfrm>
            <a:off x="240576" y="3754451"/>
            <a:ext cx="957977" cy="598735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OSEO</a:t>
            </a:r>
          </a:p>
        </p:txBody>
      </p:sp>
      <p:sp>
        <p:nvSpPr>
          <p:cNvPr id="15368" name="Ellipse 8"/>
          <p:cNvSpPr>
            <a:spLocks noChangeArrowheads="1"/>
          </p:cNvSpPr>
          <p:nvPr/>
        </p:nvSpPr>
        <p:spPr bwMode="auto">
          <a:xfrm>
            <a:off x="996966" y="3587369"/>
            <a:ext cx="1017850" cy="658609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Carnot</a:t>
            </a:r>
          </a:p>
        </p:txBody>
      </p:sp>
      <p:sp>
        <p:nvSpPr>
          <p:cNvPr id="15369" name="Ellipse 9"/>
          <p:cNvSpPr>
            <a:spLocks noChangeArrowheads="1"/>
          </p:cNvSpPr>
          <p:nvPr/>
        </p:nvSpPr>
        <p:spPr bwMode="auto">
          <a:xfrm>
            <a:off x="120148" y="4371460"/>
            <a:ext cx="1615185" cy="598735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lIns="72000" rIns="72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Pôle de compétitivité</a:t>
            </a:r>
          </a:p>
        </p:txBody>
      </p:sp>
      <p:sp>
        <p:nvSpPr>
          <p:cNvPr id="15370" name="Ellipse 10"/>
          <p:cNvSpPr>
            <a:spLocks noChangeArrowheads="1"/>
          </p:cNvSpPr>
          <p:nvPr/>
        </p:nvSpPr>
        <p:spPr bwMode="auto">
          <a:xfrm>
            <a:off x="297242" y="4927234"/>
            <a:ext cx="838230" cy="538862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FUI</a:t>
            </a:r>
          </a:p>
        </p:txBody>
      </p:sp>
      <p:sp>
        <p:nvSpPr>
          <p:cNvPr id="15371" name="Ellipse 11"/>
          <p:cNvSpPr>
            <a:spLocks noChangeArrowheads="1"/>
          </p:cNvSpPr>
          <p:nvPr/>
        </p:nvSpPr>
        <p:spPr bwMode="auto">
          <a:xfrm>
            <a:off x="4275140" y="2507604"/>
            <a:ext cx="898103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Idex</a:t>
            </a:r>
          </a:p>
        </p:txBody>
      </p:sp>
      <p:sp>
        <p:nvSpPr>
          <p:cNvPr id="15372" name="Ellipse 12"/>
          <p:cNvSpPr>
            <a:spLocks noChangeArrowheads="1"/>
          </p:cNvSpPr>
          <p:nvPr/>
        </p:nvSpPr>
        <p:spPr bwMode="auto">
          <a:xfrm>
            <a:off x="4708631" y="3029840"/>
            <a:ext cx="898103" cy="4789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Labex</a:t>
            </a:r>
          </a:p>
        </p:txBody>
      </p:sp>
      <p:sp>
        <p:nvSpPr>
          <p:cNvPr id="15373" name="Ellipse 13"/>
          <p:cNvSpPr>
            <a:spLocks noChangeArrowheads="1"/>
          </p:cNvSpPr>
          <p:nvPr/>
        </p:nvSpPr>
        <p:spPr bwMode="auto">
          <a:xfrm>
            <a:off x="3675540" y="3576872"/>
            <a:ext cx="898103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IRT</a:t>
            </a:r>
          </a:p>
        </p:txBody>
      </p:sp>
      <p:sp>
        <p:nvSpPr>
          <p:cNvPr id="15374" name="Ellipse 14"/>
          <p:cNvSpPr>
            <a:spLocks noChangeArrowheads="1"/>
          </p:cNvSpPr>
          <p:nvPr/>
        </p:nvSpPr>
        <p:spPr bwMode="auto">
          <a:xfrm>
            <a:off x="4225633" y="4012218"/>
            <a:ext cx="898103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IHU</a:t>
            </a:r>
          </a:p>
        </p:txBody>
      </p:sp>
      <p:sp>
        <p:nvSpPr>
          <p:cNvPr id="15375" name="Ellipse 15"/>
          <p:cNvSpPr>
            <a:spLocks noChangeArrowheads="1"/>
          </p:cNvSpPr>
          <p:nvPr/>
        </p:nvSpPr>
        <p:spPr bwMode="auto">
          <a:xfrm>
            <a:off x="3837606" y="3038296"/>
            <a:ext cx="1040497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Equipex</a:t>
            </a:r>
          </a:p>
        </p:txBody>
      </p:sp>
      <p:sp>
        <p:nvSpPr>
          <p:cNvPr id="15376" name="Ellipse 16"/>
          <p:cNvSpPr>
            <a:spLocks noChangeArrowheads="1"/>
          </p:cNvSpPr>
          <p:nvPr/>
        </p:nvSpPr>
        <p:spPr bwMode="auto">
          <a:xfrm>
            <a:off x="1380895" y="1361551"/>
            <a:ext cx="1257344" cy="1197471"/>
          </a:xfrm>
          <a:prstGeom prst="ellipse">
            <a:avLst/>
          </a:prstGeom>
          <a:solidFill>
            <a:srgbClr val="C11E98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Loi LRU</a:t>
            </a:r>
          </a:p>
        </p:txBody>
      </p:sp>
      <p:sp>
        <p:nvSpPr>
          <p:cNvPr id="15377" name="Ellipse 18"/>
          <p:cNvSpPr>
            <a:spLocks noChangeArrowheads="1"/>
          </p:cNvSpPr>
          <p:nvPr/>
        </p:nvSpPr>
        <p:spPr bwMode="auto">
          <a:xfrm>
            <a:off x="2650098" y="1361551"/>
            <a:ext cx="1257344" cy="1197471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SNRI</a:t>
            </a:r>
          </a:p>
        </p:txBody>
      </p:sp>
      <p:sp>
        <p:nvSpPr>
          <p:cNvPr id="15378" name="Ellipse 19"/>
          <p:cNvSpPr>
            <a:spLocks noChangeArrowheads="1"/>
          </p:cNvSpPr>
          <p:nvPr/>
        </p:nvSpPr>
        <p:spPr bwMode="auto">
          <a:xfrm>
            <a:off x="2693059" y="3097884"/>
            <a:ext cx="1257344" cy="478988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Alliances</a:t>
            </a:r>
          </a:p>
        </p:txBody>
      </p:sp>
      <p:sp>
        <p:nvSpPr>
          <p:cNvPr id="15379" name="Ellipse 20"/>
          <p:cNvSpPr>
            <a:spLocks noChangeArrowheads="1"/>
          </p:cNvSpPr>
          <p:nvPr/>
        </p:nvSpPr>
        <p:spPr bwMode="auto">
          <a:xfrm>
            <a:off x="1870381" y="3288002"/>
            <a:ext cx="929886" cy="59873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CIR</a:t>
            </a:r>
          </a:p>
        </p:txBody>
      </p:sp>
      <p:sp>
        <p:nvSpPr>
          <p:cNvPr id="15380" name="Ellipse 17"/>
          <p:cNvSpPr>
            <a:spLocks noChangeArrowheads="1"/>
          </p:cNvSpPr>
          <p:nvPr/>
        </p:nvSpPr>
        <p:spPr bwMode="auto">
          <a:xfrm>
            <a:off x="2522575" y="2540068"/>
            <a:ext cx="1736333" cy="598735"/>
          </a:xfrm>
          <a:prstGeom prst="ellipse">
            <a:avLst/>
          </a:prstGeom>
          <a:solidFill>
            <a:srgbClr val="C11E98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Plan Carrières</a:t>
            </a:r>
          </a:p>
        </p:txBody>
      </p:sp>
      <p:sp>
        <p:nvSpPr>
          <p:cNvPr id="15381" name="Ellipse 21"/>
          <p:cNvSpPr>
            <a:spLocks noChangeArrowheads="1"/>
          </p:cNvSpPr>
          <p:nvPr/>
        </p:nvSpPr>
        <p:spPr bwMode="auto">
          <a:xfrm>
            <a:off x="3909484" y="1361551"/>
            <a:ext cx="1257344" cy="119747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Grand Emprunt Investis-sement d’avenir</a:t>
            </a:r>
          </a:p>
        </p:txBody>
      </p:sp>
      <p:sp>
        <p:nvSpPr>
          <p:cNvPr id="15382" name="Ellipse 22"/>
          <p:cNvSpPr>
            <a:spLocks noChangeArrowheads="1"/>
          </p:cNvSpPr>
          <p:nvPr/>
        </p:nvSpPr>
        <p:spPr bwMode="auto">
          <a:xfrm>
            <a:off x="5168189" y="1361551"/>
            <a:ext cx="1257344" cy="1197471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Loi Fioraso</a:t>
            </a:r>
          </a:p>
        </p:txBody>
      </p:sp>
      <p:sp>
        <p:nvSpPr>
          <p:cNvPr id="15383" name="Ellipse 29"/>
          <p:cNvSpPr>
            <a:spLocks noChangeArrowheads="1"/>
          </p:cNvSpPr>
          <p:nvPr/>
        </p:nvSpPr>
        <p:spPr bwMode="auto">
          <a:xfrm>
            <a:off x="976651" y="2456867"/>
            <a:ext cx="898103" cy="598735"/>
          </a:xfrm>
          <a:prstGeom prst="ellipse">
            <a:avLst/>
          </a:prstGeom>
          <a:solidFill>
            <a:srgbClr val="05C2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PRES</a:t>
            </a:r>
          </a:p>
        </p:txBody>
      </p:sp>
      <p:sp>
        <p:nvSpPr>
          <p:cNvPr id="15384" name="Ellipse 30"/>
          <p:cNvSpPr>
            <a:spLocks noChangeArrowheads="1"/>
          </p:cNvSpPr>
          <p:nvPr/>
        </p:nvSpPr>
        <p:spPr bwMode="auto">
          <a:xfrm>
            <a:off x="1692121" y="2731547"/>
            <a:ext cx="898103" cy="598735"/>
          </a:xfrm>
          <a:prstGeom prst="ellipse">
            <a:avLst/>
          </a:prstGeom>
          <a:solidFill>
            <a:srgbClr val="05C2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RTRA</a:t>
            </a:r>
          </a:p>
        </p:txBody>
      </p:sp>
      <p:sp>
        <p:nvSpPr>
          <p:cNvPr id="15385" name="Ellipse 31"/>
          <p:cNvSpPr>
            <a:spLocks noChangeArrowheads="1"/>
          </p:cNvSpPr>
          <p:nvPr/>
        </p:nvSpPr>
        <p:spPr bwMode="auto">
          <a:xfrm>
            <a:off x="956046" y="3038010"/>
            <a:ext cx="898103" cy="598735"/>
          </a:xfrm>
          <a:prstGeom prst="ellipse">
            <a:avLst/>
          </a:prstGeom>
          <a:solidFill>
            <a:srgbClr val="05C2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RTRS</a:t>
            </a:r>
          </a:p>
        </p:txBody>
      </p:sp>
      <p:sp>
        <p:nvSpPr>
          <p:cNvPr id="15386" name="Ellipse 32"/>
          <p:cNvSpPr>
            <a:spLocks noChangeArrowheads="1"/>
          </p:cNvSpPr>
          <p:nvPr/>
        </p:nvSpPr>
        <p:spPr bwMode="auto">
          <a:xfrm>
            <a:off x="1794956" y="3857966"/>
            <a:ext cx="898103" cy="598735"/>
          </a:xfrm>
          <a:prstGeom prst="ellipse">
            <a:avLst/>
          </a:prstGeom>
          <a:solidFill>
            <a:srgbClr val="05C2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ANR</a:t>
            </a:r>
          </a:p>
        </p:txBody>
      </p:sp>
      <p:sp>
        <p:nvSpPr>
          <p:cNvPr id="15387" name="Ellipse 33"/>
          <p:cNvSpPr>
            <a:spLocks noChangeArrowheads="1"/>
          </p:cNvSpPr>
          <p:nvPr/>
        </p:nvSpPr>
        <p:spPr bwMode="auto">
          <a:xfrm>
            <a:off x="1557114" y="4450287"/>
            <a:ext cx="1077724" cy="598735"/>
          </a:xfrm>
          <a:prstGeom prst="ellipse">
            <a:avLst/>
          </a:prstGeom>
          <a:solidFill>
            <a:srgbClr val="05C2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AERES</a:t>
            </a:r>
          </a:p>
        </p:txBody>
      </p:sp>
      <p:sp>
        <p:nvSpPr>
          <p:cNvPr id="15388" name="Ellipse 34"/>
          <p:cNvSpPr>
            <a:spLocks noChangeArrowheads="1"/>
          </p:cNvSpPr>
          <p:nvPr/>
        </p:nvSpPr>
        <p:spPr bwMode="auto">
          <a:xfrm>
            <a:off x="2800267" y="3576872"/>
            <a:ext cx="778356" cy="598735"/>
          </a:xfrm>
          <a:prstGeom prst="ellipse">
            <a:avLst/>
          </a:prstGeom>
          <a:solidFill>
            <a:srgbClr val="C11E98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RCE</a:t>
            </a:r>
          </a:p>
        </p:txBody>
      </p:sp>
      <p:sp>
        <p:nvSpPr>
          <p:cNvPr id="15389" name="Ellipse 35"/>
          <p:cNvSpPr>
            <a:spLocks noChangeArrowheads="1"/>
          </p:cNvSpPr>
          <p:nvPr/>
        </p:nvSpPr>
        <p:spPr bwMode="auto">
          <a:xfrm>
            <a:off x="4270991" y="4524745"/>
            <a:ext cx="898103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SATT</a:t>
            </a:r>
          </a:p>
        </p:txBody>
      </p:sp>
      <p:sp>
        <p:nvSpPr>
          <p:cNvPr id="15390" name="Ellipse 37"/>
          <p:cNvSpPr>
            <a:spLocks noChangeArrowheads="1"/>
          </p:cNvSpPr>
          <p:nvPr/>
        </p:nvSpPr>
        <p:spPr bwMode="auto">
          <a:xfrm>
            <a:off x="5978346" y="2506709"/>
            <a:ext cx="1197471" cy="5388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COMUE</a:t>
            </a:r>
          </a:p>
        </p:txBody>
      </p:sp>
      <p:sp>
        <p:nvSpPr>
          <p:cNvPr id="15391" name="Ellipse 38"/>
          <p:cNvSpPr>
            <a:spLocks noChangeArrowheads="1"/>
          </p:cNvSpPr>
          <p:nvPr/>
        </p:nvSpPr>
        <p:spPr bwMode="auto">
          <a:xfrm>
            <a:off x="5278637" y="3735603"/>
            <a:ext cx="1197471" cy="59873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5392" name="Ellipse 39"/>
          <p:cNvSpPr>
            <a:spLocks noChangeArrowheads="1"/>
          </p:cNvSpPr>
          <p:nvPr/>
        </p:nvSpPr>
        <p:spPr bwMode="auto">
          <a:xfrm>
            <a:off x="5255958" y="4215092"/>
            <a:ext cx="1257344" cy="59873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HCERES</a:t>
            </a:r>
          </a:p>
        </p:txBody>
      </p:sp>
      <p:sp>
        <p:nvSpPr>
          <p:cNvPr id="15394" name="Ellipse 41"/>
          <p:cNvSpPr>
            <a:spLocks noChangeArrowheads="1"/>
          </p:cNvSpPr>
          <p:nvPr/>
        </p:nvSpPr>
        <p:spPr bwMode="auto">
          <a:xfrm>
            <a:off x="2638240" y="4157334"/>
            <a:ext cx="1471470" cy="598735"/>
          </a:xfrm>
          <a:prstGeom prst="ellipse">
            <a:avLst/>
          </a:prstGeom>
          <a:solidFill>
            <a:srgbClr val="C11E98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Fondations</a:t>
            </a:r>
          </a:p>
        </p:txBody>
      </p:sp>
      <p:sp>
        <p:nvSpPr>
          <p:cNvPr id="15395" name="Ellipse 42"/>
          <p:cNvSpPr>
            <a:spLocks noChangeArrowheads="1"/>
          </p:cNvSpPr>
          <p:nvPr/>
        </p:nvSpPr>
        <p:spPr bwMode="auto">
          <a:xfrm>
            <a:off x="1125169" y="4980693"/>
            <a:ext cx="1616586" cy="478988"/>
          </a:xfrm>
          <a:prstGeom prst="ellipse">
            <a:avLst/>
          </a:prstGeom>
          <a:solidFill>
            <a:srgbClr val="05C2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Opération Campus</a:t>
            </a:r>
          </a:p>
        </p:txBody>
      </p:sp>
      <p:sp>
        <p:nvSpPr>
          <p:cNvPr id="15396" name="Ellipse 43"/>
          <p:cNvSpPr>
            <a:spLocks noChangeArrowheads="1"/>
          </p:cNvSpPr>
          <p:nvPr/>
        </p:nvSpPr>
        <p:spPr bwMode="auto">
          <a:xfrm>
            <a:off x="2629783" y="4695515"/>
            <a:ext cx="838230" cy="598735"/>
          </a:xfrm>
          <a:prstGeom prst="ellipse">
            <a:avLst/>
          </a:prstGeom>
          <a:solidFill>
            <a:srgbClr val="C11E98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SAIC</a:t>
            </a:r>
          </a:p>
        </p:txBody>
      </p:sp>
      <p:sp>
        <p:nvSpPr>
          <p:cNvPr id="15397" name="Ellipse 44"/>
          <p:cNvSpPr>
            <a:spLocks noChangeArrowheads="1"/>
          </p:cNvSpPr>
          <p:nvPr/>
        </p:nvSpPr>
        <p:spPr bwMode="auto">
          <a:xfrm>
            <a:off x="5123736" y="4709737"/>
            <a:ext cx="898103" cy="59873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CSR</a:t>
            </a:r>
          </a:p>
        </p:txBody>
      </p:sp>
      <p:sp>
        <p:nvSpPr>
          <p:cNvPr id="15398" name="Ellipse 45"/>
          <p:cNvSpPr>
            <a:spLocks noChangeArrowheads="1"/>
          </p:cNvSpPr>
          <p:nvPr/>
        </p:nvSpPr>
        <p:spPr bwMode="auto">
          <a:xfrm>
            <a:off x="5826798" y="4860945"/>
            <a:ext cx="898103" cy="59873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SNR</a:t>
            </a:r>
          </a:p>
        </p:txBody>
      </p:sp>
      <p:sp>
        <p:nvSpPr>
          <p:cNvPr id="15400" name="Ellipse 46"/>
          <p:cNvSpPr>
            <a:spLocks noChangeArrowheads="1"/>
          </p:cNvSpPr>
          <p:nvPr/>
        </p:nvSpPr>
        <p:spPr bwMode="auto">
          <a:xfrm>
            <a:off x="5568640" y="3397537"/>
            <a:ext cx="1257344" cy="478988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SratNES</a:t>
            </a:r>
          </a:p>
        </p:txBody>
      </p:sp>
      <p:sp>
        <p:nvSpPr>
          <p:cNvPr id="15401" name="Ellipse 47"/>
          <p:cNvSpPr>
            <a:spLocks noChangeArrowheads="1"/>
          </p:cNvSpPr>
          <p:nvPr/>
        </p:nvSpPr>
        <p:spPr bwMode="auto">
          <a:xfrm>
            <a:off x="3645302" y="4869402"/>
            <a:ext cx="898103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BPI</a:t>
            </a:r>
          </a:p>
        </p:txBody>
      </p:sp>
      <p:sp>
        <p:nvSpPr>
          <p:cNvPr id="43" name="Ellipse 11"/>
          <p:cNvSpPr>
            <a:spLocks noChangeArrowheads="1"/>
          </p:cNvSpPr>
          <p:nvPr/>
        </p:nvSpPr>
        <p:spPr bwMode="auto">
          <a:xfrm>
            <a:off x="6476108" y="3773405"/>
            <a:ext cx="898103" cy="59873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Idex</a:t>
            </a:r>
          </a:p>
        </p:txBody>
      </p:sp>
      <p:sp>
        <p:nvSpPr>
          <p:cNvPr id="44" name="Ellipse 11"/>
          <p:cNvSpPr>
            <a:spLocks noChangeArrowheads="1"/>
          </p:cNvSpPr>
          <p:nvPr/>
        </p:nvSpPr>
        <p:spPr bwMode="auto">
          <a:xfrm>
            <a:off x="6476108" y="4360399"/>
            <a:ext cx="898103" cy="59873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Isite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5" name="Ellipse 22"/>
          <p:cNvSpPr>
            <a:spLocks noChangeArrowheads="1"/>
          </p:cNvSpPr>
          <p:nvPr/>
        </p:nvSpPr>
        <p:spPr bwMode="auto">
          <a:xfrm>
            <a:off x="6422617" y="1377783"/>
            <a:ext cx="1257344" cy="1197471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PIA2</a:t>
            </a:r>
          </a:p>
        </p:txBody>
      </p:sp>
      <p:sp>
        <p:nvSpPr>
          <p:cNvPr id="46" name="Ellipse 13"/>
          <p:cNvSpPr>
            <a:spLocks noChangeArrowheads="1"/>
          </p:cNvSpPr>
          <p:nvPr/>
        </p:nvSpPr>
        <p:spPr bwMode="auto">
          <a:xfrm>
            <a:off x="4543405" y="3474037"/>
            <a:ext cx="898103" cy="5987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Idefi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7" name="Ellipse 37"/>
          <p:cNvSpPr>
            <a:spLocks noChangeArrowheads="1"/>
          </p:cNvSpPr>
          <p:nvPr/>
        </p:nvSpPr>
        <p:spPr bwMode="auto">
          <a:xfrm>
            <a:off x="5170552" y="2542325"/>
            <a:ext cx="851287" cy="5388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0" rIns="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fusions</a:t>
            </a:r>
          </a:p>
        </p:txBody>
      </p:sp>
      <p:sp>
        <p:nvSpPr>
          <p:cNvPr id="48" name="Ellipse 46"/>
          <p:cNvSpPr>
            <a:spLocks noChangeArrowheads="1"/>
          </p:cNvSpPr>
          <p:nvPr/>
        </p:nvSpPr>
        <p:spPr bwMode="auto">
          <a:xfrm>
            <a:off x="5568640" y="2992648"/>
            <a:ext cx="1521819" cy="44756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tIns="36000" rIns="72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Associations</a:t>
            </a:r>
          </a:p>
        </p:txBody>
      </p:sp>
      <p:sp>
        <p:nvSpPr>
          <p:cNvPr id="49" name="Ellipse 22">
            <a:extLst>
              <a:ext uri="{FF2B5EF4-FFF2-40B4-BE49-F238E27FC236}">
                <a16:creationId xmlns:a16="http://schemas.microsoft.com/office/drawing/2014/main" id="{FFB01F9F-EC3B-5A42-BFBA-F542C3FD3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907" y="1371335"/>
            <a:ext cx="1257344" cy="1197471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PIA3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Loi ORE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Statuts </a:t>
            </a:r>
            <a:r>
              <a:rPr lang="fr-FR" sz="1400" dirty="0" err="1">
                <a:solidFill>
                  <a:schemeClr val="bg1"/>
                </a:solidFill>
              </a:rPr>
              <a:t>expé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3" name="Ellipse 46">
            <a:extLst>
              <a:ext uri="{FF2B5EF4-FFF2-40B4-BE49-F238E27FC236}">
                <a16:creationId xmlns:a16="http://schemas.microsoft.com/office/drawing/2014/main" id="{8D419ADB-1D69-4948-BEAC-B969A59CA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697" y="2515791"/>
            <a:ext cx="890589" cy="447565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NCU</a:t>
            </a:r>
          </a:p>
        </p:txBody>
      </p:sp>
      <p:sp>
        <p:nvSpPr>
          <p:cNvPr id="54" name="Ellipse 46">
            <a:extLst>
              <a:ext uri="{FF2B5EF4-FFF2-40B4-BE49-F238E27FC236}">
                <a16:creationId xmlns:a16="http://schemas.microsoft.com/office/drawing/2014/main" id="{BA4032CF-68BF-9342-AF94-4EDF76B8B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941" y="3387363"/>
            <a:ext cx="1666210" cy="45352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36000" rIns="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Université Cible</a:t>
            </a:r>
          </a:p>
        </p:txBody>
      </p:sp>
      <p:sp>
        <p:nvSpPr>
          <p:cNvPr id="55" name="Ellipse 46">
            <a:extLst>
              <a:ext uri="{FF2B5EF4-FFF2-40B4-BE49-F238E27FC236}">
                <a16:creationId xmlns:a16="http://schemas.microsoft.com/office/drawing/2014/main" id="{943F1FC3-8B72-D64E-B9D2-A5AA9DE78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205" y="3795294"/>
            <a:ext cx="1794955" cy="48754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Établissements expérimentaux</a:t>
            </a:r>
          </a:p>
        </p:txBody>
      </p:sp>
      <p:sp>
        <p:nvSpPr>
          <p:cNvPr id="56" name="Ellipse 46">
            <a:extLst>
              <a:ext uri="{FF2B5EF4-FFF2-40B4-BE49-F238E27FC236}">
                <a16:creationId xmlns:a16="http://schemas.microsoft.com/office/drawing/2014/main" id="{2F7B9452-7D06-4248-A197-690FB179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175" y="4897530"/>
            <a:ext cx="1349390" cy="413822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36000" rIns="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COMUE </a:t>
            </a:r>
            <a:r>
              <a:rPr lang="fr-FR" sz="1400" dirty="0" err="1">
                <a:solidFill>
                  <a:schemeClr val="bg1"/>
                </a:solidFill>
              </a:rPr>
              <a:t>expé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7" name="Ellipse 46">
            <a:extLst>
              <a:ext uri="{FF2B5EF4-FFF2-40B4-BE49-F238E27FC236}">
                <a16:creationId xmlns:a16="http://schemas.microsoft.com/office/drawing/2014/main" id="{AAB17FF8-7977-994A-81FB-F05FBFE97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137" y="3189180"/>
            <a:ext cx="890589" cy="447565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CPP</a:t>
            </a:r>
          </a:p>
        </p:txBody>
      </p:sp>
      <p:sp>
        <p:nvSpPr>
          <p:cNvPr id="58" name="Ellipse 46">
            <a:extLst>
              <a:ext uri="{FF2B5EF4-FFF2-40B4-BE49-F238E27FC236}">
                <a16:creationId xmlns:a16="http://schemas.microsoft.com/office/drawing/2014/main" id="{9CCC96A1-F588-514A-80FC-D91C3E44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071" y="2748726"/>
            <a:ext cx="890589" cy="447565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PEEDR</a:t>
            </a:r>
          </a:p>
        </p:txBody>
      </p:sp>
      <p:sp>
        <p:nvSpPr>
          <p:cNvPr id="59" name="Ellipse 46">
            <a:extLst>
              <a:ext uri="{FF2B5EF4-FFF2-40B4-BE49-F238E27FC236}">
                <a16:creationId xmlns:a16="http://schemas.microsoft.com/office/drawing/2014/main" id="{EFF03CFB-0B4F-C345-9E8F-E46F50BD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72" y="2954144"/>
            <a:ext cx="1353214" cy="447565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Parcoursup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0" name="Ellipse 46">
            <a:extLst>
              <a:ext uri="{FF2B5EF4-FFF2-40B4-BE49-F238E27FC236}">
                <a16:creationId xmlns:a16="http://schemas.microsoft.com/office/drawing/2014/main" id="{7D07AA0A-B64B-AB47-8DB1-64EB90859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695" y="4514385"/>
            <a:ext cx="1529905" cy="447565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Parcoursup</a:t>
            </a:r>
            <a:r>
              <a:rPr lang="fr-FR" sz="14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61" name="Ellipse 46">
            <a:extLst>
              <a:ext uri="{FF2B5EF4-FFF2-40B4-BE49-F238E27FC236}">
                <a16:creationId xmlns:a16="http://schemas.microsoft.com/office/drawing/2014/main" id="{66B5A064-1715-9C40-A9FF-90883ECE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157" y="4206498"/>
            <a:ext cx="890589" cy="447565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tIns="36000" rIns="36000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5 titres du projet de loi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26BB1-BEC8-5848-A8CE-38A28714AB5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subTitle" idx="4294967295"/>
          </p:nvPr>
        </p:nvSpPr>
        <p:spPr>
          <a:xfrm>
            <a:off x="269875" y="1198563"/>
            <a:ext cx="8874125" cy="50974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2300" dirty="0"/>
              <a:t>Titre 1.	</a:t>
            </a:r>
          </a:p>
          <a:p>
            <a:pPr marL="0" indent="0" algn="ctr">
              <a:buNone/>
            </a:pPr>
            <a:r>
              <a:rPr lang="fr-FR" dirty="0"/>
              <a:t>Prérogatives des  </a:t>
            </a:r>
            <a:r>
              <a:rPr lang="fr-FR" b="1" dirty="0">
                <a:solidFill>
                  <a:srgbClr val="FF0000"/>
                </a:solidFill>
              </a:rPr>
              <a:t>instances de concertation </a:t>
            </a:r>
            <a:r>
              <a:rPr lang="fr-FR" dirty="0"/>
              <a:t>et dialogue social</a:t>
            </a:r>
            <a:endParaRPr lang="fr-FR" sz="2300" dirty="0"/>
          </a:p>
          <a:p>
            <a:pPr marL="0" indent="0" algn="ctr">
              <a:buNone/>
            </a:pPr>
            <a:endParaRPr lang="fr-FR" sz="2300" dirty="0"/>
          </a:p>
          <a:p>
            <a:pPr marL="0" indent="0" algn="ctr">
              <a:buNone/>
            </a:pPr>
            <a:r>
              <a:rPr lang="fr-FR" sz="2300" dirty="0"/>
              <a:t>Titre 2.	</a:t>
            </a:r>
          </a:p>
          <a:p>
            <a:pPr marL="0" indent="0" algn="ctr">
              <a:buNone/>
            </a:pPr>
            <a:r>
              <a:rPr lang="fr-FR" dirty="0"/>
              <a:t>Les </a:t>
            </a:r>
            <a:r>
              <a:rPr lang="fr-FR" b="1" dirty="0">
                <a:solidFill>
                  <a:srgbClr val="0070C0"/>
                </a:solidFill>
              </a:rPr>
              <a:t>leviers managériaux </a:t>
            </a:r>
            <a:r>
              <a:rPr lang="fr-FR" dirty="0"/>
              <a:t>pour une action publique plus efficace </a:t>
            </a:r>
          </a:p>
          <a:p>
            <a:pPr marL="0" indent="0" algn="ctr">
              <a:buNone/>
            </a:pPr>
            <a:endParaRPr lang="fr-FR" sz="2300" dirty="0"/>
          </a:p>
          <a:p>
            <a:pPr marL="0" indent="0" algn="ctr">
              <a:buNone/>
            </a:pPr>
            <a:r>
              <a:rPr lang="fr-FR" sz="2300" dirty="0"/>
              <a:t>Titre 3.	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Transparence et  équité </a:t>
            </a:r>
            <a:r>
              <a:rPr lang="fr-FR" dirty="0"/>
              <a:t>dans la gestion </a:t>
            </a:r>
          </a:p>
          <a:p>
            <a:pPr marL="0" indent="0" algn="ctr">
              <a:buNone/>
            </a:pPr>
            <a:endParaRPr lang="fr-FR" sz="2600" dirty="0"/>
          </a:p>
          <a:p>
            <a:pPr marL="0" indent="0" algn="ctr">
              <a:buNone/>
            </a:pPr>
            <a:r>
              <a:rPr lang="fr-FR" sz="2600" dirty="0"/>
              <a:t>Titre 4.	</a:t>
            </a:r>
          </a:p>
          <a:p>
            <a:pPr marL="0" indent="0" algn="ctr">
              <a:buNone/>
            </a:pPr>
            <a:r>
              <a:rPr lang="fr-FR" dirty="0"/>
              <a:t>Favoriser la </a:t>
            </a:r>
            <a:r>
              <a:rPr lang="fr-FR" b="1" dirty="0">
                <a:solidFill>
                  <a:srgbClr val="7030A0"/>
                </a:solidFill>
              </a:rPr>
              <a:t>mobilité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et accompagner les </a:t>
            </a:r>
            <a:r>
              <a:rPr lang="fr-FR" b="1" dirty="0">
                <a:solidFill>
                  <a:srgbClr val="7030A0"/>
                </a:solidFill>
              </a:rPr>
              <a:t>transition pro</a:t>
            </a:r>
            <a:r>
              <a:rPr lang="fr-FR" dirty="0"/>
              <a:t>. En cas de réorganisation des services</a:t>
            </a:r>
          </a:p>
          <a:p>
            <a:pPr marL="0" indent="0" algn="ctr">
              <a:buNone/>
            </a:pPr>
            <a:endParaRPr lang="fr-FR" sz="2600" dirty="0"/>
          </a:p>
          <a:p>
            <a:pPr marL="0" indent="0" algn="ctr">
              <a:buNone/>
            </a:pPr>
            <a:r>
              <a:rPr lang="fr-FR" sz="2600" dirty="0"/>
              <a:t>Titre 5.	</a:t>
            </a:r>
          </a:p>
          <a:p>
            <a:pPr marL="0" indent="0" algn="ctr">
              <a:buNone/>
            </a:pPr>
            <a:r>
              <a:rPr lang="fr-FR" dirty="0"/>
              <a:t>renforcement de </a:t>
            </a:r>
            <a:r>
              <a:rPr lang="fr-FR" b="1" dirty="0">
                <a:solidFill>
                  <a:srgbClr val="00B050"/>
                </a:solidFill>
              </a:rPr>
              <a:t>l’égalité professionnelle dans la FP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21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249D8B-4774-CA45-B5C6-DCBABA02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5 titres du projet de loi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A35483-15A3-1443-B3B3-C0B28C587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348E8-B44D-4E49-80E2-DD9AD8661FA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08C78-60D5-E948-87FA-A334403B214E}"/>
              </a:ext>
            </a:extLst>
          </p:cNvPr>
          <p:cNvSpPr txBox="1">
            <a:spLocks/>
          </p:cNvSpPr>
          <p:nvPr/>
        </p:nvSpPr>
        <p:spPr>
          <a:xfrm>
            <a:off x="0" y="1469036"/>
            <a:ext cx="7948246" cy="49634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2C30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Titre 1.	Prérogatives des  </a:t>
            </a:r>
            <a:r>
              <a:rPr lang="fr-FR" b="1" dirty="0">
                <a:solidFill>
                  <a:srgbClr val="FF0000"/>
                </a:solidFill>
              </a:rPr>
              <a:t>instances de concertation </a:t>
            </a:r>
            <a:r>
              <a:rPr lang="fr-FR" dirty="0"/>
              <a:t>et dialogue social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FF0000"/>
                </a:solidFill>
              </a:rPr>
              <a:t>Comité social d’administration (art.3)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FF0000"/>
                </a:solidFill>
              </a:rPr>
              <a:t>Comité administrative paritaire (art.4) 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</a:rPr>
              <a:t>Recadrage par catégorie plutôt que par corps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</a:rPr>
              <a:t>Suppression de l’avis préalable aux mutations, aux avancements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rgbClr val="FF0000"/>
                </a:solidFill>
              </a:rPr>
              <a:t>Ordonnance (art.5)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</a:rPr>
              <a:t>Promouvoir la négociation dans la FP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97226-E8DF-7F41-A109-BAA16C60A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46"/>
          <a:stretch/>
        </p:blipFill>
        <p:spPr>
          <a:xfrm>
            <a:off x="7013593" y="112542"/>
            <a:ext cx="2005166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1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249D8B-4774-CA45-B5C6-DCBABA02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5 titres du projet de loi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A35483-15A3-1443-B3B3-C0B28C587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348E8-B44D-4E49-80E2-DD9AD8661FA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DB7B6B-9A87-6B4C-A527-6012C2E31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31"/>
          <a:stretch/>
        </p:blipFill>
        <p:spPr>
          <a:xfrm>
            <a:off x="6893185" y="118886"/>
            <a:ext cx="2145884" cy="210381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08C78-60D5-E948-87FA-A334403B214E}"/>
              </a:ext>
            </a:extLst>
          </p:cNvPr>
          <p:cNvSpPr txBox="1">
            <a:spLocks/>
          </p:cNvSpPr>
          <p:nvPr/>
        </p:nvSpPr>
        <p:spPr>
          <a:xfrm>
            <a:off x="0" y="785616"/>
            <a:ext cx="9143999" cy="5646830"/>
          </a:xfrm>
          <a:prstGeom prst="rect">
            <a:avLst/>
          </a:prstGeom>
        </p:spPr>
        <p:txBody>
          <a:bodyPr rIns="9000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2C30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1125" indent="-1368425">
              <a:buNone/>
            </a:pPr>
            <a:r>
              <a:rPr lang="fr-FR" dirty="0"/>
              <a:t>Titre 2.	Les </a:t>
            </a:r>
            <a:r>
              <a:rPr lang="fr-FR" b="1" dirty="0">
                <a:solidFill>
                  <a:srgbClr val="0070C0"/>
                </a:solidFill>
              </a:rPr>
              <a:t>leviers managériaux </a:t>
            </a:r>
            <a:r>
              <a:rPr lang="fr-FR" dirty="0"/>
              <a:t>pour une</a:t>
            </a:r>
          </a:p>
          <a:p>
            <a:pPr marL="1381125" indent="-1368425">
              <a:buNone/>
            </a:pPr>
            <a:r>
              <a:rPr lang="fr-FR" dirty="0"/>
              <a:t> 	action publique plus efficace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Professionnalisation des procédures de </a:t>
            </a:r>
          </a:p>
          <a:p>
            <a:pPr marL="935038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b="1" dirty="0"/>
              <a:t>recrutement sur contrat </a:t>
            </a:r>
            <a:r>
              <a:rPr lang="fr-FR" dirty="0"/>
              <a:t>(art.6)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r-FR" dirty="0"/>
              <a:t>Ouverture à </a:t>
            </a:r>
            <a:r>
              <a:rPr lang="fr-FR" b="1" dirty="0"/>
              <a:t>des non fonctionnaires </a:t>
            </a:r>
            <a:r>
              <a:rPr lang="fr-FR" dirty="0"/>
              <a:t>de</a:t>
            </a:r>
            <a:r>
              <a:rPr lang="fr-FR" b="1" dirty="0"/>
              <a:t> </a:t>
            </a:r>
            <a:r>
              <a:rPr lang="fr-FR" dirty="0"/>
              <a:t>l’encadrement sup de la FP (art.7)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r-FR" dirty="0"/>
              <a:t>Création du </a:t>
            </a:r>
            <a:r>
              <a:rPr lang="fr-FR" b="1" dirty="0"/>
              <a:t>contrat de projet </a:t>
            </a:r>
            <a:r>
              <a:rPr lang="fr-FR" dirty="0"/>
              <a:t>de 1 à 6 ans (art.8)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r-FR" dirty="0"/>
              <a:t>Étendre la possibilité de recruter des </a:t>
            </a:r>
            <a:r>
              <a:rPr lang="fr-FR" b="1" dirty="0"/>
              <a:t>contractuels</a:t>
            </a:r>
            <a:r>
              <a:rPr lang="fr-FR" dirty="0"/>
              <a:t> cat. A, B et C (art.9)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r-FR" dirty="0"/>
              <a:t>Plus de notation mais un entretien professionnel annuel  (art.12)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r-FR" b="1" dirty="0"/>
              <a:t>CAP</a:t>
            </a:r>
            <a:r>
              <a:rPr lang="fr-FR" dirty="0"/>
              <a:t> : uniquement pour la prévention, le traitement et l’accompagnement des situations individuelles complexes (art.14)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r-FR" dirty="0"/>
              <a:t>Modernisation et harmonisation des sanctions (art.15)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fr-FR" dirty="0"/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  <a:p>
            <a:pPr marL="914400" lvl="1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21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249D8B-4774-CA45-B5C6-DCBABA02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5 titres du projet de loi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A35483-15A3-1443-B3B3-C0B28C587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348E8-B44D-4E49-80E2-DD9AD8661FA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08C78-60D5-E948-87FA-A334403B214E}"/>
              </a:ext>
            </a:extLst>
          </p:cNvPr>
          <p:cNvSpPr txBox="1">
            <a:spLocks/>
          </p:cNvSpPr>
          <p:nvPr/>
        </p:nvSpPr>
        <p:spPr>
          <a:xfrm>
            <a:off x="0" y="944380"/>
            <a:ext cx="7652084" cy="53381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2C30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1125" indent="-1381125">
              <a:buNone/>
            </a:pPr>
            <a:r>
              <a:rPr lang="fr-FR" dirty="0"/>
              <a:t>Titre 3.	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Transparence et  équité </a:t>
            </a:r>
            <a:r>
              <a:rPr lang="fr-FR" dirty="0"/>
              <a:t>dans la gestion </a:t>
            </a:r>
            <a:endParaRPr lang="fr-FR" b="1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Déontologie et fluidité entre les secteurs publics et privés (art.16)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CDFP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Contrôle déontologique de proximité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Ordonnances (art.17) 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Financement de la protection sociale complémentaire</a:t>
            </a:r>
          </a:p>
          <a:p>
            <a:pPr marL="1314450" lvl="2" indent="-514350"/>
            <a:r>
              <a:rPr lang="fr-FR" b="1" dirty="0">
                <a:solidFill>
                  <a:schemeClr val="tx1"/>
                </a:solidFill>
              </a:rPr>
              <a:t>Médecine de prévention, reclassement, congé maternité, paternité pour adoption, 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Harmonisation de la durée du travail dans la FP  (art.18)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EF8308-2068-A347-B394-6A805004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9"/>
          <a:stretch/>
        </p:blipFill>
        <p:spPr>
          <a:xfrm>
            <a:off x="7050062" y="98474"/>
            <a:ext cx="1982763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427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718</Words>
  <Application>Microsoft Macintosh PowerPoint</Application>
  <PresentationFormat>Affichage à l'écran (4:3)</PresentationFormat>
  <Paragraphs>211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    « Projet de loi de transformation de la fonction publique»</vt:lpstr>
      <vt:lpstr>Présentation</vt:lpstr>
      <vt:lpstr>Le contexte et les annonces du Gouvernement</vt:lpstr>
      <vt:lpstr>Appliquer le « new Public management »</vt:lpstr>
      <vt:lpstr>situation nationale</vt:lpstr>
      <vt:lpstr>Les 5 titres du projet de loi</vt:lpstr>
      <vt:lpstr>Les 5 titres du projet de loi</vt:lpstr>
      <vt:lpstr>Les 5 titres du projet de loi</vt:lpstr>
      <vt:lpstr>Les 5 titres du projet de loi</vt:lpstr>
      <vt:lpstr>Les 5 titres du projet de loi</vt:lpstr>
      <vt:lpstr>Les 5 titres du projet de loi</vt:lpstr>
      <vt:lpstr>Les analyses de la FSU</vt:lpstr>
      <vt:lpstr>Les analyses de la FSU</vt:lpstr>
      <vt:lpstr>Les conséquences dans l’ESR</vt:lpstr>
      <vt:lpstr>Les luttes à construire et à gagner</vt:lpstr>
    </vt:vector>
  </TitlesOfParts>
  <Company>ISTIA INNOVATION - Université d'Angers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"organisation de l’administration de l’enseignement supérieur, missions et rôles des syndicats, le cas du Snesup-FSU »</dc:title>
  <dc:creator>Hervé CHRISTOFOL</dc:creator>
  <cp:lastModifiedBy>Hervé CHRISTOFOL</cp:lastModifiedBy>
  <cp:revision>83</cp:revision>
  <cp:lastPrinted>2019-03-28T13:51:41Z</cp:lastPrinted>
  <dcterms:created xsi:type="dcterms:W3CDTF">2017-04-28T14:48:40Z</dcterms:created>
  <dcterms:modified xsi:type="dcterms:W3CDTF">2019-05-06T16:08:14Z</dcterms:modified>
</cp:coreProperties>
</file>