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y="7559675" cx="10080625"/>
  <p:notesSz cx="7559675" cy="10691800"/>
  <p:embeddedFontLst>
    <p:embeddedFont>
      <p:font typeface="Lato"/>
      <p:regular r:id="rId21"/>
      <p:bold r:id="rId22"/>
      <p:italic r:id="rId23"/>
      <p:boldItalic r:id="rId24"/>
    </p:embeddedFont>
    <p:embeddedFont>
      <p:font typeface="Bree Serif"/>
      <p:regular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6" roundtripDataSignature="AMtx7mgfOH46eHu2Dtb+qhKfobpRicLfy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font" Target="fonts/Lato-bold.fntdata"/><Relationship Id="rId21" Type="http://schemas.openxmlformats.org/officeDocument/2006/relationships/font" Target="fonts/Lato-regular.fntdata"/><Relationship Id="rId24" Type="http://schemas.openxmlformats.org/officeDocument/2006/relationships/font" Target="fonts/Lato-boldItalic.fntdata"/><Relationship Id="rId23" Type="http://schemas.openxmlformats.org/officeDocument/2006/relationships/font" Target="fonts/Lato-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customschemas.google.com/relationships/presentationmetadata" Target="metadata"/><Relationship Id="rId25" Type="http://schemas.openxmlformats.org/officeDocument/2006/relationships/font" Target="fonts/BreeSerif-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6000" y="812520"/>
            <a:ext cx="7127280" cy="400896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txBox="1"/>
          <p:nvPr>
            <p:ph idx="3" type="hdr"/>
          </p:nvPr>
        </p:nvSpPr>
        <p:spPr>
          <a:xfrm>
            <a:off x="0" y="0"/>
            <a:ext cx="3280680" cy="53424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6" name="Google Shape;6;n"/>
          <p:cNvSpPr txBox="1"/>
          <p:nvPr>
            <p:ph idx="10" type="dt"/>
          </p:nvPr>
        </p:nvSpPr>
        <p:spPr>
          <a:xfrm>
            <a:off x="4278960" y="0"/>
            <a:ext cx="3280680" cy="53424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10157400"/>
            <a:ext cx="3280680" cy="534240"/>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4278960" y="10157400"/>
            <a:ext cx="3280680" cy="53424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fr-F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 name="Shape 20"/>
        <p:cNvGrpSpPr/>
        <p:nvPr/>
      </p:nvGrpSpPr>
      <p:grpSpPr>
        <a:xfrm>
          <a:off x="0" y="0"/>
          <a:ext cx="0" cy="0"/>
          <a:chOff x="0" y="0"/>
          <a:chExt cx="0" cy="0"/>
        </a:xfrm>
      </p:grpSpPr>
      <p:sp>
        <p:nvSpPr>
          <p:cNvPr id="21" name="Google Shape;21;p1: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 name="Google Shape;22;p1:notes"/>
          <p:cNvSpPr txBox="1"/>
          <p:nvPr>
            <p:ph idx="1" type="body"/>
          </p:nvPr>
        </p:nvSpPr>
        <p:spPr>
          <a:xfrm>
            <a:off x="756000" y="5078520"/>
            <a:ext cx="6047700" cy="48111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23" name="Google Shape;23;p1:notes"/>
          <p:cNvSpPr txBox="1"/>
          <p:nvPr>
            <p:ph idx="12" type="sldNum"/>
          </p:nvPr>
        </p:nvSpPr>
        <p:spPr>
          <a:xfrm>
            <a:off x="4278960" y="10157400"/>
            <a:ext cx="3280800" cy="5343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fr-F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153eca107c_1_8:notes"/>
          <p:cNvSpPr/>
          <p:nvPr>
            <p:ph idx="2" type="sldImg"/>
          </p:nvPr>
        </p:nvSpPr>
        <p:spPr>
          <a:xfrm>
            <a:off x="1108080" y="812880"/>
            <a:ext cx="5341800" cy="40065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8" name="Google Shape;98;g1153eca107c_1_8:notes"/>
          <p:cNvSpPr txBox="1"/>
          <p:nvPr>
            <p:ph idx="1" type="body"/>
          </p:nvPr>
        </p:nvSpPr>
        <p:spPr>
          <a:xfrm>
            <a:off x="756000" y="5078520"/>
            <a:ext cx="6046200" cy="4809600"/>
          </a:xfrm>
          <a:prstGeom prst="rect">
            <a:avLst/>
          </a:prstGeom>
          <a:noFill/>
          <a:ln>
            <a:noFill/>
          </a:ln>
        </p:spPr>
        <p:txBody>
          <a:bodyPr anchorCtr="0" anchor="t" bIns="0" lIns="0" spcFirstLastPara="1" rIns="0" wrap="square" tIns="0">
            <a:noAutofit/>
          </a:bodyPr>
          <a:lstStyle/>
          <a:p>
            <a:pPr indent="-215280" lvl="0" marL="216000" rtl="0" algn="l">
              <a:lnSpc>
                <a:spcPct val="115000"/>
              </a:lnSpc>
              <a:spcBef>
                <a:spcPts val="1001"/>
              </a:spcBef>
              <a:spcAft>
                <a:spcPts val="0"/>
              </a:spcAft>
              <a:buSzPts val="1400"/>
              <a:buNone/>
            </a:pPr>
            <a:r>
              <a:t/>
            </a:r>
            <a:endParaRPr b="0" sz="1400" strike="noStrike">
              <a:latin typeface="Arial"/>
              <a:ea typeface="Arial"/>
              <a:cs typeface="Arial"/>
              <a:sym typeface="Arial"/>
            </a:endParaRPr>
          </a:p>
        </p:txBody>
      </p:sp>
      <p:sp>
        <p:nvSpPr>
          <p:cNvPr id="99" name="Google Shape;99;g1153eca107c_1_8:notes"/>
          <p:cNvSpPr/>
          <p:nvPr/>
        </p:nvSpPr>
        <p:spPr>
          <a:xfrm>
            <a:off x="4278960" y="10157400"/>
            <a:ext cx="3279300" cy="5328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fr-F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0c63d5f1b2_1_16:notes"/>
          <p:cNvSpPr/>
          <p:nvPr>
            <p:ph idx="2" type="sldImg"/>
          </p:nvPr>
        </p:nvSpPr>
        <p:spPr>
          <a:xfrm>
            <a:off x="1108080" y="812880"/>
            <a:ext cx="5341800" cy="40065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7" name="Google Shape;107;g10c63d5f1b2_1_16:notes"/>
          <p:cNvSpPr txBox="1"/>
          <p:nvPr>
            <p:ph idx="1" type="body"/>
          </p:nvPr>
        </p:nvSpPr>
        <p:spPr>
          <a:xfrm>
            <a:off x="756000" y="5078520"/>
            <a:ext cx="6046200" cy="4809600"/>
          </a:xfrm>
          <a:prstGeom prst="rect">
            <a:avLst/>
          </a:prstGeom>
          <a:noFill/>
          <a:ln>
            <a:noFill/>
          </a:ln>
        </p:spPr>
        <p:txBody>
          <a:bodyPr anchorCtr="0" anchor="t" bIns="0" lIns="0" spcFirstLastPara="1" rIns="0" wrap="square" tIns="0">
            <a:noAutofit/>
          </a:bodyPr>
          <a:lstStyle/>
          <a:p>
            <a:pPr indent="-215280" lvl="0" marL="216000" rtl="0" algn="l">
              <a:lnSpc>
                <a:spcPct val="115000"/>
              </a:lnSpc>
              <a:spcBef>
                <a:spcPts val="1001"/>
              </a:spcBef>
              <a:spcAft>
                <a:spcPts val="0"/>
              </a:spcAft>
              <a:buSzPts val="1400"/>
              <a:buNone/>
            </a:pPr>
            <a:r>
              <a:t/>
            </a:r>
            <a:endParaRPr b="0" sz="1400" strike="noStrike">
              <a:latin typeface="Arial"/>
              <a:ea typeface="Arial"/>
              <a:cs typeface="Arial"/>
              <a:sym typeface="Arial"/>
            </a:endParaRPr>
          </a:p>
        </p:txBody>
      </p:sp>
      <p:sp>
        <p:nvSpPr>
          <p:cNvPr id="108" name="Google Shape;108;g10c63d5f1b2_1_16:notes"/>
          <p:cNvSpPr/>
          <p:nvPr/>
        </p:nvSpPr>
        <p:spPr>
          <a:xfrm>
            <a:off x="4278960" y="10157400"/>
            <a:ext cx="3279300" cy="5328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fr-F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0f4043bfd2_4_0: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6" name="Google Shape;116;g10f4043bfd2_4_0:notes"/>
          <p:cNvSpPr txBox="1"/>
          <p:nvPr>
            <p:ph idx="1" type="body"/>
          </p:nvPr>
        </p:nvSpPr>
        <p:spPr>
          <a:xfrm>
            <a:off x="756000" y="5078520"/>
            <a:ext cx="6047700" cy="48111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17" name="Google Shape;117;g10f4043bfd2_4_0:notes"/>
          <p:cNvSpPr txBox="1"/>
          <p:nvPr>
            <p:ph idx="12" type="sldNum"/>
          </p:nvPr>
        </p:nvSpPr>
        <p:spPr>
          <a:xfrm>
            <a:off x="4278960" y="10157400"/>
            <a:ext cx="3280800" cy="5343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fr-FR"/>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10c63d5f1b2_1_25:notes"/>
          <p:cNvSpPr/>
          <p:nvPr>
            <p:ph idx="2" type="sldImg"/>
          </p:nvPr>
        </p:nvSpPr>
        <p:spPr>
          <a:xfrm>
            <a:off x="1108080" y="812880"/>
            <a:ext cx="5341800" cy="40065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3" name="Google Shape;123;g10c63d5f1b2_1_25:notes"/>
          <p:cNvSpPr txBox="1"/>
          <p:nvPr>
            <p:ph idx="1" type="body"/>
          </p:nvPr>
        </p:nvSpPr>
        <p:spPr>
          <a:xfrm>
            <a:off x="756000" y="5078520"/>
            <a:ext cx="6046200" cy="4809600"/>
          </a:xfrm>
          <a:prstGeom prst="rect">
            <a:avLst/>
          </a:prstGeom>
          <a:noFill/>
          <a:ln>
            <a:noFill/>
          </a:ln>
        </p:spPr>
        <p:txBody>
          <a:bodyPr anchorCtr="0" anchor="t" bIns="0" lIns="0" spcFirstLastPara="1" rIns="0" wrap="square" tIns="0">
            <a:noAutofit/>
          </a:bodyPr>
          <a:lstStyle/>
          <a:p>
            <a:pPr indent="-215280" lvl="0" marL="216000" rtl="0" algn="l">
              <a:lnSpc>
                <a:spcPct val="115000"/>
              </a:lnSpc>
              <a:spcBef>
                <a:spcPts val="1001"/>
              </a:spcBef>
              <a:spcAft>
                <a:spcPts val="0"/>
              </a:spcAft>
              <a:buSzPts val="1400"/>
              <a:buNone/>
            </a:pPr>
            <a:r>
              <a:t/>
            </a:r>
            <a:endParaRPr b="0" sz="1400" strike="noStrike">
              <a:latin typeface="Arial"/>
              <a:ea typeface="Arial"/>
              <a:cs typeface="Arial"/>
              <a:sym typeface="Arial"/>
            </a:endParaRPr>
          </a:p>
        </p:txBody>
      </p:sp>
      <p:sp>
        <p:nvSpPr>
          <p:cNvPr id="124" name="Google Shape;124;g10c63d5f1b2_1_25:notes"/>
          <p:cNvSpPr/>
          <p:nvPr/>
        </p:nvSpPr>
        <p:spPr>
          <a:xfrm>
            <a:off x="4278960" y="10157400"/>
            <a:ext cx="3279300" cy="5328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fr-F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086623a52c_0_0: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2" name="Google Shape;132;g1086623a52c_0_0:notes"/>
          <p:cNvSpPr txBox="1"/>
          <p:nvPr>
            <p:ph idx="1" type="body"/>
          </p:nvPr>
        </p:nvSpPr>
        <p:spPr>
          <a:xfrm>
            <a:off x="756000" y="5078520"/>
            <a:ext cx="6047700" cy="4811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
        <p:nvSpPr>
          <p:cNvPr id="133" name="Google Shape;133;g1086623a52c_0_0:notes"/>
          <p:cNvSpPr txBox="1"/>
          <p:nvPr>
            <p:ph idx="12" type="sldNum"/>
          </p:nvPr>
        </p:nvSpPr>
        <p:spPr>
          <a:xfrm>
            <a:off x="4278960" y="10157400"/>
            <a:ext cx="3280800" cy="5343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fr-FR"/>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10c63d5f1b2_1_33: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9" name="Google Shape;139;g10c63d5f1b2_1_33:notes"/>
          <p:cNvSpPr txBox="1"/>
          <p:nvPr>
            <p:ph idx="1" type="body"/>
          </p:nvPr>
        </p:nvSpPr>
        <p:spPr>
          <a:xfrm>
            <a:off x="756000" y="5078520"/>
            <a:ext cx="6047700" cy="4811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
        <p:nvSpPr>
          <p:cNvPr id="140" name="Google Shape;140;g10c63d5f1b2_1_33:notes"/>
          <p:cNvSpPr txBox="1"/>
          <p:nvPr>
            <p:ph idx="12" type="sldNum"/>
          </p:nvPr>
        </p:nvSpPr>
        <p:spPr>
          <a:xfrm>
            <a:off x="4278960" y="10157400"/>
            <a:ext cx="3280800" cy="5343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fr-FR"/>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d1b6628fd1_0_0: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6" name="Google Shape;146;gd1b6628fd1_0_0:notes"/>
          <p:cNvSpPr txBox="1"/>
          <p:nvPr>
            <p:ph idx="1" type="body"/>
          </p:nvPr>
        </p:nvSpPr>
        <p:spPr>
          <a:xfrm>
            <a:off x="756000" y="5078520"/>
            <a:ext cx="6047700" cy="48111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
        <p:nvSpPr>
          <p:cNvPr id="147" name="Google Shape;147;gd1b6628fd1_0_0:notes"/>
          <p:cNvSpPr txBox="1"/>
          <p:nvPr>
            <p:ph idx="12" type="sldNum"/>
          </p:nvPr>
        </p:nvSpPr>
        <p:spPr>
          <a:xfrm>
            <a:off x="4278960" y="10157400"/>
            <a:ext cx="3280800" cy="5343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fr-FR"/>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 name="Shape 26"/>
        <p:cNvGrpSpPr/>
        <p:nvPr/>
      </p:nvGrpSpPr>
      <p:grpSpPr>
        <a:xfrm>
          <a:off x="0" y="0"/>
          <a:ext cx="0" cy="0"/>
          <a:chOff x="0" y="0"/>
          <a:chExt cx="0" cy="0"/>
        </a:xfrm>
      </p:grpSpPr>
      <p:sp>
        <p:nvSpPr>
          <p:cNvPr id="27" name="Google Shape;27;p6: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8" name="Google Shape;28;p6:notes"/>
          <p:cNvSpPr txBox="1"/>
          <p:nvPr>
            <p:ph idx="1" type="body"/>
          </p:nvPr>
        </p:nvSpPr>
        <p:spPr>
          <a:xfrm>
            <a:off x="756000" y="5078520"/>
            <a:ext cx="6047700" cy="48111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
        <p:nvSpPr>
          <p:cNvPr id="29" name="Google Shape;29;p6:notes"/>
          <p:cNvSpPr txBox="1"/>
          <p:nvPr>
            <p:ph idx="12" type="sldNum"/>
          </p:nvPr>
        </p:nvSpPr>
        <p:spPr>
          <a:xfrm>
            <a:off x="4278960" y="10157400"/>
            <a:ext cx="3280800" cy="5343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fr-FR"/>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 name="Shape 33"/>
        <p:cNvGrpSpPr/>
        <p:nvPr/>
      </p:nvGrpSpPr>
      <p:grpSpPr>
        <a:xfrm>
          <a:off x="0" y="0"/>
          <a:ext cx="0" cy="0"/>
          <a:chOff x="0" y="0"/>
          <a:chExt cx="0" cy="0"/>
        </a:xfrm>
      </p:grpSpPr>
      <p:sp>
        <p:nvSpPr>
          <p:cNvPr id="34" name="Google Shape;34;g10c63d5f1b2_0_0:notes"/>
          <p:cNvSpPr/>
          <p:nvPr>
            <p:ph idx="2" type="sldImg"/>
          </p:nvPr>
        </p:nvSpPr>
        <p:spPr>
          <a:xfrm>
            <a:off x="1108080" y="812880"/>
            <a:ext cx="5341800" cy="40065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5" name="Google Shape;35;g10c63d5f1b2_0_0:notes"/>
          <p:cNvSpPr txBox="1"/>
          <p:nvPr>
            <p:ph idx="1" type="body"/>
          </p:nvPr>
        </p:nvSpPr>
        <p:spPr>
          <a:xfrm>
            <a:off x="756000" y="5078520"/>
            <a:ext cx="6046200" cy="4809600"/>
          </a:xfrm>
          <a:prstGeom prst="rect">
            <a:avLst/>
          </a:prstGeom>
          <a:noFill/>
          <a:ln>
            <a:noFill/>
          </a:ln>
        </p:spPr>
        <p:txBody>
          <a:bodyPr anchorCtr="0" anchor="t" bIns="0" lIns="0" spcFirstLastPara="1" rIns="0" wrap="square" tIns="0">
            <a:noAutofit/>
          </a:bodyPr>
          <a:lstStyle/>
          <a:p>
            <a:pPr indent="-215280" lvl="0" marL="216000" rtl="0" algn="l">
              <a:lnSpc>
                <a:spcPct val="115000"/>
              </a:lnSpc>
              <a:spcBef>
                <a:spcPts val="1001"/>
              </a:spcBef>
              <a:spcAft>
                <a:spcPts val="0"/>
              </a:spcAft>
              <a:buSzPts val="1400"/>
              <a:buNone/>
            </a:pPr>
            <a:r>
              <a:t/>
            </a:r>
            <a:endParaRPr b="0" sz="1400" strike="noStrike">
              <a:latin typeface="Arial"/>
              <a:ea typeface="Arial"/>
              <a:cs typeface="Arial"/>
              <a:sym typeface="Arial"/>
            </a:endParaRPr>
          </a:p>
        </p:txBody>
      </p:sp>
      <p:sp>
        <p:nvSpPr>
          <p:cNvPr id="36" name="Google Shape;36;g10c63d5f1b2_0_0:notes"/>
          <p:cNvSpPr/>
          <p:nvPr/>
        </p:nvSpPr>
        <p:spPr>
          <a:xfrm>
            <a:off x="4278960" y="10157400"/>
            <a:ext cx="3279300" cy="5328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fr-F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 name="Shape 42"/>
        <p:cNvGrpSpPr/>
        <p:nvPr/>
      </p:nvGrpSpPr>
      <p:grpSpPr>
        <a:xfrm>
          <a:off x="0" y="0"/>
          <a:ext cx="0" cy="0"/>
          <a:chOff x="0" y="0"/>
          <a:chExt cx="0" cy="0"/>
        </a:xfrm>
      </p:grpSpPr>
      <p:sp>
        <p:nvSpPr>
          <p:cNvPr id="43" name="Google Shape;43;g10c63d5f1b2_0_22:notes"/>
          <p:cNvSpPr/>
          <p:nvPr>
            <p:ph idx="2" type="sldImg"/>
          </p:nvPr>
        </p:nvSpPr>
        <p:spPr>
          <a:xfrm>
            <a:off x="1108080" y="812880"/>
            <a:ext cx="5341800" cy="40065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4" name="Google Shape;44;g10c63d5f1b2_0_22:notes"/>
          <p:cNvSpPr txBox="1"/>
          <p:nvPr>
            <p:ph idx="1" type="body"/>
          </p:nvPr>
        </p:nvSpPr>
        <p:spPr>
          <a:xfrm>
            <a:off x="756000" y="5078520"/>
            <a:ext cx="6046200" cy="4809600"/>
          </a:xfrm>
          <a:prstGeom prst="rect">
            <a:avLst/>
          </a:prstGeom>
          <a:noFill/>
          <a:ln>
            <a:noFill/>
          </a:ln>
        </p:spPr>
        <p:txBody>
          <a:bodyPr anchorCtr="0" anchor="t" bIns="0" lIns="0" spcFirstLastPara="1" rIns="0" wrap="square" tIns="0">
            <a:noAutofit/>
          </a:bodyPr>
          <a:lstStyle/>
          <a:p>
            <a:pPr indent="-215280" lvl="0" marL="216000" rtl="0" algn="l">
              <a:lnSpc>
                <a:spcPct val="115000"/>
              </a:lnSpc>
              <a:spcBef>
                <a:spcPts val="1001"/>
              </a:spcBef>
              <a:spcAft>
                <a:spcPts val="0"/>
              </a:spcAft>
              <a:buSzPts val="1400"/>
              <a:buNone/>
            </a:pPr>
            <a:r>
              <a:t/>
            </a:r>
            <a:endParaRPr b="0" sz="1400" strike="noStrike">
              <a:latin typeface="Arial"/>
              <a:ea typeface="Arial"/>
              <a:cs typeface="Arial"/>
              <a:sym typeface="Arial"/>
            </a:endParaRPr>
          </a:p>
        </p:txBody>
      </p:sp>
      <p:sp>
        <p:nvSpPr>
          <p:cNvPr id="45" name="Google Shape;45;g10c63d5f1b2_0_22:notes"/>
          <p:cNvSpPr/>
          <p:nvPr/>
        </p:nvSpPr>
        <p:spPr>
          <a:xfrm>
            <a:off x="4278960" y="10157400"/>
            <a:ext cx="3279300" cy="5328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fr-F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10c63d5f1b2_0_33:notes"/>
          <p:cNvSpPr/>
          <p:nvPr>
            <p:ph idx="2" type="sldImg"/>
          </p:nvPr>
        </p:nvSpPr>
        <p:spPr>
          <a:xfrm>
            <a:off x="1108080" y="812880"/>
            <a:ext cx="5341800" cy="40065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3" name="Google Shape;53;g10c63d5f1b2_0_33:notes"/>
          <p:cNvSpPr txBox="1"/>
          <p:nvPr>
            <p:ph idx="1" type="body"/>
          </p:nvPr>
        </p:nvSpPr>
        <p:spPr>
          <a:xfrm>
            <a:off x="756000" y="5078520"/>
            <a:ext cx="6046200" cy="4809600"/>
          </a:xfrm>
          <a:prstGeom prst="rect">
            <a:avLst/>
          </a:prstGeom>
          <a:noFill/>
          <a:ln>
            <a:noFill/>
          </a:ln>
        </p:spPr>
        <p:txBody>
          <a:bodyPr anchorCtr="0" anchor="t" bIns="0" lIns="0" spcFirstLastPara="1" rIns="0" wrap="square" tIns="0">
            <a:noAutofit/>
          </a:bodyPr>
          <a:lstStyle/>
          <a:p>
            <a:pPr indent="-215280" lvl="0" marL="216000" rtl="0" algn="l">
              <a:lnSpc>
                <a:spcPct val="115000"/>
              </a:lnSpc>
              <a:spcBef>
                <a:spcPts val="1001"/>
              </a:spcBef>
              <a:spcAft>
                <a:spcPts val="0"/>
              </a:spcAft>
              <a:buSzPts val="1400"/>
              <a:buNone/>
            </a:pPr>
            <a:r>
              <a:t/>
            </a:r>
            <a:endParaRPr b="0" sz="1400" strike="noStrike">
              <a:latin typeface="Arial"/>
              <a:ea typeface="Arial"/>
              <a:cs typeface="Arial"/>
              <a:sym typeface="Arial"/>
            </a:endParaRPr>
          </a:p>
        </p:txBody>
      </p:sp>
      <p:sp>
        <p:nvSpPr>
          <p:cNvPr id="54" name="Google Shape;54;g10c63d5f1b2_0_33:notes"/>
          <p:cNvSpPr/>
          <p:nvPr/>
        </p:nvSpPr>
        <p:spPr>
          <a:xfrm>
            <a:off x="4278960" y="10157400"/>
            <a:ext cx="3279300" cy="5328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fr-F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10c63d5f1b2_0_41:notes"/>
          <p:cNvSpPr/>
          <p:nvPr>
            <p:ph idx="2" type="sldImg"/>
          </p:nvPr>
        </p:nvSpPr>
        <p:spPr>
          <a:xfrm>
            <a:off x="1108080" y="812880"/>
            <a:ext cx="5341800" cy="40065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2" name="Google Shape;62;g10c63d5f1b2_0_41:notes"/>
          <p:cNvSpPr txBox="1"/>
          <p:nvPr>
            <p:ph idx="1" type="body"/>
          </p:nvPr>
        </p:nvSpPr>
        <p:spPr>
          <a:xfrm>
            <a:off x="756000" y="5078520"/>
            <a:ext cx="6046200" cy="4809600"/>
          </a:xfrm>
          <a:prstGeom prst="rect">
            <a:avLst/>
          </a:prstGeom>
          <a:noFill/>
          <a:ln>
            <a:noFill/>
          </a:ln>
        </p:spPr>
        <p:txBody>
          <a:bodyPr anchorCtr="0" anchor="t" bIns="0" lIns="0" spcFirstLastPara="1" rIns="0" wrap="square" tIns="0">
            <a:noAutofit/>
          </a:bodyPr>
          <a:lstStyle/>
          <a:p>
            <a:pPr indent="-215280" lvl="0" marL="216000" rtl="0" algn="l">
              <a:lnSpc>
                <a:spcPct val="115000"/>
              </a:lnSpc>
              <a:spcBef>
                <a:spcPts val="1001"/>
              </a:spcBef>
              <a:spcAft>
                <a:spcPts val="0"/>
              </a:spcAft>
              <a:buSzPts val="1400"/>
              <a:buNone/>
            </a:pPr>
            <a:r>
              <a:t/>
            </a:r>
            <a:endParaRPr b="0" sz="1400" strike="noStrike">
              <a:latin typeface="Arial"/>
              <a:ea typeface="Arial"/>
              <a:cs typeface="Arial"/>
              <a:sym typeface="Arial"/>
            </a:endParaRPr>
          </a:p>
        </p:txBody>
      </p:sp>
      <p:sp>
        <p:nvSpPr>
          <p:cNvPr id="63" name="Google Shape;63;g10c63d5f1b2_0_41:notes"/>
          <p:cNvSpPr/>
          <p:nvPr/>
        </p:nvSpPr>
        <p:spPr>
          <a:xfrm>
            <a:off x="4278960" y="10157400"/>
            <a:ext cx="3279300" cy="5328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fr-F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153eca107c_1_0:notes"/>
          <p:cNvSpPr/>
          <p:nvPr>
            <p:ph idx="2" type="sldImg"/>
          </p:nvPr>
        </p:nvSpPr>
        <p:spPr>
          <a:xfrm>
            <a:off x="1108080" y="812880"/>
            <a:ext cx="5341800" cy="40065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71" name="Google Shape;71;g1153eca107c_1_0:notes"/>
          <p:cNvSpPr txBox="1"/>
          <p:nvPr>
            <p:ph idx="1" type="body"/>
          </p:nvPr>
        </p:nvSpPr>
        <p:spPr>
          <a:xfrm>
            <a:off x="756000" y="5078520"/>
            <a:ext cx="6046200" cy="4809600"/>
          </a:xfrm>
          <a:prstGeom prst="rect">
            <a:avLst/>
          </a:prstGeom>
          <a:noFill/>
          <a:ln>
            <a:noFill/>
          </a:ln>
        </p:spPr>
        <p:txBody>
          <a:bodyPr anchorCtr="0" anchor="t" bIns="0" lIns="0" spcFirstLastPara="1" rIns="0" wrap="square" tIns="0">
            <a:noAutofit/>
          </a:bodyPr>
          <a:lstStyle/>
          <a:p>
            <a:pPr indent="-215280" lvl="0" marL="216000" rtl="0" algn="l">
              <a:lnSpc>
                <a:spcPct val="115000"/>
              </a:lnSpc>
              <a:spcBef>
                <a:spcPts val="1001"/>
              </a:spcBef>
              <a:spcAft>
                <a:spcPts val="0"/>
              </a:spcAft>
              <a:buSzPts val="1400"/>
              <a:buNone/>
            </a:pPr>
            <a:r>
              <a:t/>
            </a:r>
            <a:endParaRPr b="0" sz="1400" strike="noStrike">
              <a:latin typeface="Arial"/>
              <a:ea typeface="Arial"/>
              <a:cs typeface="Arial"/>
              <a:sym typeface="Arial"/>
            </a:endParaRPr>
          </a:p>
        </p:txBody>
      </p:sp>
      <p:sp>
        <p:nvSpPr>
          <p:cNvPr id="72" name="Google Shape;72;g1153eca107c_1_0:notes"/>
          <p:cNvSpPr/>
          <p:nvPr/>
        </p:nvSpPr>
        <p:spPr>
          <a:xfrm>
            <a:off x="4278960" y="10157400"/>
            <a:ext cx="3279300" cy="5328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fr-F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10c63d5f1b2_1_0:notes"/>
          <p:cNvSpPr/>
          <p:nvPr>
            <p:ph idx="2" type="sldImg"/>
          </p:nvPr>
        </p:nvSpPr>
        <p:spPr>
          <a:xfrm>
            <a:off x="1108080" y="812880"/>
            <a:ext cx="5341800" cy="40065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0" name="Google Shape;80;g10c63d5f1b2_1_0:notes"/>
          <p:cNvSpPr txBox="1"/>
          <p:nvPr>
            <p:ph idx="1" type="body"/>
          </p:nvPr>
        </p:nvSpPr>
        <p:spPr>
          <a:xfrm>
            <a:off x="756000" y="5078520"/>
            <a:ext cx="6046200" cy="4809600"/>
          </a:xfrm>
          <a:prstGeom prst="rect">
            <a:avLst/>
          </a:prstGeom>
          <a:noFill/>
          <a:ln>
            <a:noFill/>
          </a:ln>
        </p:spPr>
        <p:txBody>
          <a:bodyPr anchorCtr="0" anchor="t" bIns="0" lIns="0" spcFirstLastPara="1" rIns="0" wrap="square" tIns="0">
            <a:noAutofit/>
          </a:bodyPr>
          <a:lstStyle/>
          <a:p>
            <a:pPr indent="-215280" lvl="0" marL="216000" rtl="0" algn="l">
              <a:lnSpc>
                <a:spcPct val="115000"/>
              </a:lnSpc>
              <a:spcBef>
                <a:spcPts val="1001"/>
              </a:spcBef>
              <a:spcAft>
                <a:spcPts val="0"/>
              </a:spcAft>
              <a:buSzPts val="1400"/>
              <a:buNone/>
            </a:pPr>
            <a:r>
              <a:t/>
            </a:r>
            <a:endParaRPr b="0" sz="1400" strike="noStrike">
              <a:latin typeface="Arial"/>
              <a:ea typeface="Arial"/>
              <a:cs typeface="Arial"/>
              <a:sym typeface="Arial"/>
            </a:endParaRPr>
          </a:p>
        </p:txBody>
      </p:sp>
      <p:sp>
        <p:nvSpPr>
          <p:cNvPr id="81" name="Google Shape;81;g10c63d5f1b2_1_0:notes"/>
          <p:cNvSpPr/>
          <p:nvPr/>
        </p:nvSpPr>
        <p:spPr>
          <a:xfrm>
            <a:off x="4278960" y="10157400"/>
            <a:ext cx="3279300" cy="5328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fr-F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0c63d5f1b2_1_8:notes"/>
          <p:cNvSpPr/>
          <p:nvPr>
            <p:ph idx="2" type="sldImg"/>
          </p:nvPr>
        </p:nvSpPr>
        <p:spPr>
          <a:xfrm>
            <a:off x="1108080" y="812880"/>
            <a:ext cx="5341800" cy="40065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9" name="Google Shape;89;g10c63d5f1b2_1_8:notes"/>
          <p:cNvSpPr txBox="1"/>
          <p:nvPr>
            <p:ph idx="1" type="body"/>
          </p:nvPr>
        </p:nvSpPr>
        <p:spPr>
          <a:xfrm>
            <a:off x="756000" y="5078520"/>
            <a:ext cx="6046200" cy="4809600"/>
          </a:xfrm>
          <a:prstGeom prst="rect">
            <a:avLst/>
          </a:prstGeom>
          <a:noFill/>
          <a:ln>
            <a:noFill/>
          </a:ln>
        </p:spPr>
        <p:txBody>
          <a:bodyPr anchorCtr="0" anchor="t" bIns="0" lIns="0" spcFirstLastPara="1" rIns="0" wrap="square" tIns="0">
            <a:noAutofit/>
          </a:bodyPr>
          <a:lstStyle/>
          <a:p>
            <a:pPr indent="-215280" lvl="0" marL="216000" rtl="0" algn="l">
              <a:lnSpc>
                <a:spcPct val="115000"/>
              </a:lnSpc>
              <a:spcBef>
                <a:spcPts val="1001"/>
              </a:spcBef>
              <a:spcAft>
                <a:spcPts val="0"/>
              </a:spcAft>
              <a:buSzPts val="1400"/>
              <a:buNone/>
            </a:pPr>
            <a:r>
              <a:t/>
            </a:r>
            <a:endParaRPr b="0" sz="1400" strike="noStrike">
              <a:latin typeface="Arial"/>
              <a:ea typeface="Arial"/>
              <a:cs typeface="Arial"/>
              <a:sym typeface="Arial"/>
            </a:endParaRPr>
          </a:p>
        </p:txBody>
      </p:sp>
      <p:sp>
        <p:nvSpPr>
          <p:cNvPr id="90" name="Google Shape;90;g10c63d5f1b2_1_8:notes"/>
          <p:cNvSpPr/>
          <p:nvPr/>
        </p:nvSpPr>
        <p:spPr>
          <a:xfrm>
            <a:off x="4278960" y="10157400"/>
            <a:ext cx="3279300" cy="5328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fr-F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6" name="Shape 16"/>
        <p:cNvGrpSpPr/>
        <p:nvPr/>
      </p:nvGrpSpPr>
      <p:grpSpPr>
        <a:xfrm>
          <a:off x="0" y="0"/>
          <a:ext cx="0" cy="0"/>
          <a:chOff x="0" y="0"/>
          <a:chExt cx="0" cy="0"/>
        </a:xfrm>
      </p:grpSpPr>
      <p:sp>
        <p:nvSpPr>
          <p:cNvPr id="17" name="Google Shape;17;p14"/>
          <p:cNvSpPr txBox="1"/>
          <p:nvPr>
            <p:ph type="title"/>
          </p:nvPr>
        </p:nvSpPr>
        <p:spPr>
          <a:xfrm>
            <a:off x="504000" y="301320"/>
            <a:ext cx="9072000" cy="12618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4"/>
          <p:cNvSpPr txBox="1"/>
          <p:nvPr>
            <p:ph idx="1" type="subTitle"/>
          </p:nvPr>
        </p:nvSpPr>
        <p:spPr>
          <a:xfrm>
            <a:off x="504000" y="1768680"/>
            <a:ext cx="9072000" cy="4384080"/>
          </a:xfrm>
          <a:prstGeom prst="rect">
            <a:avLst/>
          </a:prstGeom>
          <a:noFill/>
          <a:ln>
            <a:noFill/>
          </a:ln>
        </p:spPr>
        <p:txBody>
          <a:bodyPr anchorCtr="0" anchor="ctr" bIns="0" lIns="0" spcFirstLastPara="1" rIns="0" wrap="square" tIns="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nd Diaporama SNESUP" type="blank">
  <p:cSld name="BLANK">
    <p:spTree>
      <p:nvGrpSpPr>
        <p:cNvPr id="19" name="Shape 1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13"/>
          <p:cNvSpPr/>
          <p:nvPr/>
        </p:nvSpPr>
        <p:spPr>
          <a:xfrm>
            <a:off x="0" y="6986160"/>
            <a:ext cx="10079280" cy="572040"/>
          </a:xfrm>
          <a:prstGeom prst="rect">
            <a:avLst/>
          </a:prstGeom>
          <a:solidFill>
            <a:srgbClr val="3796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1" name="Google Shape;11;p13"/>
          <p:cNvPicPr preferRelativeResize="0"/>
          <p:nvPr/>
        </p:nvPicPr>
        <p:blipFill rotWithShape="1">
          <a:blip r:embed="rId1">
            <a:alphaModFix/>
          </a:blip>
          <a:srcRect b="0" l="0" r="0" t="0"/>
          <a:stretch/>
        </p:blipFill>
        <p:spPr>
          <a:xfrm>
            <a:off x="0" y="6979450"/>
            <a:ext cx="1155325" cy="578750"/>
          </a:xfrm>
          <a:prstGeom prst="rect">
            <a:avLst/>
          </a:prstGeom>
          <a:noFill/>
          <a:ln>
            <a:noFill/>
          </a:ln>
        </p:spPr>
      </p:pic>
      <p:pic>
        <p:nvPicPr>
          <p:cNvPr id="12" name="Google Shape;12;p13"/>
          <p:cNvPicPr preferRelativeResize="0"/>
          <p:nvPr/>
        </p:nvPicPr>
        <p:blipFill rotWithShape="1">
          <a:blip r:embed="rId2">
            <a:alphaModFix/>
          </a:blip>
          <a:srcRect b="0" l="0" r="0" t="0"/>
          <a:stretch/>
        </p:blipFill>
        <p:spPr>
          <a:xfrm>
            <a:off x="8501650" y="6926725"/>
            <a:ext cx="1631174" cy="743025"/>
          </a:xfrm>
          <a:prstGeom prst="rect">
            <a:avLst/>
          </a:prstGeom>
          <a:noFill/>
          <a:ln>
            <a:noFill/>
          </a:ln>
        </p:spPr>
      </p:pic>
      <p:sp>
        <p:nvSpPr>
          <p:cNvPr id="13" name="Google Shape;13;p13"/>
          <p:cNvSpPr/>
          <p:nvPr/>
        </p:nvSpPr>
        <p:spPr>
          <a:xfrm>
            <a:off x="1534680" y="7063200"/>
            <a:ext cx="6463800" cy="312840"/>
          </a:xfrm>
          <a:prstGeom prst="rect">
            <a:avLst/>
          </a:prstGeom>
          <a:noFill/>
          <a:ln>
            <a:noFill/>
          </a:ln>
        </p:spPr>
        <p:txBody>
          <a:bodyPr anchorCtr="0" anchor="t" bIns="91425" lIns="90000" spcFirstLastPara="1" rIns="90000"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fr-FR" sz="1400" u="none" cap="none" strike="noStrike">
                <a:solidFill>
                  <a:srgbClr val="FFFFFF"/>
                </a:solidFill>
                <a:latin typeface="Lato"/>
                <a:ea typeface="Lato"/>
                <a:cs typeface="Lato"/>
                <a:sym typeface="Lato"/>
              </a:rPr>
              <a:t>RIPEC - Régime indemnitaire des personnels enseignants et chercheurs</a:t>
            </a:r>
            <a:endParaRPr b="0" i="0" sz="1400" u="none" cap="none" strike="noStrike">
              <a:solidFill>
                <a:srgbClr val="000000"/>
              </a:solidFill>
              <a:latin typeface="Lato"/>
              <a:ea typeface="Lato"/>
              <a:cs typeface="Lato"/>
              <a:sym typeface="Lato"/>
            </a:endParaRPr>
          </a:p>
        </p:txBody>
      </p:sp>
      <p:sp>
        <p:nvSpPr>
          <p:cNvPr id="14" name="Google Shape;14;p13"/>
          <p:cNvSpPr txBox="1"/>
          <p:nvPr>
            <p:ph type="title"/>
          </p:nvPr>
        </p:nvSpPr>
        <p:spPr>
          <a:xfrm>
            <a:off x="504000" y="301320"/>
            <a:ext cx="9072000" cy="1261800"/>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5" name="Google Shape;15;p13"/>
          <p:cNvSpPr txBox="1"/>
          <p:nvPr>
            <p:ph idx="1" type="body"/>
          </p:nvPr>
        </p:nvSpPr>
        <p:spPr>
          <a:xfrm>
            <a:off x="504000" y="1768680"/>
            <a:ext cx="9072000" cy="4384080"/>
          </a:xfrm>
          <a:prstGeom prst="rect">
            <a:avLst/>
          </a:prstGeom>
          <a:noFill/>
          <a:ln>
            <a:noFill/>
          </a:ln>
        </p:spPr>
        <p:txBody>
          <a:bodyPr anchorCtr="0" anchor="t" bIns="0" lIns="0" spcFirstLastPara="1" rIns="0" wrap="square" tIns="0">
            <a:norm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 name="Shape 24"/>
        <p:cNvGrpSpPr/>
        <p:nvPr/>
      </p:nvGrpSpPr>
      <p:grpSpPr>
        <a:xfrm>
          <a:off x="0" y="0"/>
          <a:ext cx="0" cy="0"/>
          <a:chOff x="0" y="0"/>
          <a:chExt cx="0" cy="0"/>
        </a:xfrm>
      </p:grpSpPr>
      <p:sp>
        <p:nvSpPr>
          <p:cNvPr id="25" name="Google Shape;25;p1"/>
          <p:cNvSpPr txBox="1"/>
          <p:nvPr>
            <p:ph idx="1" type="subTitle"/>
          </p:nvPr>
        </p:nvSpPr>
        <p:spPr>
          <a:xfrm>
            <a:off x="984000" y="1331325"/>
            <a:ext cx="8200200" cy="43842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SzPts val="1400"/>
              <a:buNone/>
            </a:pPr>
            <a:r>
              <a:rPr b="1" lang="fr-FR" sz="4300">
                <a:solidFill>
                  <a:srgbClr val="37962A"/>
                </a:solidFill>
                <a:latin typeface="Bree Serif"/>
                <a:ea typeface="Bree Serif"/>
                <a:cs typeface="Bree Serif"/>
                <a:sym typeface="Bree Serif"/>
              </a:rPr>
              <a:t>Le RIPEC</a:t>
            </a:r>
            <a:endParaRPr b="1" sz="4300">
              <a:solidFill>
                <a:srgbClr val="37962A"/>
              </a:solidFill>
              <a:latin typeface="Bree Serif"/>
              <a:ea typeface="Bree Serif"/>
              <a:cs typeface="Bree Serif"/>
              <a:sym typeface="Bree Serif"/>
            </a:endParaRPr>
          </a:p>
          <a:p>
            <a:pPr indent="0" lvl="0" marL="0" rtl="0" algn="ctr">
              <a:lnSpc>
                <a:spcPct val="100000"/>
              </a:lnSpc>
              <a:spcBef>
                <a:spcPts val="0"/>
              </a:spcBef>
              <a:spcAft>
                <a:spcPts val="0"/>
              </a:spcAft>
              <a:buSzPts val="1400"/>
              <a:buNone/>
            </a:pPr>
            <a:r>
              <a:t/>
            </a:r>
            <a:endParaRPr b="1" sz="4300">
              <a:solidFill>
                <a:srgbClr val="37962A"/>
              </a:solidFill>
              <a:latin typeface="Bree Serif"/>
              <a:ea typeface="Bree Serif"/>
              <a:cs typeface="Bree Serif"/>
              <a:sym typeface="Bree Serif"/>
            </a:endParaRPr>
          </a:p>
          <a:p>
            <a:pPr indent="0" lvl="0" marL="0" rtl="0" algn="ctr">
              <a:lnSpc>
                <a:spcPct val="100000"/>
              </a:lnSpc>
              <a:spcBef>
                <a:spcPts val="0"/>
              </a:spcBef>
              <a:spcAft>
                <a:spcPts val="0"/>
              </a:spcAft>
              <a:buSzPts val="1400"/>
              <a:buNone/>
            </a:pPr>
            <a:r>
              <a:rPr b="1" lang="fr-FR" sz="4300">
                <a:solidFill>
                  <a:srgbClr val="37962A"/>
                </a:solidFill>
                <a:latin typeface="Bree Serif"/>
                <a:ea typeface="Bree Serif"/>
                <a:cs typeface="Bree Serif"/>
                <a:sym typeface="Bree Serif"/>
              </a:rPr>
              <a:t>Mode d’emploi</a:t>
            </a:r>
            <a:br>
              <a:rPr b="1" lang="fr-FR" sz="4300">
                <a:solidFill>
                  <a:srgbClr val="37962A"/>
                </a:solidFill>
                <a:latin typeface="Bree Serif"/>
                <a:ea typeface="Bree Serif"/>
                <a:cs typeface="Bree Serif"/>
                <a:sym typeface="Bree Serif"/>
              </a:rPr>
            </a:br>
            <a:r>
              <a:rPr b="1" lang="fr-FR" sz="4300">
                <a:solidFill>
                  <a:srgbClr val="37962A"/>
                </a:solidFill>
                <a:latin typeface="Bree Serif"/>
                <a:ea typeface="Bree Serif"/>
                <a:cs typeface="Bree Serif"/>
                <a:sym typeface="Bree Serif"/>
              </a:rPr>
              <a:t>et points de vigilance !</a:t>
            </a:r>
            <a:endParaRPr b="1" sz="4300">
              <a:solidFill>
                <a:srgbClr val="37962A"/>
              </a:solidFill>
              <a:latin typeface="Bree Serif"/>
              <a:ea typeface="Bree Serif"/>
              <a:cs typeface="Bree Serif"/>
              <a:sym typeface="Bree Serif"/>
            </a:endParaRPr>
          </a:p>
          <a:p>
            <a:pPr indent="0" lvl="0" marL="0" rtl="0" algn="ctr">
              <a:lnSpc>
                <a:spcPct val="100000"/>
              </a:lnSpc>
              <a:spcBef>
                <a:spcPts val="0"/>
              </a:spcBef>
              <a:spcAft>
                <a:spcPts val="0"/>
              </a:spcAft>
              <a:buSzPts val="1400"/>
              <a:buNone/>
            </a:pPr>
            <a:r>
              <a:t/>
            </a:r>
            <a:endParaRPr b="1" sz="3900">
              <a:solidFill>
                <a:srgbClr val="37962A"/>
              </a:solidFill>
              <a:latin typeface="Bree Serif"/>
              <a:ea typeface="Bree Serif"/>
              <a:cs typeface="Bree Serif"/>
              <a:sym typeface="Bree Serif"/>
            </a:endParaRPr>
          </a:p>
          <a:p>
            <a:pPr indent="0" lvl="0" marL="0" rtl="0" algn="l">
              <a:lnSpc>
                <a:spcPct val="100000"/>
              </a:lnSpc>
              <a:spcBef>
                <a:spcPts val="0"/>
              </a:spcBef>
              <a:spcAft>
                <a:spcPts val="0"/>
              </a:spcAft>
              <a:buSzPts val="140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g1153eca107c_1_8"/>
          <p:cNvSpPr/>
          <p:nvPr/>
        </p:nvSpPr>
        <p:spPr>
          <a:xfrm>
            <a:off x="190000" y="1020950"/>
            <a:ext cx="9738900" cy="5941200"/>
          </a:xfrm>
          <a:prstGeom prst="rect">
            <a:avLst/>
          </a:prstGeom>
          <a:noFill/>
          <a:ln>
            <a:noFill/>
          </a:ln>
        </p:spPr>
        <p:txBody>
          <a:bodyPr anchorCtr="0" anchor="t" bIns="91425" lIns="90000" spcFirstLastPara="1" rIns="90000" wrap="square" tIns="91425">
            <a:noAutofit/>
          </a:bodyPr>
          <a:lstStyle/>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2" name="Google Shape;102;g1153eca107c_1_8"/>
          <p:cNvSpPr/>
          <p:nvPr/>
        </p:nvSpPr>
        <p:spPr>
          <a:xfrm>
            <a:off x="0" y="0"/>
            <a:ext cx="10079400" cy="1062600"/>
          </a:xfrm>
          <a:prstGeom prst="rect">
            <a:avLst/>
          </a:prstGeom>
          <a:noFill/>
          <a:ln>
            <a:noFill/>
          </a:ln>
        </p:spPr>
        <p:txBody>
          <a:bodyPr anchorCtr="1" anchor="ctr" bIns="0" lIns="0" spcFirstLastPara="1" rIns="0" wrap="square" tIns="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03" name="Google Shape;103;g1153eca107c_1_8"/>
          <p:cNvSpPr txBox="1"/>
          <p:nvPr>
            <p:ph type="title"/>
          </p:nvPr>
        </p:nvSpPr>
        <p:spPr>
          <a:xfrm>
            <a:off x="504000" y="301325"/>
            <a:ext cx="9072000" cy="9609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rPr b="1" lang="fr-FR" sz="3900">
                <a:solidFill>
                  <a:srgbClr val="37962A"/>
                </a:solidFill>
                <a:latin typeface="Lato"/>
                <a:ea typeface="Lato"/>
                <a:cs typeface="Lato"/>
                <a:sym typeface="Lato"/>
              </a:rPr>
              <a:t>RIPEC : la partie C3 : individuelle</a:t>
            </a:r>
            <a:endParaRPr>
              <a:latin typeface="Lato"/>
              <a:ea typeface="Lato"/>
              <a:cs typeface="Lato"/>
              <a:sym typeface="Lato"/>
            </a:endParaRPr>
          </a:p>
        </p:txBody>
      </p:sp>
      <p:sp>
        <p:nvSpPr>
          <p:cNvPr id="104" name="Google Shape;104;g1153eca107c_1_8"/>
          <p:cNvSpPr txBox="1"/>
          <p:nvPr>
            <p:ph idx="1" type="subTitle"/>
          </p:nvPr>
        </p:nvSpPr>
        <p:spPr>
          <a:xfrm>
            <a:off x="353175" y="1262225"/>
            <a:ext cx="9222900" cy="5319600"/>
          </a:xfrm>
          <a:prstGeom prst="rect">
            <a:avLst/>
          </a:prstGeom>
          <a:noFill/>
          <a:ln>
            <a:noFill/>
          </a:ln>
        </p:spPr>
        <p:txBody>
          <a:bodyPr anchorCtr="0" anchor="ctr" bIns="0" lIns="0" spcFirstLastPara="1" rIns="0" wrap="square" tIns="0">
            <a:normAutofit/>
          </a:bodyPr>
          <a:lstStyle/>
          <a:p>
            <a:pPr indent="0" lvl="0" marL="0" rtl="0" algn="l">
              <a:lnSpc>
                <a:spcPct val="115000"/>
              </a:lnSpc>
              <a:spcBef>
                <a:spcPts val="1200"/>
              </a:spcBef>
              <a:spcAft>
                <a:spcPts val="0"/>
              </a:spcAft>
              <a:buSzPts val="1400"/>
              <a:buNone/>
            </a:pPr>
            <a:r>
              <a:rPr b="1" lang="fr-FR" sz="2108">
                <a:solidFill>
                  <a:schemeClr val="dk1"/>
                </a:solidFill>
                <a:latin typeface="Bree Serif"/>
                <a:ea typeface="Bree Serif"/>
                <a:cs typeface="Bree Serif"/>
                <a:sym typeface="Bree Serif"/>
              </a:rPr>
              <a:t>Calendrier prévu pour 2022 :</a:t>
            </a:r>
            <a:endParaRPr b="1" sz="2108">
              <a:solidFill>
                <a:schemeClr val="dk1"/>
              </a:solidFill>
              <a:latin typeface="Bree Serif"/>
              <a:ea typeface="Bree Serif"/>
              <a:cs typeface="Bree Serif"/>
              <a:sym typeface="Bree Serif"/>
            </a:endParaRPr>
          </a:p>
          <a:p>
            <a:pPr indent="-362465" lvl="0" marL="457200" rtl="0" algn="l">
              <a:lnSpc>
                <a:spcPct val="115000"/>
              </a:lnSpc>
              <a:spcBef>
                <a:spcPts val="1200"/>
              </a:spcBef>
              <a:spcAft>
                <a:spcPts val="0"/>
              </a:spcAft>
              <a:buClr>
                <a:schemeClr val="dk1"/>
              </a:buClr>
              <a:buSzPts val="2108"/>
              <a:buChar char="●"/>
            </a:pPr>
            <a:r>
              <a:rPr b="1" lang="fr-FR" sz="2108">
                <a:solidFill>
                  <a:schemeClr val="dk1"/>
                </a:solidFill>
                <a:latin typeface="Bree Serif"/>
                <a:ea typeface="Bree Serif"/>
                <a:cs typeface="Bree Serif"/>
                <a:sym typeface="Bree Serif"/>
              </a:rPr>
              <a:t>Mars :</a:t>
            </a:r>
            <a:r>
              <a:rPr lang="fr-FR" sz="2108">
                <a:solidFill>
                  <a:schemeClr val="dk1"/>
                </a:solidFill>
                <a:latin typeface="Bree Serif"/>
                <a:ea typeface="Bree Serif"/>
                <a:cs typeface="Bree Serif"/>
                <a:sym typeface="Bree Serif"/>
              </a:rPr>
              <a:t> </a:t>
            </a:r>
            <a:r>
              <a:rPr b="1" lang="fr-FR" sz="2108">
                <a:solidFill>
                  <a:schemeClr val="dk1"/>
                </a:solidFill>
                <a:latin typeface="Bree Serif"/>
                <a:ea typeface="Bree Serif"/>
                <a:cs typeface="Bree Serif"/>
                <a:sym typeface="Bree Serif"/>
              </a:rPr>
              <a:t>dépôt des candidatures.</a:t>
            </a:r>
            <a:r>
              <a:rPr lang="fr-FR" sz="2108">
                <a:solidFill>
                  <a:schemeClr val="dk1"/>
                </a:solidFill>
                <a:latin typeface="Bree Serif"/>
                <a:ea typeface="Bree Serif"/>
                <a:cs typeface="Bree Serif"/>
                <a:sym typeface="Bree Serif"/>
              </a:rPr>
              <a:t> Dépôt sur Galaxie entre le 3 Mars et le 31 Mars. Pour déposer un dossier il faut ne pas avoir eu la PEDR en 2022.</a:t>
            </a:r>
            <a:endParaRPr sz="2108">
              <a:solidFill>
                <a:schemeClr val="dk1"/>
              </a:solidFill>
              <a:latin typeface="Bree Serif"/>
              <a:ea typeface="Bree Serif"/>
              <a:cs typeface="Bree Serif"/>
              <a:sym typeface="Bree Serif"/>
            </a:endParaRPr>
          </a:p>
          <a:p>
            <a:pPr indent="-362465" lvl="0" marL="457200" rtl="0" algn="l">
              <a:lnSpc>
                <a:spcPct val="115000"/>
              </a:lnSpc>
              <a:spcBef>
                <a:spcPts val="0"/>
              </a:spcBef>
              <a:spcAft>
                <a:spcPts val="0"/>
              </a:spcAft>
              <a:buClr>
                <a:schemeClr val="dk1"/>
              </a:buClr>
              <a:buSzPts val="2108"/>
              <a:buChar char="●"/>
            </a:pPr>
            <a:r>
              <a:rPr b="1" lang="fr-FR" sz="2108">
                <a:solidFill>
                  <a:schemeClr val="dk1"/>
                </a:solidFill>
                <a:latin typeface="Bree Serif"/>
                <a:ea typeface="Bree Serif"/>
                <a:cs typeface="Bree Serif"/>
                <a:sym typeface="Bree Serif"/>
              </a:rPr>
              <a:t>Mai : étude des candidatures par le CAc.</a:t>
            </a:r>
            <a:r>
              <a:rPr lang="fr-FR" sz="2108">
                <a:solidFill>
                  <a:schemeClr val="dk1"/>
                </a:solidFill>
                <a:latin typeface="Bree Serif"/>
                <a:ea typeface="Bree Serif"/>
                <a:cs typeface="Bree Serif"/>
                <a:sym typeface="Bree Serif"/>
              </a:rPr>
              <a:t> Date limite passage en CAc : 20 Mai. </a:t>
            </a:r>
            <a:endParaRPr sz="2108">
              <a:solidFill>
                <a:schemeClr val="dk1"/>
              </a:solidFill>
              <a:latin typeface="Bree Serif"/>
              <a:ea typeface="Bree Serif"/>
              <a:cs typeface="Bree Serif"/>
              <a:sym typeface="Bree Serif"/>
            </a:endParaRPr>
          </a:p>
          <a:p>
            <a:pPr indent="-362465" lvl="0" marL="457200" rtl="0" algn="l">
              <a:lnSpc>
                <a:spcPct val="115000"/>
              </a:lnSpc>
              <a:spcBef>
                <a:spcPts val="0"/>
              </a:spcBef>
              <a:spcAft>
                <a:spcPts val="0"/>
              </a:spcAft>
              <a:buClr>
                <a:schemeClr val="dk1"/>
              </a:buClr>
              <a:buSzPts val="2108"/>
              <a:buChar char="●"/>
            </a:pPr>
            <a:r>
              <a:rPr b="1" lang="fr-FR" sz="2108">
                <a:solidFill>
                  <a:schemeClr val="dk1"/>
                </a:solidFill>
                <a:latin typeface="Bree Serif"/>
                <a:ea typeface="Bree Serif"/>
                <a:cs typeface="Bree Serif"/>
                <a:sym typeface="Bree Serif"/>
              </a:rPr>
              <a:t>Septembre : études des candidatures par le CNU.</a:t>
            </a:r>
            <a:r>
              <a:rPr lang="fr-FR" sz="2108">
                <a:solidFill>
                  <a:schemeClr val="dk1"/>
                </a:solidFill>
                <a:latin typeface="Bree Serif"/>
                <a:ea typeface="Bree Serif"/>
                <a:cs typeface="Bree Serif"/>
                <a:sym typeface="Bree Serif"/>
              </a:rPr>
              <a:t> Date limite passage en CNU : 29 Septembre. </a:t>
            </a:r>
            <a:endParaRPr sz="2108">
              <a:solidFill>
                <a:schemeClr val="dk1"/>
              </a:solidFill>
              <a:latin typeface="Bree Serif"/>
              <a:ea typeface="Bree Serif"/>
              <a:cs typeface="Bree Serif"/>
              <a:sym typeface="Bree Serif"/>
            </a:endParaRPr>
          </a:p>
          <a:p>
            <a:pPr indent="-362465" lvl="0" marL="457200" rtl="0" algn="l">
              <a:lnSpc>
                <a:spcPct val="115000"/>
              </a:lnSpc>
              <a:spcBef>
                <a:spcPts val="0"/>
              </a:spcBef>
              <a:spcAft>
                <a:spcPts val="0"/>
              </a:spcAft>
              <a:buClr>
                <a:schemeClr val="dk1"/>
              </a:buClr>
              <a:buSzPts val="2108"/>
              <a:buChar char="●"/>
            </a:pPr>
            <a:r>
              <a:rPr b="1" lang="fr-FR" sz="2108">
                <a:solidFill>
                  <a:schemeClr val="dk1"/>
                </a:solidFill>
                <a:latin typeface="Bree Serif"/>
                <a:ea typeface="Bree Serif"/>
                <a:cs typeface="Bree Serif"/>
                <a:sym typeface="Bree Serif"/>
              </a:rPr>
              <a:t>Décembre : décision du chef d’établissement. </a:t>
            </a:r>
            <a:r>
              <a:rPr lang="fr-FR" sz="2108">
                <a:solidFill>
                  <a:schemeClr val="dk1"/>
                </a:solidFill>
                <a:latin typeface="Bree Serif"/>
                <a:ea typeface="Bree Serif"/>
                <a:cs typeface="Bree Serif"/>
                <a:sym typeface="Bree Serif"/>
              </a:rPr>
              <a:t>Date limite de retour de la décision : 14 Décembre.</a:t>
            </a:r>
            <a:endParaRPr sz="2500">
              <a:latin typeface="Bree Serif"/>
              <a:ea typeface="Bree Serif"/>
              <a:cs typeface="Bree Serif"/>
              <a:sym typeface="Bree Serif"/>
            </a:endParaRPr>
          </a:p>
          <a:p>
            <a:pPr indent="0" lvl="0" marL="0" rtl="0" algn="just">
              <a:lnSpc>
                <a:spcPct val="100000"/>
              </a:lnSpc>
              <a:spcBef>
                <a:spcPts val="1200"/>
              </a:spcBef>
              <a:spcAft>
                <a:spcPts val="0"/>
              </a:spcAft>
              <a:buSzPts val="1400"/>
              <a:buNone/>
            </a:pPr>
            <a:r>
              <a:t/>
            </a:r>
            <a:endParaRPr>
              <a:latin typeface="Bree Serif"/>
              <a:ea typeface="Bree Serif"/>
              <a:cs typeface="Bree Serif"/>
              <a:sym typeface="Bree Serif"/>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g10c63d5f1b2_1_16"/>
          <p:cNvSpPr/>
          <p:nvPr/>
        </p:nvSpPr>
        <p:spPr>
          <a:xfrm>
            <a:off x="190000" y="1020950"/>
            <a:ext cx="9738900" cy="5941200"/>
          </a:xfrm>
          <a:prstGeom prst="rect">
            <a:avLst/>
          </a:prstGeom>
          <a:noFill/>
          <a:ln>
            <a:noFill/>
          </a:ln>
        </p:spPr>
        <p:txBody>
          <a:bodyPr anchorCtr="0" anchor="t" bIns="91425" lIns="90000" spcFirstLastPara="1" rIns="90000" wrap="square" tIns="91425">
            <a:noAutofit/>
          </a:bodyPr>
          <a:lstStyle/>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1" name="Google Shape;111;g10c63d5f1b2_1_16"/>
          <p:cNvSpPr/>
          <p:nvPr/>
        </p:nvSpPr>
        <p:spPr>
          <a:xfrm>
            <a:off x="0" y="0"/>
            <a:ext cx="10079400" cy="1062600"/>
          </a:xfrm>
          <a:prstGeom prst="rect">
            <a:avLst/>
          </a:prstGeom>
          <a:noFill/>
          <a:ln>
            <a:noFill/>
          </a:ln>
        </p:spPr>
        <p:txBody>
          <a:bodyPr anchorCtr="1" anchor="ctr" bIns="0" lIns="0" spcFirstLastPara="1" rIns="0" wrap="square" tIns="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12" name="Google Shape;112;g10c63d5f1b2_1_16"/>
          <p:cNvSpPr txBox="1"/>
          <p:nvPr>
            <p:ph type="title"/>
          </p:nvPr>
        </p:nvSpPr>
        <p:spPr>
          <a:xfrm>
            <a:off x="504000" y="301325"/>
            <a:ext cx="9072000" cy="9609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rPr b="1" lang="fr-FR" sz="3900">
                <a:solidFill>
                  <a:srgbClr val="37962A"/>
                </a:solidFill>
                <a:latin typeface="Lato"/>
                <a:ea typeface="Lato"/>
                <a:cs typeface="Lato"/>
                <a:sym typeface="Lato"/>
              </a:rPr>
              <a:t>RIPEC : la partie C3 : individuelle</a:t>
            </a:r>
            <a:endParaRPr>
              <a:latin typeface="Lato"/>
              <a:ea typeface="Lato"/>
              <a:cs typeface="Lato"/>
              <a:sym typeface="Lato"/>
            </a:endParaRPr>
          </a:p>
        </p:txBody>
      </p:sp>
      <p:sp>
        <p:nvSpPr>
          <p:cNvPr id="113" name="Google Shape;113;g10c63d5f1b2_1_16"/>
          <p:cNvSpPr txBox="1"/>
          <p:nvPr>
            <p:ph idx="1" type="subTitle"/>
          </p:nvPr>
        </p:nvSpPr>
        <p:spPr>
          <a:xfrm>
            <a:off x="353175" y="1262225"/>
            <a:ext cx="9222900" cy="5319600"/>
          </a:xfrm>
          <a:prstGeom prst="rect">
            <a:avLst/>
          </a:prstGeom>
          <a:noFill/>
          <a:ln>
            <a:noFill/>
          </a:ln>
        </p:spPr>
        <p:txBody>
          <a:bodyPr anchorCtr="0" anchor="ctr" bIns="0" lIns="0" spcFirstLastPara="1" rIns="0" wrap="square" tIns="0">
            <a:normAutofit fontScale="92500" lnSpcReduction="20000"/>
          </a:bodyPr>
          <a:lstStyle/>
          <a:p>
            <a:pPr indent="-357822"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Il est recommandé dans les LDG ministérielles d’attribuer 30 % des primes pour l’investissement pédagogique, 30 % pour l’activité scientifique, 20 % pour les tâches d'intérêt général et 20 % pour l’ensemble de ces missions. Les proportions relatives sont adaptables dans les LDG de l’établissement.</a:t>
            </a:r>
            <a:endParaRPr sz="2200">
              <a:latin typeface="Bree Serif"/>
              <a:ea typeface="Bree Serif"/>
              <a:cs typeface="Bree Serif"/>
              <a:sym typeface="Bree Serif"/>
            </a:endParaRPr>
          </a:p>
          <a:p>
            <a:pPr indent="0" lvl="0" marL="457200" rtl="0" algn="just">
              <a:lnSpc>
                <a:spcPct val="100000"/>
              </a:lnSpc>
              <a:spcBef>
                <a:spcPts val="0"/>
              </a:spcBef>
              <a:spcAft>
                <a:spcPts val="0"/>
              </a:spcAft>
              <a:buSzPct val="63636"/>
              <a:buNone/>
            </a:pPr>
            <a:r>
              <a:t/>
            </a:r>
            <a:endParaRPr sz="2200">
              <a:latin typeface="Bree Serif"/>
              <a:ea typeface="Bree Serif"/>
              <a:cs typeface="Bree Serif"/>
              <a:sym typeface="Bree Serif"/>
            </a:endParaRPr>
          </a:p>
          <a:p>
            <a:pPr indent="-357822"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D’autres critères peuvent être ajoutés par l’établissement : innovation pédagogique, transition écologique…</a:t>
            </a:r>
            <a:endParaRPr sz="2200">
              <a:latin typeface="Bree Serif"/>
              <a:ea typeface="Bree Serif"/>
              <a:cs typeface="Bree Serif"/>
              <a:sym typeface="Bree Serif"/>
            </a:endParaRPr>
          </a:p>
          <a:p>
            <a:pPr indent="0" lvl="0" marL="457200" rtl="0" algn="just">
              <a:lnSpc>
                <a:spcPct val="100000"/>
              </a:lnSpc>
              <a:spcBef>
                <a:spcPts val="0"/>
              </a:spcBef>
              <a:spcAft>
                <a:spcPts val="0"/>
              </a:spcAft>
              <a:buSzPct val="63636"/>
              <a:buNone/>
            </a:pPr>
            <a:r>
              <a:t/>
            </a:r>
            <a:endParaRPr sz="2200">
              <a:latin typeface="Bree Serif"/>
              <a:ea typeface="Bree Serif"/>
              <a:cs typeface="Bree Serif"/>
              <a:sym typeface="Bree Serif"/>
            </a:endParaRPr>
          </a:p>
          <a:p>
            <a:pPr indent="-357822"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Les dépenses doivent représenter au moins 30 % de la partie C1 (</a:t>
            </a:r>
            <a:r>
              <a:rPr lang="fr-FR" sz="2200">
                <a:solidFill>
                  <a:srgbClr val="FF0000"/>
                </a:solidFill>
                <a:latin typeface="Bree Serif"/>
                <a:ea typeface="Bree Serif"/>
                <a:cs typeface="Bree Serif"/>
                <a:sym typeface="Bree Serif"/>
              </a:rPr>
              <a:t>le ministère a refusé la demande du SNESUP-FSU que ce taux soit un plafond et non un plancher</a:t>
            </a:r>
            <a:r>
              <a:rPr lang="fr-FR" sz="2200">
                <a:latin typeface="Bree Serif"/>
                <a:ea typeface="Bree Serif"/>
                <a:cs typeface="Bree Serif"/>
                <a:sym typeface="Bree Serif"/>
              </a:rPr>
              <a:t>) et la prime doit être attribuée à au moins 45 % des enseignants-chercheurs. </a:t>
            </a:r>
            <a:endParaRPr sz="2200">
              <a:latin typeface="Bree Serif"/>
              <a:ea typeface="Bree Serif"/>
              <a:cs typeface="Bree Serif"/>
              <a:sym typeface="Bree Serif"/>
            </a:endParaRPr>
          </a:p>
          <a:p>
            <a:pPr indent="0" lvl="0" marL="0" rtl="0" algn="just">
              <a:lnSpc>
                <a:spcPct val="100000"/>
              </a:lnSpc>
              <a:spcBef>
                <a:spcPts val="0"/>
              </a:spcBef>
              <a:spcAft>
                <a:spcPts val="0"/>
              </a:spcAft>
              <a:buSzPct val="63636"/>
              <a:buNone/>
            </a:pPr>
            <a:r>
              <a:t/>
            </a:r>
            <a:endParaRPr sz="2200">
              <a:latin typeface="Bree Serif"/>
              <a:ea typeface="Bree Serif"/>
              <a:cs typeface="Bree Serif"/>
              <a:sym typeface="Bree Serif"/>
            </a:endParaRPr>
          </a:p>
          <a:p>
            <a:pPr indent="-357822"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Possibilité dans les LDG de fixer des fourchettes d’attribution par corps et par grade.</a:t>
            </a:r>
            <a:endParaRPr sz="2200">
              <a:latin typeface="Bree Serif"/>
              <a:ea typeface="Bree Serif"/>
              <a:cs typeface="Bree Serif"/>
              <a:sym typeface="Bree Serif"/>
            </a:endParaRPr>
          </a:p>
          <a:p>
            <a:pPr indent="0" lvl="0" marL="457200" rtl="0" algn="just">
              <a:lnSpc>
                <a:spcPct val="100000"/>
              </a:lnSpc>
              <a:spcBef>
                <a:spcPts val="0"/>
              </a:spcBef>
              <a:spcAft>
                <a:spcPts val="0"/>
              </a:spcAft>
              <a:buSzPct val="63636"/>
              <a:buNone/>
            </a:pPr>
            <a:r>
              <a:t/>
            </a:r>
            <a:endParaRPr sz="2200">
              <a:latin typeface="Bree Serif"/>
              <a:ea typeface="Bree Serif"/>
              <a:cs typeface="Bree Serif"/>
              <a:sym typeface="Bree Serif"/>
            </a:endParaRPr>
          </a:p>
          <a:p>
            <a:pPr indent="-357822"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Les nombres d’attributions doivent refléter la part de MCF parmi les EC et la part de femmes.</a:t>
            </a:r>
            <a:endParaRPr sz="2200">
              <a:latin typeface="Bree Serif"/>
              <a:ea typeface="Bree Serif"/>
              <a:cs typeface="Bree Serif"/>
              <a:sym typeface="Bree Serif"/>
            </a:endParaRPr>
          </a:p>
          <a:p>
            <a:pPr indent="0" lvl="0" marL="457200" rtl="0" algn="just">
              <a:lnSpc>
                <a:spcPct val="100000"/>
              </a:lnSpc>
              <a:spcBef>
                <a:spcPts val="0"/>
              </a:spcBef>
              <a:spcAft>
                <a:spcPts val="0"/>
              </a:spcAft>
              <a:buSzPct val="63636"/>
              <a:buNone/>
            </a:pPr>
            <a:r>
              <a:t/>
            </a:r>
            <a:endParaRPr sz="2200">
              <a:latin typeface="Bree Serif"/>
              <a:ea typeface="Bree Serif"/>
              <a:cs typeface="Bree Serif"/>
              <a:sym typeface="Bree Serif"/>
            </a:endParaRPr>
          </a:p>
          <a:p>
            <a:pPr indent="0" lvl="0" marL="0" rtl="0" algn="just">
              <a:lnSpc>
                <a:spcPct val="100000"/>
              </a:lnSpc>
              <a:spcBef>
                <a:spcPts val="0"/>
              </a:spcBef>
              <a:spcAft>
                <a:spcPts val="0"/>
              </a:spcAft>
              <a:buSzPct val="77777"/>
              <a:buNone/>
            </a:pPr>
            <a:r>
              <a:t/>
            </a:r>
            <a:endParaRPr>
              <a:latin typeface="Bree Serif"/>
              <a:ea typeface="Bree Serif"/>
              <a:cs typeface="Bree Serif"/>
              <a:sym typeface="Bree Serif"/>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g10f4043bfd2_4_0"/>
          <p:cNvSpPr txBox="1"/>
          <p:nvPr>
            <p:ph type="title"/>
          </p:nvPr>
        </p:nvSpPr>
        <p:spPr>
          <a:xfrm>
            <a:off x="504000" y="301320"/>
            <a:ext cx="9072000" cy="1261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1400"/>
              <a:buFont typeface="Arial"/>
              <a:buNone/>
            </a:pPr>
            <a:r>
              <a:rPr b="1" lang="fr-FR" sz="3900">
                <a:solidFill>
                  <a:srgbClr val="37962A"/>
                </a:solidFill>
                <a:latin typeface="Lato"/>
                <a:ea typeface="Lato"/>
                <a:cs typeface="Lato"/>
                <a:sym typeface="Lato"/>
              </a:rPr>
              <a:t>“SE PAYER” son CRCT</a:t>
            </a:r>
            <a:endParaRPr/>
          </a:p>
        </p:txBody>
      </p:sp>
      <p:sp>
        <p:nvSpPr>
          <p:cNvPr id="120" name="Google Shape;120;g10f4043bfd2_4_0"/>
          <p:cNvSpPr txBox="1"/>
          <p:nvPr>
            <p:ph idx="1" type="subTitle"/>
          </p:nvPr>
        </p:nvSpPr>
        <p:spPr>
          <a:xfrm>
            <a:off x="504000" y="1768680"/>
            <a:ext cx="9072000" cy="4384200"/>
          </a:xfrm>
          <a:prstGeom prst="rect">
            <a:avLst/>
          </a:prstGeom>
          <a:noFill/>
          <a:ln>
            <a:noFill/>
          </a:ln>
        </p:spPr>
        <p:txBody>
          <a:bodyPr anchorCtr="0" anchor="ctr" bIns="0" lIns="0" spcFirstLastPara="1" rIns="0" wrap="square" tIns="0">
            <a:normAutofit/>
          </a:bodyPr>
          <a:lstStyle/>
          <a:p>
            <a:pPr indent="-342900" lvl="0" marL="457200" rtl="0" algn="l">
              <a:lnSpc>
                <a:spcPct val="100000"/>
              </a:lnSpc>
              <a:spcBef>
                <a:spcPts val="0"/>
              </a:spcBef>
              <a:spcAft>
                <a:spcPts val="0"/>
              </a:spcAft>
              <a:buSzPts val="1800"/>
              <a:buFont typeface="Bree Serif"/>
              <a:buChar char="●"/>
            </a:pPr>
            <a:r>
              <a:rPr lang="fr-FR" sz="2200">
                <a:latin typeface="Bree Serif"/>
                <a:ea typeface="Bree Serif"/>
                <a:cs typeface="Bree Serif"/>
                <a:sym typeface="Bree Serif"/>
              </a:rPr>
              <a:t>Les bénéficiaires peuvent demander une conversion de leur part C3 en CRCT ou CPP</a:t>
            </a:r>
            <a:endParaRPr sz="2200">
              <a:latin typeface="Bree Serif"/>
              <a:ea typeface="Bree Serif"/>
              <a:cs typeface="Bree Serif"/>
              <a:sym typeface="Bree Serif"/>
            </a:endParaRPr>
          </a:p>
          <a:p>
            <a:pPr indent="0" lvl="0" marL="457200" rtl="0" algn="l">
              <a:lnSpc>
                <a:spcPct val="100000"/>
              </a:lnSpc>
              <a:spcBef>
                <a:spcPts val="0"/>
              </a:spcBef>
              <a:spcAft>
                <a:spcPts val="0"/>
              </a:spcAft>
              <a:buSzPts val="1400"/>
              <a:buNone/>
            </a:pPr>
            <a:r>
              <a:t/>
            </a:r>
            <a:endParaRPr sz="2200">
              <a:latin typeface="Bree Serif"/>
              <a:ea typeface="Bree Serif"/>
              <a:cs typeface="Bree Serif"/>
              <a:sym typeface="Bree Serif"/>
            </a:endParaRPr>
          </a:p>
          <a:p>
            <a:pPr indent="-342900" lvl="0" marL="457200" rtl="0" algn="l">
              <a:lnSpc>
                <a:spcPct val="100000"/>
              </a:lnSpc>
              <a:spcBef>
                <a:spcPts val="0"/>
              </a:spcBef>
              <a:spcAft>
                <a:spcPts val="0"/>
              </a:spcAft>
              <a:buSzPts val="1800"/>
              <a:buFont typeface="Bree Serif"/>
              <a:buChar char="●"/>
            </a:pPr>
            <a:r>
              <a:rPr lang="fr-FR" sz="2200">
                <a:latin typeface="Bree Serif"/>
                <a:ea typeface="Bree Serif"/>
                <a:cs typeface="Bree Serif"/>
                <a:sym typeface="Bree Serif"/>
              </a:rPr>
              <a:t>Avis du CNU (pour CRCT) ou du CAc restreint (pour CPP) qui peut motiver un refus du président</a:t>
            </a:r>
            <a:endParaRPr sz="2200">
              <a:latin typeface="Bree Serif"/>
              <a:ea typeface="Bree Serif"/>
              <a:cs typeface="Bree Serif"/>
              <a:sym typeface="Bree Serif"/>
            </a:endParaRPr>
          </a:p>
          <a:p>
            <a:pPr indent="0" lvl="0" marL="457200" rtl="0" algn="l">
              <a:lnSpc>
                <a:spcPct val="100000"/>
              </a:lnSpc>
              <a:spcBef>
                <a:spcPts val="0"/>
              </a:spcBef>
              <a:spcAft>
                <a:spcPts val="0"/>
              </a:spcAft>
              <a:buSzPts val="1400"/>
              <a:buNone/>
            </a:pPr>
            <a:r>
              <a:t/>
            </a:r>
            <a:endParaRPr sz="2200">
              <a:latin typeface="Bree Serif"/>
              <a:ea typeface="Bree Serif"/>
              <a:cs typeface="Bree Serif"/>
              <a:sym typeface="Bree Serif"/>
            </a:endParaRPr>
          </a:p>
          <a:p>
            <a:pPr indent="-342900" lvl="0" marL="457200" rtl="0" algn="l">
              <a:lnSpc>
                <a:spcPct val="100000"/>
              </a:lnSpc>
              <a:spcBef>
                <a:spcPts val="0"/>
              </a:spcBef>
              <a:spcAft>
                <a:spcPts val="0"/>
              </a:spcAft>
              <a:buSzPts val="1800"/>
              <a:buFont typeface="Bree Serif"/>
              <a:buChar char="●"/>
            </a:pPr>
            <a:r>
              <a:rPr lang="fr-FR" sz="2200">
                <a:latin typeface="Bree Serif"/>
                <a:ea typeface="Bree Serif"/>
                <a:cs typeface="Bree Serif"/>
                <a:sym typeface="Bree Serif"/>
              </a:rPr>
              <a:t>Le président peut repousser le congé ou le limiter à 6 mois pour continuité du service </a:t>
            </a:r>
            <a:endParaRPr sz="2200">
              <a:latin typeface="Bree Serif"/>
              <a:ea typeface="Bree Serif"/>
              <a:cs typeface="Bree Serif"/>
              <a:sym typeface="Bree Serif"/>
            </a:endParaRPr>
          </a:p>
          <a:p>
            <a:pPr indent="0" lvl="0" marL="457200" rtl="0" algn="l">
              <a:lnSpc>
                <a:spcPct val="100000"/>
              </a:lnSpc>
              <a:spcBef>
                <a:spcPts val="0"/>
              </a:spcBef>
              <a:spcAft>
                <a:spcPts val="0"/>
              </a:spcAft>
              <a:buSzPts val="1400"/>
              <a:buNone/>
            </a:pPr>
            <a:r>
              <a:t/>
            </a:r>
            <a:endParaRPr sz="2200">
              <a:latin typeface="Bree Serif"/>
              <a:ea typeface="Bree Serif"/>
              <a:cs typeface="Bree Serif"/>
              <a:sym typeface="Bree Serif"/>
            </a:endParaRPr>
          </a:p>
          <a:p>
            <a:pPr indent="-342900" lvl="0" marL="457200" rtl="0" algn="l">
              <a:lnSpc>
                <a:spcPct val="100000"/>
              </a:lnSpc>
              <a:spcBef>
                <a:spcPts val="0"/>
              </a:spcBef>
              <a:spcAft>
                <a:spcPts val="0"/>
              </a:spcAft>
              <a:buSzPts val="1800"/>
              <a:buFont typeface="Bree Serif"/>
              <a:buChar char="●"/>
            </a:pPr>
            <a:r>
              <a:rPr lang="fr-FR" sz="2200">
                <a:latin typeface="Bree Serif"/>
                <a:ea typeface="Bree Serif"/>
                <a:cs typeface="Bree Serif"/>
                <a:sym typeface="Bree Serif"/>
              </a:rPr>
              <a:t>Durant le congé, interdiction d’enseignements complémentaires</a:t>
            </a:r>
            <a:endParaRPr sz="2200">
              <a:latin typeface="Bree Serif"/>
              <a:ea typeface="Bree Serif"/>
              <a:cs typeface="Bree Serif"/>
              <a:sym typeface="Bree Serif"/>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g10c63d5f1b2_1_25"/>
          <p:cNvSpPr/>
          <p:nvPr/>
        </p:nvSpPr>
        <p:spPr>
          <a:xfrm>
            <a:off x="190000" y="1020950"/>
            <a:ext cx="9738900" cy="5941200"/>
          </a:xfrm>
          <a:prstGeom prst="rect">
            <a:avLst/>
          </a:prstGeom>
          <a:noFill/>
          <a:ln>
            <a:noFill/>
          </a:ln>
        </p:spPr>
        <p:txBody>
          <a:bodyPr anchorCtr="0" anchor="t" bIns="91425" lIns="90000" spcFirstLastPara="1" rIns="90000" wrap="square" tIns="91425">
            <a:noAutofit/>
          </a:bodyPr>
          <a:lstStyle/>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7" name="Google Shape;127;g10c63d5f1b2_1_25"/>
          <p:cNvSpPr/>
          <p:nvPr/>
        </p:nvSpPr>
        <p:spPr>
          <a:xfrm>
            <a:off x="0" y="0"/>
            <a:ext cx="10079400" cy="1062600"/>
          </a:xfrm>
          <a:prstGeom prst="rect">
            <a:avLst/>
          </a:prstGeom>
          <a:noFill/>
          <a:ln>
            <a:noFill/>
          </a:ln>
        </p:spPr>
        <p:txBody>
          <a:bodyPr anchorCtr="1" anchor="ctr" bIns="0" lIns="0" spcFirstLastPara="1" rIns="0" wrap="square" tIns="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28" name="Google Shape;128;g10c63d5f1b2_1_25"/>
          <p:cNvSpPr txBox="1"/>
          <p:nvPr>
            <p:ph type="title"/>
          </p:nvPr>
        </p:nvSpPr>
        <p:spPr>
          <a:xfrm>
            <a:off x="504000" y="301325"/>
            <a:ext cx="9072000" cy="9609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rPr b="1" lang="fr-FR" sz="3900">
                <a:solidFill>
                  <a:srgbClr val="37962A"/>
                </a:solidFill>
                <a:latin typeface="Lato"/>
                <a:ea typeface="Lato"/>
                <a:cs typeface="Lato"/>
                <a:sym typeface="Lato"/>
              </a:rPr>
              <a:t>RIPEC : la partie C3 : individuelle</a:t>
            </a:r>
            <a:endParaRPr>
              <a:latin typeface="Lato"/>
              <a:ea typeface="Lato"/>
              <a:cs typeface="Lato"/>
              <a:sym typeface="Lato"/>
            </a:endParaRPr>
          </a:p>
        </p:txBody>
      </p:sp>
      <p:sp>
        <p:nvSpPr>
          <p:cNvPr id="129" name="Google Shape;129;g10c63d5f1b2_1_25"/>
          <p:cNvSpPr txBox="1"/>
          <p:nvPr>
            <p:ph idx="1" type="subTitle"/>
          </p:nvPr>
        </p:nvSpPr>
        <p:spPr>
          <a:xfrm>
            <a:off x="353175" y="1262225"/>
            <a:ext cx="9222900" cy="5319600"/>
          </a:xfrm>
          <a:prstGeom prst="rect">
            <a:avLst/>
          </a:prstGeom>
          <a:noFill/>
          <a:ln>
            <a:noFill/>
          </a:ln>
        </p:spPr>
        <p:txBody>
          <a:bodyPr anchorCtr="0" anchor="ctr" bIns="0" lIns="0" spcFirstLastPara="1" rIns="0" wrap="square" tIns="0">
            <a:normAutofit fontScale="85000" lnSpcReduction="20000"/>
          </a:bodyPr>
          <a:lstStyle/>
          <a:p>
            <a:pPr indent="0" lvl="0" marL="0" rtl="0" algn="just">
              <a:lnSpc>
                <a:spcPct val="100000"/>
              </a:lnSpc>
              <a:spcBef>
                <a:spcPts val="0"/>
              </a:spcBef>
              <a:spcAft>
                <a:spcPts val="0"/>
              </a:spcAft>
              <a:buSzPct val="63636"/>
              <a:buNone/>
            </a:pPr>
            <a:r>
              <a:rPr lang="fr-FR" sz="2200" u="sng">
                <a:latin typeface="Bree Serif"/>
                <a:ea typeface="Bree Serif"/>
                <a:cs typeface="Bree Serif"/>
                <a:sym typeface="Bree Serif"/>
              </a:rPr>
              <a:t>Point de vigilance</a:t>
            </a:r>
            <a:r>
              <a:rPr lang="fr-FR" sz="2200">
                <a:latin typeface="Bree Serif"/>
                <a:ea typeface="Bree Serif"/>
                <a:cs typeface="Bree Serif"/>
                <a:sym typeface="Bree Serif"/>
              </a:rPr>
              <a:t> :</a:t>
            </a:r>
            <a:endParaRPr sz="2200">
              <a:latin typeface="Bree Serif"/>
              <a:ea typeface="Bree Serif"/>
              <a:cs typeface="Bree Serif"/>
              <a:sym typeface="Bree Serif"/>
            </a:endParaRPr>
          </a:p>
          <a:p>
            <a:pPr indent="0" lvl="0" marL="0" rtl="0" algn="just">
              <a:lnSpc>
                <a:spcPct val="100000"/>
              </a:lnSpc>
              <a:spcBef>
                <a:spcPts val="0"/>
              </a:spcBef>
              <a:spcAft>
                <a:spcPts val="0"/>
              </a:spcAft>
              <a:buSzPct val="63636"/>
              <a:buNone/>
            </a:pPr>
            <a:r>
              <a:t/>
            </a:r>
            <a:endParaRPr sz="2200">
              <a:solidFill>
                <a:schemeClr val="dk1"/>
              </a:solidFill>
              <a:latin typeface="Bree Serif"/>
              <a:ea typeface="Bree Serif"/>
              <a:cs typeface="Bree Serif"/>
              <a:sym typeface="Bree Serif"/>
            </a:endParaRPr>
          </a:p>
          <a:p>
            <a:pPr indent="-347345" lvl="0" marL="457200" rtl="0" algn="just">
              <a:lnSpc>
                <a:spcPct val="100000"/>
              </a:lnSpc>
              <a:spcBef>
                <a:spcPts val="0"/>
              </a:spcBef>
              <a:spcAft>
                <a:spcPts val="0"/>
              </a:spcAft>
              <a:buClr>
                <a:schemeClr val="dk1"/>
              </a:buClr>
              <a:buSzPct val="100000"/>
              <a:buFont typeface="Bree Serif"/>
              <a:buChar char="●"/>
            </a:pPr>
            <a:r>
              <a:rPr lang="fr-FR" sz="2200">
                <a:solidFill>
                  <a:schemeClr val="dk1"/>
                </a:solidFill>
                <a:latin typeface="Bree Serif"/>
                <a:ea typeface="Bree Serif"/>
                <a:cs typeface="Bree Serif"/>
                <a:sym typeface="Bree Serif"/>
              </a:rPr>
              <a:t>C’est le président qui attribue ces primes sur la base de simples avis sur plusieurs critères, d’où des </a:t>
            </a:r>
            <a:r>
              <a:rPr lang="fr-FR" sz="2200" u="sng">
                <a:solidFill>
                  <a:srgbClr val="FF0000"/>
                </a:solidFill>
                <a:latin typeface="Bree Serif"/>
                <a:ea typeface="Bree Serif"/>
                <a:cs typeface="Bree Serif"/>
                <a:sym typeface="Bree Serif"/>
              </a:rPr>
              <a:t>dérives de clientélisme</a:t>
            </a:r>
            <a:r>
              <a:rPr lang="fr-FR" sz="2200">
                <a:solidFill>
                  <a:schemeClr val="dk1"/>
                </a:solidFill>
                <a:latin typeface="Bree Serif"/>
                <a:ea typeface="Bree Serif"/>
                <a:cs typeface="Bree Serif"/>
                <a:sym typeface="Bree Serif"/>
              </a:rPr>
              <a:t> probables. </a:t>
            </a:r>
            <a:endParaRPr sz="2200">
              <a:solidFill>
                <a:schemeClr val="dk1"/>
              </a:solidFill>
              <a:latin typeface="Bree Serif"/>
              <a:ea typeface="Bree Serif"/>
              <a:cs typeface="Bree Serif"/>
              <a:sym typeface="Bree Serif"/>
            </a:endParaRPr>
          </a:p>
          <a:p>
            <a:pPr indent="0" lvl="0" marL="457200" rtl="0" algn="just">
              <a:lnSpc>
                <a:spcPct val="100000"/>
              </a:lnSpc>
              <a:spcBef>
                <a:spcPts val="0"/>
              </a:spcBef>
              <a:spcAft>
                <a:spcPts val="0"/>
              </a:spcAft>
              <a:buNone/>
            </a:pPr>
            <a:r>
              <a:t/>
            </a:r>
            <a:endParaRPr sz="2200">
              <a:solidFill>
                <a:schemeClr val="dk1"/>
              </a:solidFill>
              <a:latin typeface="Bree Serif"/>
              <a:ea typeface="Bree Serif"/>
              <a:cs typeface="Bree Serif"/>
              <a:sym typeface="Bree Serif"/>
            </a:endParaRPr>
          </a:p>
          <a:p>
            <a:pPr indent="-347345" lvl="0" marL="457200" rtl="0" algn="just">
              <a:lnSpc>
                <a:spcPct val="100000"/>
              </a:lnSpc>
              <a:spcBef>
                <a:spcPts val="0"/>
              </a:spcBef>
              <a:spcAft>
                <a:spcPts val="0"/>
              </a:spcAft>
              <a:buClr>
                <a:schemeClr val="dk1"/>
              </a:buClr>
              <a:buSzPct val="100000"/>
              <a:buFont typeface="Bree Serif"/>
              <a:buChar char="●"/>
            </a:pPr>
            <a:r>
              <a:rPr lang="fr-FR" sz="2200">
                <a:solidFill>
                  <a:schemeClr val="dk1"/>
                </a:solidFill>
                <a:latin typeface="Bree Serif"/>
                <a:ea typeface="Bree Serif"/>
                <a:cs typeface="Bree Serif"/>
                <a:sym typeface="Bree Serif"/>
              </a:rPr>
              <a:t>Pour les mêmes fonctions, il est possible de se voir attribuer la partie fonctionnelle C2 et individuelle C3. </a:t>
            </a:r>
            <a:r>
              <a:rPr lang="fr-FR" sz="2200" u="sng">
                <a:solidFill>
                  <a:srgbClr val="FF0000"/>
                </a:solidFill>
                <a:latin typeface="Bree Serif"/>
                <a:ea typeface="Bree Serif"/>
                <a:cs typeface="Bree Serif"/>
                <a:sym typeface="Bree Serif"/>
              </a:rPr>
              <a:t>Il y a de forts risques que les mieux servis en C2, le soient aussi en C3</a:t>
            </a:r>
            <a:r>
              <a:rPr lang="fr-FR" sz="2200">
                <a:solidFill>
                  <a:schemeClr val="dk1"/>
                </a:solidFill>
                <a:latin typeface="Bree Serif"/>
                <a:ea typeface="Bree Serif"/>
                <a:cs typeface="Bree Serif"/>
                <a:sym typeface="Bree Serif"/>
              </a:rPr>
              <a:t>.</a:t>
            </a:r>
            <a:endParaRPr sz="2200">
              <a:solidFill>
                <a:schemeClr val="dk1"/>
              </a:solidFill>
              <a:latin typeface="Bree Serif"/>
              <a:ea typeface="Bree Serif"/>
              <a:cs typeface="Bree Serif"/>
              <a:sym typeface="Bree Serif"/>
            </a:endParaRPr>
          </a:p>
          <a:p>
            <a:pPr indent="0" lvl="0" marL="457200" rtl="0" algn="just">
              <a:lnSpc>
                <a:spcPct val="100000"/>
              </a:lnSpc>
              <a:spcBef>
                <a:spcPts val="0"/>
              </a:spcBef>
              <a:spcAft>
                <a:spcPts val="0"/>
              </a:spcAft>
              <a:buNone/>
            </a:pPr>
            <a:r>
              <a:t/>
            </a:r>
            <a:endParaRPr sz="2200">
              <a:solidFill>
                <a:schemeClr val="dk1"/>
              </a:solidFill>
              <a:latin typeface="Bree Serif"/>
              <a:ea typeface="Bree Serif"/>
              <a:cs typeface="Bree Serif"/>
              <a:sym typeface="Bree Serif"/>
            </a:endParaRPr>
          </a:p>
          <a:p>
            <a:pPr indent="-347344" lvl="0" marL="457200" rtl="0" algn="just">
              <a:lnSpc>
                <a:spcPct val="100000"/>
              </a:lnSpc>
              <a:spcBef>
                <a:spcPts val="0"/>
              </a:spcBef>
              <a:spcAft>
                <a:spcPts val="0"/>
              </a:spcAft>
              <a:buClr>
                <a:schemeClr val="dk1"/>
              </a:buClr>
              <a:buSzPct val="100000"/>
              <a:buFont typeface="Bree Serif"/>
              <a:buChar char="●"/>
            </a:pPr>
            <a:r>
              <a:rPr lang="fr-FR" sz="2200">
                <a:solidFill>
                  <a:schemeClr val="dk1"/>
                </a:solidFill>
                <a:latin typeface="Bree Serif"/>
                <a:ea typeface="Bree Serif"/>
                <a:cs typeface="Bree Serif"/>
                <a:sym typeface="Bree Serif"/>
              </a:rPr>
              <a:t>Un EC peut très bien enchaîner deux attributions sans délai de carence si la prime est attribuée pour deux motifs différents. Il est possible que la prime soit toujours attribuée aux mêmes EC proches du chef d’établissement.</a:t>
            </a:r>
            <a:endParaRPr sz="2200">
              <a:solidFill>
                <a:schemeClr val="dk1"/>
              </a:solidFill>
              <a:latin typeface="Bree Serif"/>
              <a:ea typeface="Bree Serif"/>
              <a:cs typeface="Bree Serif"/>
              <a:sym typeface="Bree Serif"/>
            </a:endParaRPr>
          </a:p>
          <a:p>
            <a:pPr indent="0" lvl="0" marL="457200" rtl="0" algn="just">
              <a:lnSpc>
                <a:spcPct val="100000"/>
              </a:lnSpc>
              <a:spcBef>
                <a:spcPts val="0"/>
              </a:spcBef>
              <a:spcAft>
                <a:spcPts val="0"/>
              </a:spcAft>
              <a:buSzPct val="68796"/>
              <a:buNone/>
            </a:pPr>
            <a:r>
              <a:t/>
            </a:r>
            <a:endParaRPr sz="2200">
              <a:solidFill>
                <a:schemeClr val="dk1"/>
              </a:solidFill>
              <a:latin typeface="Bree Serif"/>
              <a:ea typeface="Bree Serif"/>
              <a:cs typeface="Bree Serif"/>
              <a:sym typeface="Bree Serif"/>
            </a:endParaRPr>
          </a:p>
          <a:p>
            <a:pPr indent="-347344" lvl="0" marL="457200" rtl="0" algn="just">
              <a:lnSpc>
                <a:spcPct val="100000"/>
              </a:lnSpc>
              <a:spcBef>
                <a:spcPts val="0"/>
              </a:spcBef>
              <a:spcAft>
                <a:spcPts val="0"/>
              </a:spcAft>
              <a:buClr>
                <a:schemeClr val="dk1"/>
              </a:buClr>
              <a:buSzPct val="100000"/>
              <a:buFont typeface="Bree Serif"/>
              <a:buChar char="●"/>
            </a:pPr>
            <a:r>
              <a:rPr lang="fr-FR" sz="2200">
                <a:solidFill>
                  <a:schemeClr val="dk1"/>
                </a:solidFill>
                <a:latin typeface="Bree Serif"/>
                <a:ea typeface="Bree Serif"/>
                <a:cs typeface="Bree Serif"/>
                <a:sym typeface="Bree Serif"/>
              </a:rPr>
              <a:t>Les </a:t>
            </a:r>
            <a:r>
              <a:rPr lang="fr-FR" sz="2200" u="sng">
                <a:solidFill>
                  <a:srgbClr val="FF0000"/>
                </a:solidFill>
                <a:latin typeface="Bree Serif"/>
                <a:ea typeface="Bree Serif"/>
                <a:cs typeface="Bree Serif"/>
                <a:sym typeface="Bree Serif"/>
              </a:rPr>
              <a:t>LDG de l’établissement sont très importantes</a:t>
            </a:r>
            <a:r>
              <a:rPr lang="fr-FR" sz="2200">
                <a:solidFill>
                  <a:schemeClr val="dk1"/>
                </a:solidFill>
                <a:latin typeface="Bree Serif"/>
                <a:ea typeface="Bree Serif"/>
                <a:cs typeface="Bree Serif"/>
                <a:sym typeface="Bree Serif"/>
              </a:rPr>
              <a:t> et il faudra être vigilant lors de leurs passage au CT puis au CA. Il faut être attentif aux différents critères fantaisistes que pourraient inventer certains établissements. </a:t>
            </a:r>
            <a:endParaRPr sz="2200">
              <a:solidFill>
                <a:schemeClr val="dk1"/>
              </a:solidFill>
              <a:latin typeface="Bree Serif"/>
              <a:ea typeface="Bree Serif"/>
              <a:cs typeface="Bree Serif"/>
              <a:sym typeface="Bree Serif"/>
            </a:endParaRPr>
          </a:p>
          <a:p>
            <a:pPr indent="0" lvl="0" marL="457200" rtl="0" algn="just">
              <a:lnSpc>
                <a:spcPct val="100000"/>
              </a:lnSpc>
              <a:spcBef>
                <a:spcPts val="0"/>
              </a:spcBef>
              <a:spcAft>
                <a:spcPts val="0"/>
              </a:spcAft>
              <a:buSzPct val="68796"/>
              <a:buNone/>
            </a:pPr>
            <a:r>
              <a:t/>
            </a:r>
            <a:endParaRPr sz="2200">
              <a:solidFill>
                <a:schemeClr val="dk1"/>
              </a:solidFill>
              <a:latin typeface="Bree Serif"/>
              <a:ea typeface="Bree Serif"/>
              <a:cs typeface="Bree Serif"/>
              <a:sym typeface="Bree Serif"/>
            </a:endParaRPr>
          </a:p>
          <a:p>
            <a:pPr indent="-347344" lvl="0" marL="457200" rtl="0" algn="just">
              <a:lnSpc>
                <a:spcPct val="100000"/>
              </a:lnSpc>
              <a:spcBef>
                <a:spcPts val="0"/>
              </a:spcBef>
              <a:spcAft>
                <a:spcPts val="0"/>
              </a:spcAft>
              <a:buClr>
                <a:schemeClr val="dk1"/>
              </a:buClr>
              <a:buSzPct val="100000"/>
              <a:buFont typeface="Bree Serif"/>
              <a:buChar char="●"/>
            </a:pPr>
            <a:r>
              <a:rPr lang="fr-FR" sz="2200">
                <a:solidFill>
                  <a:schemeClr val="dk1"/>
                </a:solidFill>
                <a:latin typeface="Bree Serif"/>
                <a:ea typeface="Bree Serif"/>
                <a:cs typeface="Bree Serif"/>
                <a:sym typeface="Bree Serif"/>
              </a:rPr>
              <a:t>Il faut être attentif à ce que </a:t>
            </a:r>
            <a:r>
              <a:rPr lang="fr-FR" sz="2200" u="sng">
                <a:solidFill>
                  <a:srgbClr val="FF0000"/>
                </a:solidFill>
                <a:latin typeface="Bree Serif"/>
                <a:ea typeface="Bree Serif"/>
                <a:cs typeface="Bree Serif"/>
                <a:sym typeface="Bree Serif"/>
              </a:rPr>
              <a:t>les proportions (femmes et MCF) soient bien respectées</a:t>
            </a:r>
            <a:r>
              <a:rPr lang="fr-FR" sz="2200">
                <a:solidFill>
                  <a:schemeClr val="dk1"/>
                </a:solidFill>
                <a:latin typeface="Bree Serif"/>
                <a:ea typeface="Bree Serif"/>
                <a:cs typeface="Bree Serif"/>
                <a:sym typeface="Bree Serif"/>
              </a:rPr>
              <a:t> dans les attributions finales par le président </a:t>
            </a:r>
            <a:r>
              <a:rPr lang="fr-FR" sz="2200" u="sng">
                <a:solidFill>
                  <a:srgbClr val="FF0000"/>
                </a:solidFill>
                <a:latin typeface="Bree Serif"/>
                <a:ea typeface="Bree Serif"/>
                <a:cs typeface="Bree Serif"/>
                <a:sym typeface="Bree Serif"/>
              </a:rPr>
              <a:t>en nombre (préconisation des LDG). </a:t>
            </a:r>
            <a:r>
              <a:rPr lang="fr-FR" sz="2200">
                <a:solidFill>
                  <a:schemeClr val="dk1"/>
                </a:solidFill>
                <a:latin typeface="Bree Serif"/>
                <a:ea typeface="Bree Serif"/>
                <a:cs typeface="Bree Serif"/>
                <a:sym typeface="Bree Serif"/>
              </a:rPr>
              <a:t> Demander que les LDG de l’établissement visent un respect </a:t>
            </a:r>
            <a:r>
              <a:rPr lang="fr-FR" sz="2200" u="sng">
                <a:solidFill>
                  <a:srgbClr val="FF0000"/>
                </a:solidFill>
                <a:latin typeface="Bree Serif"/>
                <a:ea typeface="Bree Serif"/>
                <a:cs typeface="Bree Serif"/>
                <a:sym typeface="Bree Serif"/>
              </a:rPr>
              <a:t>en volume budgétaire</a:t>
            </a:r>
            <a:r>
              <a:rPr lang="fr-FR" sz="2200">
                <a:solidFill>
                  <a:schemeClr val="dk1"/>
                </a:solidFill>
                <a:latin typeface="Bree Serif"/>
                <a:ea typeface="Bree Serif"/>
                <a:cs typeface="Bree Serif"/>
                <a:sym typeface="Bree Serif"/>
              </a:rPr>
              <a:t> </a:t>
            </a:r>
            <a:r>
              <a:rPr lang="fr-FR" sz="2200">
                <a:solidFill>
                  <a:srgbClr val="FF0000"/>
                </a:solidFill>
                <a:latin typeface="Bree Serif"/>
                <a:ea typeface="Bree Serif"/>
                <a:cs typeface="Bree Serif"/>
                <a:sym typeface="Bree Serif"/>
              </a:rPr>
              <a:t>(demande du SNESUP-FSU rejetée par le ministère pour les LDG ministérielles)</a:t>
            </a:r>
            <a:endParaRPr sz="2200">
              <a:solidFill>
                <a:srgbClr val="FF0000"/>
              </a:solidFill>
              <a:latin typeface="Bree Serif"/>
              <a:ea typeface="Bree Serif"/>
              <a:cs typeface="Bree Serif"/>
              <a:sym typeface="Bree Serif"/>
            </a:endParaRPr>
          </a:p>
          <a:p>
            <a:pPr indent="0" lvl="0" marL="0" rtl="0" algn="just">
              <a:lnSpc>
                <a:spcPct val="100000"/>
              </a:lnSpc>
              <a:spcBef>
                <a:spcPts val="0"/>
              </a:spcBef>
              <a:spcAft>
                <a:spcPts val="0"/>
              </a:spcAft>
              <a:buSzPct val="77777"/>
              <a:buNone/>
            </a:pPr>
            <a:r>
              <a:t/>
            </a:r>
            <a:endParaRPr>
              <a:latin typeface="Bree Serif"/>
              <a:ea typeface="Bree Serif"/>
              <a:cs typeface="Bree Serif"/>
              <a:sym typeface="Bree Serif"/>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g1086623a52c_0_0"/>
          <p:cNvSpPr txBox="1"/>
          <p:nvPr>
            <p:ph type="title"/>
          </p:nvPr>
        </p:nvSpPr>
        <p:spPr>
          <a:xfrm>
            <a:off x="504000" y="301325"/>
            <a:ext cx="9433500" cy="10317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rPr b="1" lang="fr-FR" sz="3900">
                <a:solidFill>
                  <a:srgbClr val="37962A"/>
                </a:solidFill>
                <a:latin typeface="Lato"/>
                <a:ea typeface="Lato"/>
                <a:cs typeface="Lato"/>
                <a:sym typeface="Lato"/>
              </a:rPr>
              <a:t>RIPEC : l’importance des LDG</a:t>
            </a:r>
            <a:endParaRPr>
              <a:solidFill>
                <a:schemeClr val="dk1"/>
              </a:solidFill>
              <a:latin typeface="Lato"/>
              <a:ea typeface="Lato"/>
              <a:cs typeface="Lato"/>
              <a:sym typeface="Lato"/>
            </a:endParaRPr>
          </a:p>
        </p:txBody>
      </p:sp>
      <p:sp>
        <p:nvSpPr>
          <p:cNvPr id="136" name="Google Shape;136;g1086623a52c_0_0"/>
          <p:cNvSpPr txBox="1"/>
          <p:nvPr>
            <p:ph idx="1" type="subTitle"/>
          </p:nvPr>
        </p:nvSpPr>
        <p:spPr>
          <a:xfrm>
            <a:off x="504325" y="1628650"/>
            <a:ext cx="9072000" cy="4655400"/>
          </a:xfrm>
          <a:prstGeom prst="rect">
            <a:avLst/>
          </a:prstGeom>
          <a:noFill/>
          <a:ln>
            <a:noFill/>
          </a:ln>
        </p:spPr>
        <p:txBody>
          <a:bodyPr anchorCtr="0" anchor="ctr" bIns="0" lIns="0" spcFirstLastPara="1" rIns="0" wrap="square" tIns="0">
            <a:normAutofit/>
          </a:bodyPr>
          <a:lstStyle/>
          <a:p>
            <a:pPr indent="0" lvl="0" marL="0" rtl="0" algn="l">
              <a:lnSpc>
                <a:spcPct val="100000"/>
              </a:lnSpc>
              <a:spcBef>
                <a:spcPts val="0"/>
              </a:spcBef>
              <a:spcAft>
                <a:spcPts val="0"/>
              </a:spcAft>
              <a:buSzPts val="1400"/>
              <a:buNone/>
            </a:pPr>
            <a:r>
              <a:rPr lang="fr-FR" sz="2000">
                <a:solidFill>
                  <a:schemeClr val="dk1"/>
                </a:solidFill>
                <a:latin typeface="Bree Serif"/>
                <a:ea typeface="Bree Serif"/>
                <a:cs typeface="Bree Serif"/>
                <a:sym typeface="Bree Serif"/>
              </a:rPr>
              <a:t>Les LDG interviennent à de nombreuses reprises dans le RIPEC :</a:t>
            </a:r>
            <a:endParaRPr sz="2000">
              <a:solidFill>
                <a:schemeClr val="dk1"/>
              </a:solidFill>
              <a:latin typeface="Bree Serif"/>
              <a:ea typeface="Bree Serif"/>
              <a:cs typeface="Bree Serif"/>
              <a:sym typeface="Bree Serif"/>
            </a:endParaRPr>
          </a:p>
          <a:p>
            <a:pPr indent="0" lvl="0" marL="0" rtl="0" algn="l">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355600" lvl="0" marL="457200" rtl="0" algn="l">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Egalité F/H dans les critères d’attribution des primes. </a:t>
            </a:r>
            <a:endParaRPr sz="2000">
              <a:solidFill>
                <a:schemeClr val="dk1"/>
              </a:solidFill>
              <a:latin typeface="Bree Serif"/>
              <a:ea typeface="Bree Serif"/>
              <a:cs typeface="Bree Serif"/>
              <a:sym typeface="Bree Serif"/>
            </a:endParaRPr>
          </a:p>
          <a:p>
            <a:pPr indent="0" lvl="0" marL="457200" rtl="0" algn="l">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355600" lvl="0" marL="457200" rtl="0" algn="l">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Fonctions et responsabilités éligibles à la partie fonctionnelle C2</a:t>
            </a:r>
            <a:endParaRPr sz="2000">
              <a:solidFill>
                <a:schemeClr val="dk1"/>
              </a:solidFill>
              <a:latin typeface="Bree Serif"/>
              <a:ea typeface="Bree Serif"/>
              <a:cs typeface="Bree Serif"/>
              <a:sym typeface="Bree Serif"/>
            </a:endParaRPr>
          </a:p>
          <a:p>
            <a:pPr indent="0" lvl="0" marL="457200" rtl="0" algn="l">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355600" lvl="0" marL="457200" rtl="0" algn="l">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Critère d’attribution et de répartition de la partie individuelle C3</a:t>
            </a:r>
            <a:endParaRPr sz="2000">
              <a:solidFill>
                <a:schemeClr val="dk1"/>
              </a:solidFill>
              <a:latin typeface="Bree Serif"/>
              <a:ea typeface="Bree Serif"/>
              <a:cs typeface="Bree Serif"/>
              <a:sym typeface="Bree Serif"/>
            </a:endParaRPr>
          </a:p>
          <a:p>
            <a:pPr indent="0" lvl="0" marL="0" rtl="0" algn="l">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0" lvl="0" marL="0" rtl="0" algn="l">
              <a:lnSpc>
                <a:spcPct val="100000"/>
              </a:lnSpc>
              <a:spcBef>
                <a:spcPts val="0"/>
              </a:spcBef>
              <a:spcAft>
                <a:spcPts val="0"/>
              </a:spcAft>
              <a:buSzPts val="1400"/>
              <a:buNone/>
            </a:pPr>
            <a:r>
              <a:rPr lang="fr-FR" sz="2000">
                <a:solidFill>
                  <a:schemeClr val="dk1"/>
                </a:solidFill>
                <a:latin typeface="Bree Serif"/>
                <a:ea typeface="Bree Serif"/>
                <a:cs typeface="Bree Serif"/>
                <a:sym typeface="Bree Serif"/>
              </a:rPr>
              <a:t>La vigilance est donc impérative dans la mise en place de ces LDG. Il faut se référer aux LDG ministérielles pour voir la liberté laissée aux établissements.</a:t>
            </a:r>
            <a:endParaRPr sz="2000">
              <a:solidFill>
                <a:schemeClr val="dk1"/>
              </a:solidFill>
              <a:latin typeface="Bree Serif"/>
              <a:ea typeface="Bree Serif"/>
              <a:cs typeface="Bree Serif"/>
              <a:sym typeface="Bree Serif"/>
            </a:endParaRPr>
          </a:p>
          <a:p>
            <a:pPr indent="0" lvl="0" marL="0" rtl="0" algn="l">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0" lvl="0" marL="0" rtl="0" algn="l">
              <a:lnSpc>
                <a:spcPct val="100000"/>
              </a:lnSpc>
              <a:spcBef>
                <a:spcPts val="0"/>
              </a:spcBef>
              <a:spcAft>
                <a:spcPts val="0"/>
              </a:spcAft>
              <a:buSzPts val="1400"/>
              <a:buNone/>
            </a:pPr>
            <a:r>
              <a:rPr lang="fr-FR" sz="2000">
                <a:solidFill>
                  <a:schemeClr val="dk1"/>
                </a:solidFill>
                <a:latin typeface="Bree Serif"/>
                <a:ea typeface="Bree Serif"/>
                <a:cs typeface="Bree Serif"/>
                <a:sym typeface="Bree Serif"/>
              </a:rPr>
              <a:t>Essayer notamment d’obtenir un objectif de répartir les volumes de primes entre femmes et hommes / entre MCF et PU suivant leur part dans les effectifs </a:t>
            </a:r>
            <a:endParaRPr sz="2000">
              <a:solidFill>
                <a:schemeClr val="dk1"/>
              </a:solidFill>
              <a:latin typeface="Bree Serif"/>
              <a:ea typeface="Bree Serif"/>
              <a:cs typeface="Bree Serif"/>
              <a:sym typeface="Bree Serif"/>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10c63d5f1b2_1_33"/>
          <p:cNvSpPr txBox="1"/>
          <p:nvPr>
            <p:ph type="title"/>
          </p:nvPr>
        </p:nvSpPr>
        <p:spPr>
          <a:xfrm>
            <a:off x="504000" y="301325"/>
            <a:ext cx="9433500" cy="10317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rPr b="1" lang="fr-FR" sz="3900">
                <a:solidFill>
                  <a:srgbClr val="37962A"/>
                </a:solidFill>
                <a:latin typeface="Lato"/>
                <a:ea typeface="Lato"/>
                <a:cs typeface="Lato"/>
                <a:sym typeface="Lato"/>
              </a:rPr>
              <a:t>RIPEC : égalité F/H</a:t>
            </a:r>
            <a:endParaRPr>
              <a:solidFill>
                <a:schemeClr val="dk1"/>
              </a:solidFill>
              <a:latin typeface="Lato"/>
              <a:ea typeface="Lato"/>
              <a:cs typeface="Lato"/>
              <a:sym typeface="Lato"/>
            </a:endParaRPr>
          </a:p>
        </p:txBody>
      </p:sp>
      <p:sp>
        <p:nvSpPr>
          <p:cNvPr id="143" name="Google Shape;143;g10c63d5f1b2_1_33"/>
          <p:cNvSpPr txBox="1"/>
          <p:nvPr>
            <p:ph idx="1" type="subTitle"/>
          </p:nvPr>
        </p:nvSpPr>
        <p:spPr>
          <a:xfrm>
            <a:off x="504325" y="1628650"/>
            <a:ext cx="9072000" cy="4655400"/>
          </a:xfrm>
          <a:prstGeom prst="rect">
            <a:avLst/>
          </a:prstGeom>
          <a:noFill/>
          <a:ln>
            <a:noFill/>
          </a:ln>
        </p:spPr>
        <p:txBody>
          <a:bodyPr anchorCtr="0" anchor="ctr" bIns="0" lIns="0" spcFirstLastPara="1" rIns="0" wrap="square" tIns="0">
            <a:normAutofit lnSpcReduction="10000"/>
          </a:bodyPr>
          <a:lstStyle/>
          <a:p>
            <a:pPr indent="0" lvl="0" marL="0" rtl="0" algn="l">
              <a:lnSpc>
                <a:spcPct val="100000"/>
              </a:lnSpc>
              <a:spcBef>
                <a:spcPts val="0"/>
              </a:spcBef>
              <a:spcAft>
                <a:spcPts val="0"/>
              </a:spcAft>
              <a:buSzPts val="1400"/>
              <a:buNone/>
            </a:pPr>
            <a:r>
              <a:rPr lang="fr-FR" sz="2000">
                <a:solidFill>
                  <a:schemeClr val="dk1"/>
                </a:solidFill>
                <a:latin typeface="Bree Serif"/>
                <a:ea typeface="Bree Serif"/>
                <a:cs typeface="Bree Serif"/>
                <a:sym typeface="Bree Serif"/>
              </a:rPr>
              <a:t>L’égalité F/H apparaît clairement dans les LDG ministérielles :</a:t>
            </a:r>
            <a:endParaRPr sz="2000">
              <a:solidFill>
                <a:schemeClr val="dk1"/>
              </a:solidFill>
              <a:latin typeface="Bree Serif"/>
              <a:ea typeface="Bree Serif"/>
              <a:cs typeface="Bree Serif"/>
              <a:sym typeface="Bree Serif"/>
            </a:endParaRPr>
          </a:p>
          <a:p>
            <a:pPr indent="0" lvl="0" marL="0" rtl="0" algn="l">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355600" lvl="0" marL="457200" rtl="0" algn="l">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Parité dans l’attribution des primes : critères </a:t>
            </a:r>
            <a:r>
              <a:rPr lang="fr-FR" sz="2000" u="sng">
                <a:solidFill>
                  <a:schemeClr val="dk1"/>
                </a:solidFill>
                <a:latin typeface="Bree Serif"/>
                <a:ea typeface="Bree Serif"/>
                <a:cs typeface="Bree Serif"/>
                <a:sym typeface="Bree Serif"/>
              </a:rPr>
              <a:t>et</a:t>
            </a:r>
            <a:r>
              <a:rPr lang="fr-FR" sz="2000">
                <a:solidFill>
                  <a:schemeClr val="dk1"/>
                </a:solidFill>
                <a:latin typeface="Bree Serif"/>
                <a:ea typeface="Bree Serif"/>
                <a:cs typeface="Bree Serif"/>
                <a:sym typeface="Bree Serif"/>
              </a:rPr>
              <a:t> montant</a:t>
            </a:r>
            <a:endParaRPr sz="2000">
              <a:solidFill>
                <a:schemeClr val="dk1"/>
              </a:solidFill>
              <a:latin typeface="Bree Serif"/>
              <a:ea typeface="Bree Serif"/>
              <a:cs typeface="Bree Serif"/>
              <a:sym typeface="Bree Serif"/>
            </a:endParaRPr>
          </a:p>
          <a:p>
            <a:pPr indent="0" lvl="0" marL="457200" rtl="0" algn="l">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355600" lvl="0" marL="457200" rtl="0" algn="l">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Les recteurs pourront exercer leur contrôle de légalité sur les délibérations</a:t>
            </a:r>
            <a:endParaRPr sz="2000">
              <a:solidFill>
                <a:schemeClr val="dk1"/>
              </a:solidFill>
              <a:latin typeface="Bree Serif"/>
              <a:ea typeface="Bree Serif"/>
              <a:cs typeface="Bree Serif"/>
              <a:sym typeface="Bree Serif"/>
            </a:endParaRPr>
          </a:p>
          <a:p>
            <a:pPr indent="0" lvl="0" marL="457200" rtl="0" algn="l">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355600" lvl="0" marL="457200" rtl="0" algn="l">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La DGFAP met à disposition un outil permettant de mesurer les écarts F/H.</a:t>
            </a:r>
            <a:endParaRPr sz="2000">
              <a:solidFill>
                <a:schemeClr val="dk1"/>
              </a:solidFill>
              <a:latin typeface="Bree Serif"/>
              <a:ea typeface="Bree Serif"/>
              <a:cs typeface="Bree Serif"/>
              <a:sym typeface="Bree Serif"/>
            </a:endParaRPr>
          </a:p>
          <a:p>
            <a:pPr indent="0" lvl="0" marL="0" rtl="0" algn="l">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0" lvl="0" marL="0" rtl="0" algn="l">
              <a:lnSpc>
                <a:spcPct val="100000"/>
              </a:lnSpc>
              <a:spcBef>
                <a:spcPts val="0"/>
              </a:spcBef>
              <a:spcAft>
                <a:spcPts val="0"/>
              </a:spcAft>
              <a:buSzPts val="1400"/>
              <a:buNone/>
            </a:pPr>
            <a:r>
              <a:rPr lang="fr-FR" sz="2000">
                <a:solidFill>
                  <a:schemeClr val="dk1"/>
                </a:solidFill>
                <a:latin typeface="Bree Serif"/>
                <a:ea typeface="Bree Serif"/>
                <a:cs typeface="Bree Serif"/>
                <a:sym typeface="Bree Serif"/>
              </a:rPr>
              <a:t>Point de vigilance :</a:t>
            </a:r>
            <a:endParaRPr sz="2000">
              <a:solidFill>
                <a:schemeClr val="dk1"/>
              </a:solidFill>
              <a:latin typeface="Bree Serif"/>
              <a:ea typeface="Bree Serif"/>
              <a:cs typeface="Bree Serif"/>
              <a:sym typeface="Bree Serif"/>
            </a:endParaRPr>
          </a:p>
          <a:p>
            <a:pPr indent="0" lvl="0" marL="0" rtl="0" algn="l">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355600" lvl="0" marL="457200" rtl="0" algn="l">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Dans le cadre du plan égalité de l’établissement, il faut demander à disposer de la répartition </a:t>
            </a:r>
            <a:r>
              <a:rPr b="1" lang="fr-FR" sz="2000" u="sng">
                <a:solidFill>
                  <a:srgbClr val="FF0000"/>
                </a:solidFill>
                <a:latin typeface="Bree Serif"/>
                <a:ea typeface="Bree Serif"/>
                <a:cs typeface="Bree Serif"/>
                <a:sym typeface="Bree Serif"/>
              </a:rPr>
              <a:t>en nombre et en montant</a:t>
            </a:r>
            <a:r>
              <a:rPr lang="fr-FR" sz="2000">
                <a:solidFill>
                  <a:schemeClr val="dk1"/>
                </a:solidFill>
                <a:latin typeface="Bree Serif"/>
                <a:ea typeface="Bree Serif"/>
                <a:cs typeface="Bree Serif"/>
                <a:sym typeface="Bree Serif"/>
              </a:rPr>
              <a:t> F/H au niveau de l’établissement.</a:t>
            </a:r>
            <a:endParaRPr sz="2000">
              <a:solidFill>
                <a:schemeClr val="dk1"/>
              </a:solidFill>
              <a:latin typeface="Bree Serif"/>
              <a:ea typeface="Bree Serif"/>
              <a:cs typeface="Bree Serif"/>
              <a:sym typeface="Bree Serif"/>
            </a:endParaRPr>
          </a:p>
          <a:p>
            <a:pPr indent="0" lvl="0" marL="457200" rtl="0" algn="l">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355600" lvl="0" marL="457200" rtl="0" algn="l">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Être vigilant au fait que les primes fonctionnelles soient paritaires alors que les fonctions de direction ne le sont pas à l’heure actuelle.</a:t>
            </a:r>
            <a:endParaRPr sz="2000">
              <a:solidFill>
                <a:schemeClr val="dk1"/>
              </a:solidFill>
              <a:latin typeface="Bree Serif"/>
              <a:ea typeface="Bree Serif"/>
              <a:cs typeface="Bree Serif"/>
              <a:sym typeface="Bree Serif"/>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gd1b6628fd1_0_0"/>
          <p:cNvSpPr txBox="1"/>
          <p:nvPr>
            <p:ph type="title"/>
          </p:nvPr>
        </p:nvSpPr>
        <p:spPr>
          <a:xfrm>
            <a:off x="504000" y="301320"/>
            <a:ext cx="9072000" cy="12618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chemeClr val="dk1"/>
              </a:buClr>
              <a:buSzPts val="1100"/>
              <a:buFont typeface="Arial"/>
              <a:buNone/>
            </a:pPr>
            <a:r>
              <a:rPr b="1" lang="fr-FR" sz="3900">
                <a:solidFill>
                  <a:srgbClr val="37962A"/>
                </a:solidFill>
                <a:latin typeface="Lato"/>
                <a:ea typeface="Lato"/>
                <a:cs typeface="Lato"/>
                <a:sym typeface="Lato"/>
              </a:rPr>
              <a:t>Points d’analyse</a:t>
            </a:r>
            <a:endParaRPr/>
          </a:p>
        </p:txBody>
      </p:sp>
      <p:sp>
        <p:nvSpPr>
          <p:cNvPr id="150" name="Google Shape;150;gd1b6628fd1_0_0"/>
          <p:cNvSpPr txBox="1"/>
          <p:nvPr>
            <p:ph idx="1" type="subTitle"/>
          </p:nvPr>
        </p:nvSpPr>
        <p:spPr>
          <a:xfrm>
            <a:off x="504000" y="1475325"/>
            <a:ext cx="9072000" cy="5365200"/>
          </a:xfrm>
          <a:prstGeom prst="rect">
            <a:avLst/>
          </a:prstGeom>
          <a:noFill/>
          <a:ln>
            <a:noFill/>
          </a:ln>
        </p:spPr>
        <p:txBody>
          <a:bodyPr anchorCtr="0" anchor="ctr" bIns="0" lIns="0" spcFirstLastPara="1" rIns="0" wrap="square" tIns="0">
            <a:normAutofit lnSpcReduction="20000"/>
          </a:bodyPr>
          <a:lstStyle/>
          <a:p>
            <a:pPr indent="0" lvl="0" marL="457200" rtl="0" algn="l">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381007" lvl="0" marL="457200" rtl="0" algn="l">
              <a:lnSpc>
                <a:spcPct val="100000"/>
              </a:lnSpc>
              <a:spcBef>
                <a:spcPts val="0"/>
              </a:spcBef>
              <a:spcAft>
                <a:spcPts val="0"/>
              </a:spcAft>
              <a:buClr>
                <a:schemeClr val="dk1"/>
              </a:buClr>
              <a:buSzPts val="2400"/>
              <a:buFont typeface="Bree Serif"/>
              <a:buChar char="●"/>
            </a:pPr>
            <a:r>
              <a:rPr lang="fr-FR" sz="2400">
                <a:latin typeface="Bree Serif"/>
                <a:ea typeface="Bree Serif"/>
                <a:cs typeface="Bree Serif"/>
                <a:sym typeface="Bree Serif"/>
              </a:rPr>
              <a:t>Politique</a:t>
            </a:r>
            <a:r>
              <a:rPr lang="fr-FR" sz="2400">
                <a:latin typeface="Bree Serif"/>
                <a:ea typeface="Bree Serif"/>
                <a:cs typeface="Bree Serif"/>
                <a:sym typeface="Bree Serif"/>
              </a:rPr>
              <a:t> d’individualisation poussée des salaires </a:t>
            </a:r>
            <a:endParaRPr sz="2400">
              <a:latin typeface="Bree Serif"/>
              <a:ea typeface="Bree Serif"/>
              <a:cs typeface="Bree Serif"/>
              <a:sym typeface="Bree Serif"/>
            </a:endParaRPr>
          </a:p>
          <a:p>
            <a:pPr indent="0" lvl="0" marL="457200" rtl="0" algn="l">
              <a:lnSpc>
                <a:spcPct val="100000"/>
              </a:lnSpc>
              <a:spcBef>
                <a:spcPts val="0"/>
              </a:spcBef>
              <a:spcAft>
                <a:spcPts val="0"/>
              </a:spcAft>
              <a:buNone/>
            </a:pPr>
            <a:r>
              <a:t/>
            </a:r>
            <a:endParaRPr sz="2400">
              <a:latin typeface="Bree Serif"/>
              <a:ea typeface="Bree Serif"/>
              <a:cs typeface="Bree Serif"/>
              <a:sym typeface="Bree Serif"/>
            </a:endParaRPr>
          </a:p>
          <a:p>
            <a:pPr indent="-381000" lvl="0" marL="457200" rtl="0" algn="l">
              <a:lnSpc>
                <a:spcPct val="115000"/>
              </a:lnSpc>
              <a:spcBef>
                <a:spcPts val="0"/>
              </a:spcBef>
              <a:spcAft>
                <a:spcPts val="0"/>
              </a:spcAft>
              <a:buSzPts val="2400"/>
              <a:buFont typeface="Bree Serif"/>
              <a:buChar char="●"/>
            </a:pPr>
            <a:r>
              <a:rPr lang="fr-FR" sz="2400">
                <a:solidFill>
                  <a:schemeClr val="dk1"/>
                </a:solidFill>
                <a:latin typeface="Bree Serif"/>
                <a:ea typeface="Bree Serif"/>
                <a:cs typeface="Bree Serif"/>
                <a:sym typeface="Bree Serif"/>
              </a:rPr>
              <a:t>Procédure qui s’inscrit dans une politique de renforcement des enjeux locaux et de l’”hyper-présidence”</a:t>
            </a:r>
            <a:endParaRPr sz="2400">
              <a:solidFill>
                <a:schemeClr val="dk1"/>
              </a:solidFill>
              <a:latin typeface="Bree Serif"/>
              <a:ea typeface="Bree Serif"/>
              <a:cs typeface="Bree Serif"/>
              <a:sym typeface="Bree Serif"/>
            </a:endParaRPr>
          </a:p>
          <a:p>
            <a:pPr indent="0" lvl="0" marL="457200" rtl="0" algn="l">
              <a:lnSpc>
                <a:spcPct val="115000"/>
              </a:lnSpc>
              <a:spcBef>
                <a:spcPts val="0"/>
              </a:spcBef>
              <a:spcAft>
                <a:spcPts val="0"/>
              </a:spcAft>
              <a:buNone/>
            </a:pPr>
            <a:r>
              <a:t/>
            </a:r>
            <a:endParaRPr sz="2400">
              <a:solidFill>
                <a:schemeClr val="dk1"/>
              </a:solidFill>
              <a:latin typeface="Bree Serif"/>
              <a:ea typeface="Bree Serif"/>
              <a:cs typeface="Bree Serif"/>
              <a:sym typeface="Bree Serif"/>
            </a:endParaRPr>
          </a:p>
          <a:p>
            <a:pPr indent="-381000" lvl="0" marL="457200" rtl="0" algn="l">
              <a:lnSpc>
                <a:spcPct val="115000"/>
              </a:lnSpc>
              <a:spcBef>
                <a:spcPts val="2200"/>
              </a:spcBef>
              <a:spcAft>
                <a:spcPts val="0"/>
              </a:spcAft>
              <a:buClr>
                <a:schemeClr val="dk1"/>
              </a:buClr>
              <a:buSzPts val="2400"/>
              <a:buChar char="●"/>
            </a:pPr>
            <a:r>
              <a:rPr lang="fr-FR" sz="2400">
                <a:solidFill>
                  <a:schemeClr val="dk1"/>
                </a:solidFill>
                <a:latin typeface="Bree Serif"/>
                <a:ea typeface="Bree Serif"/>
                <a:cs typeface="Bree Serif"/>
                <a:sym typeface="Bree Serif"/>
              </a:rPr>
              <a:t>Processus complexe qui, tout en offrant de la latitude au chef d’établissement, va alourdir encore la charge des collègues siégeant dans les instances locales et nationales </a:t>
            </a:r>
            <a:endParaRPr sz="2400">
              <a:solidFill>
                <a:schemeClr val="dk1"/>
              </a:solidFill>
              <a:latin typeface="Bree Serif"/>
              <a:ea typeface="Bree Serif"/>
              <a:cs typeface="Bree Serif"/>
              <a:sym typeface="Bree Serif"/>
            </a:endParaRPr>
          </a:p>
          <a:p>
            <a:pPr indent="0" lvl="0" marL="457200" rtl="0" algn="l">
              <a:lnSpc>
                <a:spcPct val="115000"/>
              </a:lnSpc>
              <a:spcBef>
                <a:spcPts val="2200"/>
              </a:spcBef>
              <a:spcAft>
                <a:spcPts val="0"/>
              </a:spcAft>
              <a:buNone/>
            </a:pPr>
            <a:r>
              <a:t/>
            </a:r>
            <a:endParaRPr sz="2400">
              <a:solidFill>
                <a:schemeClr val="dk1"/>
              </a:solidFill>
              <a:latin typeface="Bree Serif"/>
              <a:ea typeface="Bree Serif"/>
              <a:cs typeface="Bree Serif"/>
              <a:sym typeface="Bree Serif"/>
            </a:endParaRPr>
          </a:p>
          <a:p>
            <a:pPr indent="-381008" lvl="0" marL="457200" rtl="0" algn="just">
              <a:lnSpc>
                <a:spcPct val="100000"/>
              </a:lnSpc>
              <a:spcBef>
                <a:spcPts val="2200"/>
              </a:spcBef>
              <a:spcAft>
                <a:spcPts val="0"/>
              </a:spcAft>
              <a:buSzPts val="2400"/>
              <a:buChar char="●"/>
            </a:pPr>
            <a:r>
              <a:rPr b="1" lang="fr-FR" sz="2400">
                <a:solidFill>
                  <a:schemeClr val="dk2"/>
                </a:solidFill>
                <a:latin typeface="Bree Serif"/>
                <a:ea typeface="Bree Serif"/>
                <a:cs typeface="Bree Serif"/>
                <a:sym typeface="Bree Serif"/>
              </a:rPr>
              <a:t>Une revalorisation et rattrapage du point d’indice</a:t>
            </a:r>
            <a:r>
              <a:rPr lang="fr-FR" sz="2400">
                <a:solidFill>
                  <a:schemeClr val="accent1"/>
                </a:solidFill>
                <a:latin typeface="Bree Serif"/>
                <a:ea typeface="Bree Serif"/>
                <a:cs typeface="Bree Serif"/>
                <a:sym typeface="Bree Serif"/>
              </a:rPr>
              <a:t> </a:t>
            </a:r>
            <a:r>
              <a:rPr lang="fr-FR" sz="2400">
                <a:solidFill>
                  <a:schemeClr val="dk1"/>
                </a:solidFill>
                <a:latin typeface="Bree Serif"/>
                <a:ea typeface="Bree Serif"/>
                <a:cs typeface="Bree Serif"/>
                <a:sym typeface="Bree Serif"/>
              </a:rPr>
              <a:t>depuis 2010 (15% d’inflation et +3,25% de prélèvement pour les pensions) est indispensable et nécessaire.</a:t>
            </a:r>
            <a:endParaRPr sz="2400"/>
          </a:p>
          <a:p>
            <a:pPr indent="0" lvl="0" marL="0" rtl="0" algn="l">
              <a:lnSpc>
                <a:spcPct val="115000"/>
              </a:lnSpc>
              <a:spcBef>
                <a:spcPts val="0"/>
              </a:spcBef>
              <a:spcAft>
                <a:spcPts val="0"/>
              </a:spcAft>
              <a:buNone/>
            </a:pPr>
            <a:r>
              <a:t/>
            </a:r>
            <a:endParaRPr sz="2200">
              <a:latin typeface="Bree Serif"/>
              <a:ea typeface="Bree Serif"/>
              <a:cs typeface="Bree Serif"/>
              <a:sym typeface="Bree Serif"/>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 name="Shape 30"/>
        <p:cNvGrpSpPr/>
        <p:nvPr/>
      </p:nvGrpSpPr>
      <p:grpSpPr>
        <a:xfrm>
          <a:off x="0" y="0"/>
          <a:ext cx="0" cy="0"/>
          <a:chOff x="0" y="0"/>
          <a:chExt cx="0" cy="0"/>
        </a:xfrm>
      </p:grpSpPr>
      <p:sp>
        <p:nvSpPr>
          <p:cNvPr id="31" name="Google Shape;31;p6"/>
          <p:cNvSpPr txBox="1"/>
          <p:nvPr>
            <p:ph type="title"/>
          </p:nvPr>
        </p:nvSpPr>
        <p:spPr>
          <a:xfrm>
            <a:off x="504000" y="301325"/>
            <a:ext cx="9433500" cy="10317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rPr b="1" lang="fr-FR" sz="3900">
                <a:solidFill>
                  <a:srgbClr val="37962A"/>
                </a:solidFill>
                <a:latin typeface="Lato"/>
                <a:ea typeface="Lato"/>
                <a:cs typeface="Lato"/>
                <a:sym typeface="Lato"/>
              </a:rPr>
              <a:t>RIPEC : principe</a:t>
            </a:r>
            <a:endParaRPr>
              <a:solidFill>
                <a:schemeClr val="dk1"/>
              </a:solidFill>
              <a:latin typeface="Lato"/>
              <a:ea typeface="Lato"/>
              <a:cs typeface="Lato"/>
              <a:sym typeface="Lato"/>
            </a:endParaRPr>
          </a:p>
        </p:txBody>
      </p:sp>
      <p:sp>
        <p:nvSpPr>
          <p:cNvPr id="32" name="Google Shape;32;p6"/>
          <p:cNvSpPr txBox="1"/>
          <p:nvPr>
            <p:ph idx="1" type="subTitle"/>
          </p:nvPr>
        </p:nvSpPr>
        <p:spPr>
          <a:xfrm>
            <a:off x="504325" y="1628650"/>
            <a:ext cx="9072000" cy="4655400"/>
          </a:xfrm>
          <a:prstGeom prst="rect">
            <a:avLst/>
          </a:prstGeom>
          <a:noFill/>
          <a:ln>
            <a:noFill/>
          </a:ln>
        </p:spPr>
        <p:txBody>
          <a:bodyPr anchorCtr="0" anchor="ctr" bIns="0" lIns="0" spcFirstLastPara="1" rIns="0" wrap="square" tIns="0">
            <a:normAutofit lnSpcReduction="10000"/>
          </a:bodyPr>
          <a:lstStyle/>
          <a:p>
            <a:pPr indent="-355600" lvl="0" marL="457200" rtl="0" algn="just">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RIPEC = régime indemnitaire des personnels enseignants et chercheurs.</a:t>
            </a:r>
            <a:endParaRPr sz="2000">
              <a:solidFill>
                <a:schemeClr val="dk1"/>
              </a:solidFill>
              <a:latin typeface="Bree Serif"/>
              <a:ea typeface="Bree Serif"/>
              <a:cs typeface="Bree Serif"/>
              <a:sym typeface="Bree Serif"/>
            </a:endParaRPr>
          </a:p>
          <a:p>
            <a:pPr indent="-228600" lvl="1" marL="914400" rtl="0" algn="just">
              <a:lnSpc>
                <a:spcPct val="100000"/>
              </a:lnSpc>
              <a:spcBef>
                <a:spcPts val="0"/>
              </a:spcBef>
              <a:spcAft>
                <a:spcPts val="0"/>
              </a:spcAft>
              <a:buClr>
                <a:schemeClr val="dk1"/>
              </a:buClr>
              <a:buSzPts val="2000"/>
              <a:buFont typeface="Bree Serif"/>
              <a:buNone/>
            </a:pPr>
            <a:r>
              <a:t/>
            </a:r>
            <a:endParaRPr sz="2000">
              <a:solidFill>
                <a:schemeClr val="dk1"/>
              </a:solidFill>
              <a:latin typeface="Bree Serif"/>
              <a:ea typeface="Bree Serif"/>
              <a:cs typeface="Bree Serif"/>
              <a:sym typeface="Bree Serif"/>
            </a:endParaRPr>
          </a:p>
          <a:p>
            <a:pPr indent="-355600" lvl="0" marL="457200" rtl="0" algn="just">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Le champ d’action est uniquement les enseignants-chercheurs et les chercheurs. Les enseignants du second degré sont exclus.</a:t>
            </a:r>
            <a:endParaRPr sz="2000">
              <a:solidFill>
                <a:schemeClr val="dk1"/>
              </a:solidFill>
              <a:latin typeface="Bree Serif"/>
              <a:ea typeface="Bree Serif"/>
              <a:cs typeface="Bree Serif"/>
              <a:sym typeface="Bree Serif"/>
            </a:endParaRPr>
          </a:p>
          <a:p>
            <a:pPr indent="0" lvl="0" marL="457200" rtl="0" algn="just">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355600" lvl="0" marL="457200" rtl="0" algn="just">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Remplace les différentes primes qui sont actuellement versées :</a:t>
            </a:r>
            <a:endParaRPr sz="2000">
              <a:solidFill>
                <a:schemeClr val="dk1"/>
              </a:solidFill>
              <a:latin typeface="Bree Serif"/>
              <a:ea typeface="Bree Serif"/>
              <a:cs typeface="Bree Serif"/>
              <a:sym typeface="Bree Serif"/>
            </a:endParaRPr>
          </a:p>
          <a:p>
            <a:pPr indent="-228600" lvl="1" marL="914400" rtl="0" algn="just">
              <a:lnSpc>
                <a:spcPct val="100000"/>
              </a:lnSpc>
              <a:spcBef>
                <a:spcPts val="0"/>
              </a:spcBef>
              <a:spcAft>
                <a:spcPts val="0"/>
              </a:spcAft>
              <a:buClr>
                <a:schemeClr val="dk1"/>
              </a:buClr>
              <a:buSzPts val="2000"/>
              <a:buFont typeface="Bree Serif"/>
              <a:buNone/>
            </a:pPr>
            <a:r>
              <a:rPr lang="fr-FR" sz="2000">
                <a:solidFill>
                  <a:schemeClr val="dk1"/>
                </a:solidFill>
                <a:latin typeface="Bree Serif"/>
                <a:ea typeface="Bree Serif"/>
                <a:cs typeface="Bree Serif"/>
                <a:sym typeface="Bree Serif"/>
              </a:rPr>
              <a:t>la PRES = prime de recherche et d’enseignement supérieur</a:t>
            </a:r>
            <a:endParaRPr sz="2000">
              <a:solidFill>
                <a:schemeClr val="dk1"/>
              </a:solidFill>
              <a:latin typeface="Bree Serif"/>
              <a:ea typeface="Bree Serif"/>
              <a:cs typeface="Bree Serif"/>
              <a:sym typeface="Bree Serif"/>
            </a:endParaRPr>
          </a:p>
          <a:p>
            <a:pPr indent="-228600" lvl="1" marL="914400" rtl="0" algn="just">
              <a:lnSpc>
                <a:spcPct val="100000"/>
              </a:lnSpc>
              <a:spcBef>
                <a:spcPts val="0"/>
              </a:spcBef>
              <a:spcAft>
                <a:spcPts val="0"/>
              </a:spcAft>
              <a:buClr>
                <a:schemeClr val="dk1"/>
              </a:buClr>
              <a:buSzPts val="2000"/>
              <a:buFont typeface="Bree Serif"/>
              <a:buNone/>
            </a:pPr>
            <a:r>
              <a:rPr lang="fr-FR" sz="2000">
                <a:solidFill>
                  <a:schemeClr val="dk1"/>
                </a:solidFill>
                <a:latin typeface="Bree Serif"/>
                <a:ea typeface="Bree Serif"/>
                <a:cs typeface="Bree Serif"/>
                <a:sym typeface="Bree Serif"/>
              </a:rPr>
              <a:t>la PRP = prime pour responsabilité pédagogique</a:t>
            </a:r>
            <a:endParaRPr sz="2000">
              <a:solidFill>
                <a:schemeClr val="dk1"/>
              </a:solidFill>
              <a:latin typeface="Bree Serif"/>
              <a:ea typeface="Bree Serif"/>
              <a:cs typeface="Bree Serif"/>
              <a:sym typeface="Bree Serif"/>
            </a:endParaRPr>
          </a:p>
          <a:p>
            <a:pPr indent="-228600" lvl="1" marL="914400" rtl="0" algn="just">
              <a:lnSpc>
                <a:spcPct val="100000"/>
              </a:lnSpc>
              <a:spcBef>
                <a:spcPts val="0"/>
              </a:spcBef>
              <a:spcAft>
                <a:spcPts val="0"/>
              </a:spcAft>
              <a:buClr>
                <a:schemeClr val="dk1"/>
              </a:buClr>
              <a:buSzPts val="2000"/>
              <a:buFont typeface="Bree Serif"/>
              <a:buNone/>
            </a:pPr>
            <a:r>
              <a:rPr lang="fr-FR" sz="2000">
                <a:solidFill>
                  <a:schemeClr val="dk1"/>
                </a:solidFill>
                <a:latin typeface="Bree Serif"/>
                <a:ea typeface="Bree Serif"/>
                <a:cs typeface="Bree Serif"/>
                <a:sym typeface="Bree Serif"/>
              </a:rPr>
              <a:t>la PCA = prime pour charge administrative</a:t>
            </a:r>
            <a:endParaRPr sz="2000">
              <a:solidFill>
                <a:schemeClr val="dk1"/>
              </a:solidFill>
              <a:latin typeface="Bree Serif"/>
              <a:ea typeface="Bree Serif"/>
              <a:cs typeface="Bree Serif"/>
              <a:sym typeface="Bree Serif"/>
            </a:endParaRPr>
          </a:p>
          <a:p>
            <a:pPr indent="-228600" lvl="1" marL="914400" rtl="0" algn="just">
              <a:lnSpc>
                <a:spcPct val="100000"/>
              </a:lnSpc>
              <a:spcBef>
                <a:spcPts val="0"/>
              </a:spcBef>
              <a:spcAft>
                <a:spcPts val="0"/>
              </a:spcAft>
              <a:buClr>
                <a:schemeClr val="dk1"/>
              </a:buClr>
              <a:buSzPts val="2000"/>
              <a:buFont typeface="Bree Serif"/>
              <a:buNone/>
            </a:pPr>
            <a:r>
              <a:rPr lang="fr-FR" sz="2000">
                <a:solidFill>
                  <a:schemeClr val="dk1"/>
                </a:solidFill>
                <a:latin typeface="Bree Serif"/>
                <a:ea typeface="Bree Serif"/>
                <a:cs typeface="Bree Serif"/>
                <a:sym typeface="Bree Serif"/>
              </a:rPr>
              <a:t>la PEDR = prime d’encadrement doctoral et de recherche (sauf exception)</a:t>
            </a:r>
            <a:endParaRPr sz="2000">
              <a:solidFill>
                <a:schemeClr val="dk1"/>
              </a:solidFill>
              <a:latin typeface="Bree Serif"/>
              <a:ea typeface="Bree Serif"/>
              <a:cs typeface="Bree Serif"/>
              <a:sym typeface="Bree Serif"/>
            </a:endParaRPr>
          </a:p>
          <a:p>
            <a:pPr indent="-228600" lvl="1" marL="914400" rtl="0" algn="just">
              <a:lnSpc>
                <a:spcPct val="100000"/>
              </a:lnSpc>
              <a:spcBef>
                <a:spcPts val="0"/>
              </a:spcBef>
              <a:spcAft>
                <a:spcPts val="0"/>
              </a:spcAft>
              <a:buClr>
                <a:schemeClr val="dk1"/>
              </a:buClr>
              <a:buSzPts val="2000"/>
              <a:buFont typeface="Bree Serif"/>
              <a:buNone/>
            </a:pPr>
            <a:r>
              <a:t/>
            </a:r>
            <a:endParaRPr sz="2000">
              <a:solidFill>
                <a:schemeClr val="dk1"/>
              </a:solidFill>
              <a:latin typeface="Bree Serif"/>
              <a:ea typeface="Bree Serif"/>
              <a:cs typeface="Bree Serif"/>
              <a:sym typeface="Bree Serif"/>
            </a:endParaRPr>
          </a:p>
          <a:p>
            <a:pPr indent="-355600" lvl="0" marL="457200" rtl="0" algn="just">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Ce nouveau régime reste cumulable avec la prime d’administration, versée aux chefs d’établissement.</a:t>
            </a:r>
            <a:endParaRPr sz="2000">
              <a:solidFill>
                <a:schemeClr val="dk1"/>
              </a:solidFill>
              <a:latin typeface="Bree Serif"/>
              <a:ea typeface="Bree Serif"/>
              <a:cs typeface="Bree Serif"/>
              <a:sym typeface="Bree Serif"/>
            </a:endParaRPr>
          </a:p>
          <a:p>
            <a:pPr indent="0" lvl="0" marL="457200" rtl="0" algn="just">
              <a:lnSpc>
                <a:spcPct val="100000"/>
              </a:lnSpc>
              <a:spcBef>
                <a:spcPts val="0"/>
              </a:spcBef>
              <a:spcAft>
                <a:spcPts val="0"/>
              </a:spcAft>
              <a:buSzPts val="1400"/>
              <a:buNone/>
            </a:pPr>
            <a:r>
              <a:t/>
            </a:r>
            <a:endParaRPr sz="2000">
              <a:solidFill>
                <a:schemeClr val="dk1"/>
              </a:solidFill>
              <a:latin typeface="Bree Serif"/>
              <a:ea typeface="Bree Serif"/>
              <a:cs typeface="Bree Serif"/>
              <a:sym typeface="Bree Serif"/>
            </a:endParaRPr>
          </a:p>
          <a:p>
            <a:pPr indent="-355600" lvl="0" marL="457200" rtl="0" algn="just">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Le versement du RIPEC est </a:t>
            </a:r>
            <a:r>
              <a:rPr b="1" lang="fr-FR" sz="2000" u="sng">
                <a:solidFill>
                  <a:schemeClr val="dk1"/>
                </a:solidFill>
                <a:latin typeface="Bree Serif"/>
                <a:ea typeface="Bree Serif"/>
                <a:cs typeface="Bree Serif"/>
                <a:sym typeface="Bree Serif"/>
              </a:rPr>
              <a:t>mensualisé</a:t>
            </a:r>
            <a:r>
              <a:rPr lang="fr-FR" sz="2000">
                <a:solidFill>
                  <a:schemeClr val="dk1"/>
                </a:solidFill>
                <a:latin typeface="Bree Serif"/>
                <a:ea typeface="Bree Serif"/>
                <a:cs typeface="Bree Serif"/>
                <a:sym typeface="Bree Serif"/>
              </a:rPr>
              <a:t>. </a:t>
            </a:r>
            <a:endParaRPr sz="2000">
              <a:solidFill>
                <a:schemeClr val="dk1"/>
              </a:solidFill>
              <a:latin typeface="Bree Serif"/>
              <a:ea typeface="Bree Serif"/>
              <a:cs typeface="Bree Serif"/>
              <a:sym typeface="Bree Serif"/>
            </a:endParaRPr>
          </a:p>
          <a:p>
            <a:pPr indent="0" lvl="0" marL="0" rtl="0" algn="l">
              <a:lnSpc>
                <a:spcPct val="100000"/>
              </a:lnSpc>
              <a:spcBef>
                <a:spcPts val="0"/>
              </a:spcBef>
              <a:spcAft>
                <a:spcPts val="0"/>
              </a:spcAft>
              <a:buSzPts val="1400"/>
              <a:buNone/>
            </a:pPr>
            <a:r>
              <a:t/>
            </a:r>
            <a:endParaRPr>
              <a:solidFill>
                <a:schemeClr val="dk1"/>
              </a:solidFill>
              <a:latin typeface="Bree Serif"/>
              <a:ea typeface="Bree Serif"/>
              <a:cs typeface="Bree Serif"/>
              <a:sym typeface="Bree Serif"/>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 name="Shape 37"/>
        <p:cNvGrpSpPr/>
        <p:nvPr/>
      </p:nvGrpSpPr>
      <p:grpSpPr>
        <a:xfrm>
          <a:off x="0" y="0"/>
          <a:ext cx="0" cy="0"/>
          <a:chOff x="0" y="0"/>
          <a:chExt cx="0" cy="0"/>
        </a:xfrm>
      </p:grpSpPr>
      <p:sp>
        <p:nvSpPr>
          <p:cNvPr id="38" name="Google Shape;38;g10c63d5f1b2_0_0"/>
          <p:cNvSpPr/>
          <p:nvPr/>
        </p:nvSpPr>
        <p:spPr>
          <a:xfrm>
            <a:off x="190000" y="1020950"/>
            <a:ext cx="9738900" cy="5941200"/>
          </a:xfrm>
          <a:prstGeom prst="rect">
            <a:avLst/>
          </a:prstGeom>
          <a:noFill/>
          <a:ln>
            <a:noFill/>
          </a:ln>
        </p:spPr>
        <p:txBody>
          <a:bodyPr anchorCtr="0" anchor="t" bIns="91425" lIns="90000" spcFirstLastPara="1" rIns="90000" wrap="square" tIns="91425">
            <a:noAutofit/>
          </a:bodyPr>
          <a:lstStyle/>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9" name="Google Shape;39;g10c63d5f1b2_0_0"/>
          <p:cNvSpPr/>
          <p:nvPr/>
        </p:nvSpPr>
        <p:spPr>
          <a:xfrm>
            <a:off x="0" y="0"/>
            <a:ext cx="10079400" cy="1062600"/>
          </a:xfrm>
          <a:prstGeom prst="rect">
            <a:avLst/>
          </a:prstGeom>
          <a:noFill/>
          <a:ln>
            <a:noFill/>
          </a:ln>
        </p:spPr>
        <p:txBody>
          <a:bodyPr anchorCtr="1" anchor="ctr" bIns="0" lIns="0" spcFirstLastPara="1" rIns="0" wrap="square" tIns="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40" name="Google Shape;40;g10c63d5f1b2_0_0"/>
          <p:cNvSpPr txBox="1"/>
          <p:nvPr>
            <p:ph type="title"/>
          </p:nvPr>
        </p:nvSpPr>
        <p:spPr>
          <a:xfrm>
            <a:off x="504000" y="301325"/>
            <a:ext cx="9072000" cy="9609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rPr b="1" lang="fr-FR" sz="3900">
                <a:solidFill>
                  <a:srgbClr val="37962A"/>
                </a:solidFill>
                <a:latin typeface="Lato"/>
                <a:ea typeface="Lato"/>
                <a:cs typeface="Lato"/>
                <a:sym typeface="Lato"/>
              </a:rPr>
              <a:t>RIPEC : les différentes composantes</a:t>
            </a:r>
            <a:endParaRPr>
              <a:latin typeface="Lato"/>
              <a:ea typeface="Lato"/>
              <a:cs typeface="Lato"/>
              <a:sym typeface="Lato"/>
            </a:endParaRPr>
          </a:p>
        </p:txBody>
      </p:sp>
      <p:sp>
        <p:nvSpPr>
          <p:cNvPr id="41" name="Google Shape;41;g10c63d5f1b2_0_0"/>
          <p:cNvSpPr txBox="1"/>
          <p:nvPr>
            <p:ph idx="1" type="subTitle"/>
          </p:nvPr>
        </p:nvSpPr>
        <p:spPr>
          <a:xfrm>
            <a:off x="353175" y="1262225"/>
            <a:ext cx="9222900" cy="5465400"/>
          </a:xfrm>
          <a:prstGeom prst="rect">
            <a:avLst/>
          </a:prstGeom>
          <a:noFill/>
          <a:ln>
            <a:noFill/>
          </a:ln>
        </p:spPr>
        <p:txBody>
          <a:bodyPr anchorCtr="0" anchor="ctr" bIns="0" lIns="0" spcFirstLastPara="1" rIns="0" wrap="square" tIns="0">
            <a:normAutofit/>
          </a:bodyPr>
          <a:lstStyle/>
          <a:p>
            <a:pPr indent="-342900" lvl="0" marL="457200" rtl="0" algn="just">
              <a:lnSpc>
                <a:spcPct val="100000"/>
              </a:lnSpc>
              <a:spcBef>
                <a:spcPts val="0"/>
              </a:spcBef>
              <a:spcAft>
                <a:spcPts val="0"/>
              </a:spcAft>
              <a:buSzPts val="1800"/>
              <a:buFont typeface="Bree Serif"/>
              <a:buChar char="●"/>
            </a:pPr>
            <a:r>
              <a:rPr lang="fr-FR" sz="2200">
                <a:latin typeface="Bree Serif"/>
                <a:ea typeface="Bree Serif"/>
                <a:cs typeface="Bree Serif"/>
                <a:sym typeface="Bree Serif"/>
              </a:rPr>
              <a:t>Le RIPEC est décomposé en trois parties versées </a:t>
            </a:r>
            <a:r>
              <a:rPr i="1" lang="fr-FR" sz="2200">
                <a:latin typeface="Bree Serif"/>
                <a:ea typeface="Bree Serif"/>
                <a:cs typeface="Bree Serif"/>
                <a:sym typeface="Bree Serif"/>
              </a:rPr>
              <a:t>mensuellement dans le cadre de nos rémunérations : </a:t>
            </a:r>
            <a:endParaRPr b="1" i="1" sz="4300">
              <a:solidFill>
                <a:srgbClr val="37962A"/>
              </a:solidFill>
              <a:latin typeface="Bree Serif"/>
              <a:ea typeface="Bree Serif"/>
              <a:cs typeface="Bree Serif"/>
              <a:sym typeface="Bree Serif"/>
            </a:endParaRPr>
          </a:p>
          <a:p>
            <a:pPr indent="-342900" lvl="1" marL="914400" rtl="0" algn="just">
              <a:lnSpc>
                <a:spcPct val="100000"/>
              </a:lnSpc>
              <a:spcBef>
                <a:spcPts val="1000"/>
              </a:spcBef>
              <a:spcAft>
                <a:spcPts val="0"/>
              </a:spcAft>
              <a:buSzPts val="1800"/>
              <a:buAutoNum type="alphaLcPeriod"/>
            </a:pPr>
            <a:r>
              <a:rPr b="1" lang="fr-FR" sz="2200">
                <a:solidFill>
                  <a:srgbClr val="1155CC"/>
                </a:solidFill>
                <a:latin typeface="Bree Serif"/>
                <a:ea typeface="Bree Serif"/>
                <a:cs typeface="Bree Serif"/>
                <a:sym typeface="Bree Serif"/>
              </a:rPr>
              <a:t>Statutaire</a:t>
            </a:r>
            <a:r>
              <a:rPr lang="fr-FR" sz="2200">
                <a:solidFill>
                  <a:srgbClr val="1155CC"/>
                </a:solidFill>
                <a:latin typeface="Bree Serif"/>
                <a:ea typeface="Bree Serif"/>
                <a:cs typeface="Bree Serif"/>
                <a:sym typeface="Bree Serif"/>
              </a:rPr>
              <a:t>.</a:t>
            </a:r>
            <a:r>
              <a:rPr lang="fr-FR" sz="2200">
                <a:solidFill>
                  <a:srgbClr val="37962A"/>
                </a:solidFill>
                <a:latin typeface="Bree Serif"/>
                <a:ea typeface="Bree Serif"/>
                <a:cs typeface="Bree Serif"/>
                <a:sym typeface="Bree Serif"/>
              </a:rPr>
              <a:t> </a:t>
            </a:r>
            <a:r>
              <a:rPr lang="fr-FR" sz="2200">
                <a:latin typeface="Bree Serif"/>
                <a:ea typeface="Bree Serif"/>
                <a:cs typeface="Bree Serif"/>
                <a:sym typeface="Bree Serif"/>
              </a:rPr>
              <a:t>Partie dépen</a:t>
            </a:r>
            <a:r>
              <a:rPr lang="fr-FR" sz="2200">
                <a:latin typeface="Bree Serif"/>
                <a:ea typeface="Bree Serif"/>
                <a:cs typeface="Bree Serif"/>
                <a:sym typeface="Bree Serif"/>
                <a:extLst>
                  <a:ext uri="http://customooxmlschemas.google.com/">
                    <go:slidesCustomData xmlns:go="http://customooxmlschemas.google.com/" textRoundtripDataId="0"/>
                  </a:ext>
                </a:extLst>
              </a:rPr>
              <a:t>dant</a:t>
            </a:r>
            <a:r>
              <a:rPr lang="fr-FR" sz="2200">
                <a:latin typeface="Bree Serif"/>
                <a:ea typeface="Bree Serif"/>
                <a:cs typeface="Bree Serif"/>
                <a:sym typeface="Bree Serif"/>
              </a:rPr>
              <a:t> du grade. Elle est versée à tout le monde. Elle correspond à l’ancienne PRES.</a:t>
            </a:r>
            <a:endParaRPr sz="2200">
              <a:latin typeface="Bree Serif"/>
              <a:ea typeface="Bree Serif"/>
              <a:cs typeface="Bree Serif"/>
              <a:sym typeface="Bree Serif"/>
            </a:endParaRPr>
          </a:p>
          <a:p>
            <a:pPr indent="-342900" lvl="1" marL="914400" rtl="0" algn="just">
              <a:lnSpc>
                <a:spcPct val="100000"/>
              </a:lnSpc>
              <a:spcBef>
                <a:spcPts val="1000"/>
              </a:spcBef>
              <a:spcAft>
                <a:spcPts val="0"/>
              </a:spcAft>
              <a:buSzPts val="1800"/>
              <a:buAutoNum type="alphaLcPeriod"/>
            </a:pPr>
            <a:r>
              <a:rPr b="1" lang="fr-FR" sz="2200">
                <a:solidFill>
                  <a:srgbClr val="1155CC"/>
                </a:solidFill>
                <a:latin typeface="Bree Serif"/>
                <a:ea typeface="Bree Serif"/>
                <a:cs typeface="Bree Serif"/>
                <a:sym typeface="Bree Serif"/>
              </a:rPr>
              <a:t>Fonction</a:t>
            </a:r>
            <a:r>
              <a:rPr lang="fr-FR" sz="2200">
                <a:solidFill>
                  <a:srgbClr val="1155CC"/>
                </a:solidFill>
                <a:latin typeface="Bree Serif"/>
                <a:ea typeface="Bree Serif"/>
                <a:cs typeface="Bree Serif"/>
                <a:sym typeface="Bree Serif"/>
              </a:rPr>
              <a:t>.</a:t>
            </a:r>
            <a:r>
              <a:rPr lang="fr-FR" sz="2200">
                <a:solidFill>
                  <a:srgbClr val="37962A"/>
                </a:solidFill>
                <a:latin typeface="Bree Serif"/>
                <a:ea typeface="Bree Serif"/>
                <a:cs typeface="Bree Serif"/>
                <a:sym typeface="Bree Serif"/>
              </a:rPr>
              <a:t> </a:t>
            </a:r>
            <a:r>
              <a:rPr lang="fr-FR" sz="2200">
                <a:latin typeface="Bree Serif"/>
                <a:ea typeface="Bree Serif"/>
                <a:cs typeface="Bree Serif"/>
                <a:sym typeface="Bree Serif"/>
              </a:rPr>
              <a:t>Partie correspondant aux responsabilités prises au sein de l’établissement. Elle correspond aux anciennes PCA et PRP. </a:t>
            </a:r>
            <a:endParaRPr sz="2200">
              <a:latin typeface="Bree Serif"/>
              <a:ea typeface="Bree Serif"/>
              <a:cs typeface="Bree Serif"/>
              <a:sym typeface="Bree Serif"/>
            </a:endParaRPr>
          </a:p>
          <a:p>
            <a:pPr indent="-342900" lvl="1" marL="914400" rtl="0" algn="just">
              <a:lnSpc>
                <a:spcPct val="100000"/>
              </a:lnSpc>
              <a:spcBef>
                <a:spcPts val="1000"/>
              </a:spcBef>
              <a:spcAft>
                <a:spcPts val="0"/>
              </a:spcAft>
              <a:buSzPts val="1800"/>
              <a:buAutoNum type="alphaLcPeriod"/>
            </a:pPr>
            <a:r>
              <a:rPr b="1" lang="fr-FR" sz="2200">
                <a:solidFill>
                  <a:srgbClr val="1155CC"/>
                </a:solidFill>
                <a:latin typeface="Bree Serif"/>
                <a:ea typeface="Bree Serif"/>
                <a:cs typeface="Bree Serif"/>
                <a:sym typeface="Bree Serif"/>
              </a:rPr>
              <a:t>Individuelle</a:t>
            </a:r>
            <a:r>
              <a:rPr lang="fr-FR" sz="2200">
                <a:solidFill>
                  <a:srgbClr val="1155CC"/>
                </a:solidFill>
                <a:latin typeface="Bree Serif"/>
                <a:ea typeface="Bree Serif"/>
                <a:cs typeface="Bree Serif"/>
                <a:sym typeface="Bree Serif"/>
              </a:rPr>
              <a:t>.</a:t>
            </a:r>
            <a:r>
              <a:rPr lang="fr-FR" sz="2200">
                <a:latin typeface="Bree Serif"/>
                <a:ea typeface="Bree Serif"/>
                <a:cs typeface="Bree Serif"/>
                <a:sym typeface="Bree Serif"/>
              </a:rPr>
              <a:t> « Liée à la qualité des activités et à l’engagement professionnel des agents au regard de l’ensemble des missions définies pour les enseignants-chercheurs ». Elle remplace  l’ancienne PEDR.</a:t>
            </a:r>
            <a:endParaRPr sz="2200">
              <a:latin typeface="Bree Serif"/>
              <a:ea typeface="Bree Serif"/>
              <a:cs typeface="Bree Serif"/>
              <a:sym typeface="Bree Serif"/>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g10c63d5f1b2_0_22"/>
          <p:cNvSpPr/>
          <p:nvPr/>
        </p:nvSpPr>
        <p:spPr>
          <a:xfrm>
            <a:off x="190000" y="1020950"/>
            <a:ext cx="9738900" cy="5941200"/>
          </a:xfrm>
          <a:prstGeom prst="rect">
            <a:avLst/>
          </a:prstGeom>
          <a:noFill/>
          <a:ln>
            <a:noFill/>
          </a:ln>
        </p:spPr>
        <p:txBody>
          <a:bodyPr anchorCtr="0" anchor="t" bIns="91425" lIns="90000" spcFirstLastPara="1" rIns="90000" wrap="square" tIns="91425">
            <a:noAutofit/>
          </a:bodyPr>
          <a:lstStyle/>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8" name="Google Shape;48;g10c63d5f1b2_0_22"/>
          <p:cNvSpPr/>
          <p:nvPr/>
        </p:nvSpPr>
        <p:spPr>
          <a:xfrm>
            <a:off x="0" y="0"/>
            <a:ext cx="10079400" cy="1062600"/>
          </a:xfrm>
          <a:prstGeom prst="rect">
            <a:avLst/>
          </a:prstGeom>
          <a:noFill/>
          <a:ln>
            <a:noFill/>
          </a:ln>
        </p:spPr>
        <p:txBody>
          <a:bodyPr anchorCtr="1" anchor="ctr" bIns="0" lIns="0" spcFirstLastPara="1" rIns="0" wrap="square" tIns="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49" name="Google Shape;49;g10c63d5f1b2_0_22"/>
          <p:cNvSpPr txBox="1"/>
          <p:nvPr>
            <p:ph type="title"/>
          </p:nvPr>
        </p:nvSpPr>
        <p:spPr>
          <a:xfrm>
            <a:off x="504000" y="301325"/>
            <a:ext cx="9072000" cy="9609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rPr b="1" lang="fr-FR" sz="3900">
                <a:solidFill>
                  <a:srgbClr val="37962A"/>
                </a:solidFill>
                <a:latin typeface="Lato"/>
                <a:ea typeface="Lato"/>
                <a:cs typeface="Lato"/>
                <a:sym typeface="Lato"/>
              </a:rPr>
              <a:t>RIPEC : la partie C1 : le statutaire</a:t>
            </a:r>
            <a:endParaRPr>
              <a:latin typeface="Lato"/>
              <a:ea typeface="Lato"/>
              <a:cs typeface="Lato"/>
              <a:sym typeface="Lato"/>
            </a:endParaRPr>
          </a:p>
        </p:txBody>
      </p:sp>
      <p:sp>
        <p:nvSpPr>
          <p:cNvPr id="50" name="Google Shape;50;g10c63d5f1b2_0_22"/>
          <p:cNvSpPr txBox="1"/>
          <p:nvPr>
            <p:ph idx="1" type="subTitle"/>
          </p:nvPr>
        </p:nvSpPr>
        <p:spPr>
          <a:xfrm>
            <a:off x="353175" y="1262225"/>
            <a:ext cx="9222900" cy="5319600"/>
          </a:xfrm>
          <a:prstGeom prst="rect">
            <a:avLst/>
          </a:prstGeom>
          <a:noFill/>
          <a:ln>
            <a:noFill/>
          </a:ln>
        </p:spPr>
        <p:txBody>
          <a:bodyPr anchorCtr="0" anchor="ctr" bIns="0" lIns="0" spcFirstLastPara="1" rIns="0" wrap="square" tIns="0">
            <a:normAutofit fontScale="92500" lnSpcReduction="10000"/>
          </a:bodyPr>
          <a:lstStyle/>
          <a:p>
            <a:pPr indent="-357822"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La partie statutaire est versée à tous sans aucune démarche à effectuer.</a:t>
            </a:r>
            <a:endParaRPr sz="2200">
              <a:latin typeface="Bree Serif"/>
              <a:ea typeface="Bree Serif"/>
              <a:cs typeface="Bree Serif"/>
              <a:sym typeface="Bree Serif"/>
            </a:endParaRPr>
          </a:p>
          <a:p>
            <a:pPr indent="0" lvl="0" marL="914400" rtl="0" algn="just">
              <a:lnSpc>
                <a:spcPct val="100000"/>
              </a:lnSpc>
              <a:spcBef>
                <a:spcPts val="0"/>
              </a:spcBef>
              <a:spcAft>
                <a:spcPts val="0"/>
              </a:spcAft>
              <a:buSzPct val="63636"/>
              <a:buNone/>
            </a:pPr>
            <a:r>
              <a:t/>
            </a:r>
            <a:endParaRPr sz="2200">
              <a:latin typeface="Bree Serif"/>
              <a:ea typeface="Bree Serif"/>
              <a:cs typeface="Bree Serif"/>
              <a:sym typeface="Bree Serif"/>
            </a:endParaRPr>
          </a:p>
          <a:p>
            <a:pPr indent="-357822"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Le montant est fixé par arrêté chaque année.</a:t>
            </a:r>
            <a:endParaRPr sz="2200">
              <a:latin typeface="Bree Serif"/>
              <a:ea typeface="Bree Serif"/>
              <a:cs typeface="Bree Serif"/>
              <a:sym typeface="Bree Serif"/>
            </a:endParaRPr>
          </a:p>
          <a:p>
            <a:pPr indent="0" lvl="0" marL="914400" rtl="0" algn="just">
              <a:lnSpc>
                <a:spcPct val="100000"/>
              </a:lnSpc>
              <a:spcBef>
                <a:spcPts val="0"/>
              </a:spcBef>
              <a:spcAft>
                <a:spcPts val="0"/>
              </a:spcAft>
              <a:buSzPct val="63636"/>
              <a:buNone/>
            </a:pPr>
            <a:r>
              <a:t/>
            </a:r>
            <a:endParaRPr sz="2200">
              <a:latin typeface="Bree Serif"/>
              <a:ea typeface="Bree Serif"/>
              <a:cs typeface="Bree Serif"/>
              <a:sym typeface="Bree Serif"/>
            </a:endParaRPr>
          </a:p>
          <a:p>
            <a:pPr indent="-357822"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Pour 2022, la prime est portée à un montant de 2 800 € quels que soient le corps et le grade, avec pour objectif une revalorisation à 6 400 € à l’horizon 2027.</a:t>
            </a:r>
            <a:endParaRPr sz="2200">
              <a:latin typeface="Bree Serif"/>
              <a:ea typeface="Bree Serif"/>
              <a:cs typeface="Bree Serif"/>
              <a:sym typeface="Bree Serif"/>
            </a:endParaRPr>
          </a:p>
          <a:p>
            <a:pPr indent="0" lvl="0" marL="457200" rtl="0" algn="just">
              <a:lnSpc>
                <a:spcPct val="100000"/>
              </a:lnSpc>
              <a:spcBef>
                <a:spcPts val="0"/>
              </a:spcBef>
              <a:spcAft>
                <a:spcPts val="0"/>
              </a:spcAft>
              <a:buSzPct val="63636"/>
              <a:buNone/>
            </a:pPr>
            <a:r>
              <a:t/>
            </a:r>
            <a:endParaRPr sz="2200">
              <a:latin typeface="Bree Serif"/>
              <a:ea typeface="Bree Serif"/>
              <a:cs typeface="Bree Serif"/>
              <a:sym typeface="Bree Serif"/>
            </a:endParaRPr>
          </a:p>
          <a:p>
            <a:pPr indent="-357822"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Tous les personnels reçoivent cette prime, quelle que soit la position administrative (CRCT, délégation…), </a:t>
            </a:r>
            <a:r>
              <a:rPr lang="fr-FR" sz="2200">
                <a:latin typeface="Bree Serif"/>
                <a:ea typeface="Bree Serif"/>
                <a:cs typeface="Bree Serif"/>
                <a:sym typeface="Bree Serif"/>
              </a:rPr>
              <a:t>dès que l’ensemble de l’attribution de services a été effectuée.</a:t>
            </a:r>
            <a:r>
              <a:rPr lang="fr-FR" sz="2200">
                <a:latin typeface="Bree Serif"/>
                <a:ea typeface="Bree Serif"/>
                <a:cs typeface="Bree Serif"/>
                <a:sym typeface="Bree Serif"/>
              </a:rPr>
              <a:t> </a:t>
            </a:r>
            <a:endParaRPr sz="2200">
              <a:latin typeface="Bree Serif"/>
              <a:ea typeface="Bree Serif"/>
              <a:cs typeface="Bree Serif"/>
              <a:sym typeface="Bree Serif"/>
            </a:endParaRPr>
          </a:p>
          <a:p>
            <a:pPr indent="0" lvl="0" marL="457200" rtl="0" algn="just">
              <a:lnSpc>
                <a:spcPct val="100000"/>
              </a:lnSpc>
              <a:spcBef>
                <a:spcPts val="0"/>
              </a:spcBef>
              <a:spcAft>
                <a:spcPts val="0"/>
              </a:spcAft>
              <a:buNone/>
            </a:pPr>
            <a:r>
              <a:t/>
            </a:r>
            <a:endParaRPr sz="2200">
              <a:latin typeface="Bree Serif"/>
              <a:ea typeface="Bree Serif"/>
              <a:cs typeface="Bree Serif"/>
              <a:sym typeface="Bree Serif"/>
            </a:endParaRPr>
          </a:p>
          <a:p>
            <a:pPr indent="0" lvl="0" marL="0" rtl="0" algn="just">
              <a:lnSpc>
                <a:spcPct val="100000"/>
              </a:lnSpc>
              <a:spcBef>
                <a:spcPts val="0"/>
              </a:spcBef>
              <a:spcAft>
                <a:spcPts val="0"/>
              </a:spcAft>
              <a:buSzPct val="63636"/>
              <a:buNone/>
            </a:pPr>
            <a:r>
              <a:rPr lang="fr-FR" sz="2200" u="sng">
                <a:latin typeface="Bree Serif"/>
                <a:ea typeface="Bree Serif"/>
                <a:cs typeface="Bree Serif"/>
                <a:sym typeface="Bree Serif"/>
              </a:rPr>
              <a:t>Point de vigilance</a:t>
            </a:r>
            <a:r>
              <a:rPr lang="fr-FR" sz="2200">
                <a:latin typeface="Bree Serif"/>
                <a:ea typeface="Bree Serif"/>
                <a:cs typeface="Bree Serif"/>
                <a:sym typeface="Bree Serif"/>
              </a:rPr>
              <a:t> :</a:t>
            </a:r>
            <a:endParaRPr sz="2200">
              <a:latin typeface="Bree Serif"/>
              <a:ea typeface="Bree Serif"/>
              <a:cs typeface="Bree Serif"/>
              <a:sym typeface="Bree Serif"/>
            </a:endParaRPr>
          </a:p>
          <a:p>
            <a:pPr indent="0" lvl="0" marL="0" rtl="0" algn="just">
              <a:lnSpc>
                <a:spcPct val="100000"/>
              </a:lnSpc>
              <a:spcBef>
                <a:spcPts val="0"/>
              </a:spcBef>
              <a:spcAft>
                <a:spcPts val="0"/>
              </a:spcAft>
              <a:buSzPct val="63636"/>
              <a:buNone/>
            </a:pPr>
            <a:r>
              <a:rPr lang="fr-FR" sz="2200">
                <a:solidFill>
                  <a:srgbClr val="FF0000"/>
                </a:solidFill>
                <a:latin typeface="Bree Serif"/>
                <a:ea typeface="Bree Serif"/>
                <a:cs typeface="Bree Serif"/>
                <a:sym typeface="Bree Serif"/>
              </a:rPr>
              <a:t>I</a:t>
            </a:r>
            <a:r>
              <a:rPr lang="fr-FR" sz="2200">
                <a:solidFill>
                  <a:srgbClr val="FF0000"/>
                </a:solidFill>
                <a:latin typeface="Bree Serif"/>
                <a:ea typeface="Bree Serif"/>
                <a:cs typeface="Bree Serif"/>
                <a:sym typeface="Bree Serif"/>
              </a:rPr>
              <a:t>l n’est pas obligatoire de faire 192h pour toucher cette partie, mais simplement le service qui a été attribué par le chef d’établissement en début d’année et/ou les décharges de service, et</a:t>
            </a:r>
            <a:r>
              <a:rPr lang="fr-FR" sz="2200">
                <a:solidFill>
                  <a:srgbClr val="FF0000"/>
                </a:solidFill>
                <a:latin typeface="Bree Serif"/>
                <a:ea typeface="Bree Serif"/>
                <a:cs typeface="Bree Serif"/>
                <a:sym typeface="Bree Serif"/>
              </a:rPr>
              <a:t> qui peut donc être inférieur à 192h. C’est une amélioration par rapport à la PRES </a:t>
            </a:r>
            <a:r>
              <a:rPr lang="fr-FR" sz="2200">
                <a:solidFill>
                  <a:srgbClr val="FF0000"/>
                </a:solidFill>
                <a:latin typeface="Bree Serif"/>
                <a:ea typeface="Bree Serif"/>
                <a:cs typeface="Bree Serif"/>
                <a:sym typeface="Bree Serif"/>
              </a:rPr>
              <a:t> que le SNESUP-FSU a obtenue pour éviter la pénalisation de collègues lorsque l’établissement ne remplit pas ses obligations.</a:t>
            </a:r>
            <a:endParaRPr sz="2200">
              <a:solidFill>
                <a:srgbClr val="FF0000"/>
              </a:solidFill>
              <a:latin typeface="Bree Serif"/>
              <a:ea typeface="Bree Serif"/>
              <a:cs typeface="Bree Serif"/>
              <a:sym typeface="Bree Serif"/>
            </a:endParaRPr>
          </a:p>
          <a:p>
            <a:pPr indent="0" lvl="0" marL="0" rtl="0" algn="just">
              <a:lnSpc>
                <a:spcPct val="100000"/>
              </a:lnSpc>
              <a:spcBef>
                <a:spcPts val="0"/>
              </a:spcBef>
              <a:spcAft>
                <a:spcPts val="0"/>
              </a:spcAft>
              <a:buSzPct val="77777"/>
              <a:buNone/>
            </a:pPr>
            <a:r>
              <a:t/>
            </a:r>
            <a:endParaRPr>
              <a:latin typeface="Bree Serif"/>
              <a:ea typeface="Bree Serif"/>
              <a:cs typeface="Bree Serif"/>
              <a:sym typeface="Bree Serif"/>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g10c63d5f1b2_0_33"/>
          <p:cNvSpPr/>
          <p:nvPr/>
        </p:nvSpPr>
        <p:spPr>
          <a:xfrm>
            <a:off x="190000" y="1020950"/>
            <a:ext cx="9738900" cy="5941200"/>
          </a:xfrm>
          <a:prstGeom prst="rect">
            <a:avLst/>
          </a:prstGeom>
          <a:noFill/>
          <a:ln>
            <a:noFill/>
          </a:ln>
        </p:spPr>
        <p:txBody>
          <a:bodyPr anchorCtr="0" anchor="t" bIns="91425" lIns="90000" spcFirstLastPara="1" rIns="90000" wrap="square" tIns="91425">
            <a:noAutofit/>
          </a:bodyPr>
          <a:lstStyle/>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 name="Google Shape;57;g10c63d5f1b2_0_33"/>
          <p:cNvSpPr/>
          <p:nvPr/>
        </p:nvSpPr>
        <p:spPr>
          <a:xfrm>
            <a:off x="0" y="0"/>
            <a:ext cx="10079400" cy="1062600"/>
          </a:xfrm>
          <a:prstGeom prst="rect">
            <a:avLst/>
          </a:prstGeom>
          <a:noFill/>
          <a:ln>
            <a:noFill/>
          </a:ln>
        </p:spPr>
        <p:txBody>
          <a:bodyPr anchorCtr="1" anchor="ctr" bIns="0" lIns="0" spcFirstLastPara="1" rIns="0" wrap="square" tIns="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58" name="Google Shape;58;g10c63d5f1b2_0_33"/>
          <p:cNvSpPr txBox="1"/>
          <p:nvPr>
            <p:ph type="title"/>
          </p:nvPr>
        </p:nvSpPr>
        <p:spPr>
          <a:xfrm>
            <a:off x="504000" y="301325"/>
            <a:ext cx="9072000" cy="9609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rPr b="1" lang="fr-FR" sz="3900">
                <a:solidFill>
                  <a:srgbClr val="37962A"/>
                </a:solidFill>
                <a:latin typeface="Lato"/>
                <a:ea typeface="Lato"/>
                <a:cs typeface="Lato"/>
                <a:sym typeface="Lato"/>
              </a:rPr>
              <a:t>RIPEC : la partie C2 : les fonctions</a:t>
            </a:r>
            <a:endParaRPr>
              <a:latin typeface="Lato"/>
              <a:ea typeface="Lato"/>
              <a:cs typeface="Lato"/>
              <a:sym typeface="Lato"/>
            </a:endParaRPr>
          </a:p>
        </p:txBody>
      </p:sp>
      <p:sp>
        <p:nvSpPr>
          <p:cNvPr id="59" name="Google Shape;59;g10c63d5f1b2_0_33"/>
          <p:cNvSpPr txBox="1"/>
          <p:nvPr>
            <p:ph idx="1" type="subTitle"/>
          </p:nvPr>
        </p:nvSpPr>
        <p:spPr>
          <a:xfrm>
            <a:off x="353175" y="1262225"/>
            <a:ext cx="9222900" cy="5319600"/>
          </a:xfrm>
          <a:prstGeom prst="rect">
            <a:avLst/>
          </a:prstGeom>
          <a:noFill/>
          <a:ln>
            <a:noFill/>
          </a:ln>
        </p:spPr>
        <p:txBody>
          <a:bodyPr anchorCtr="0" anchor="ctr" bIns="0" lIns="0" spcFirstLastPara="1" rIns="0" wrap="square" tIns="0">
            <a:normAutofit lnSpcReduction="20000"/>
          </a:bodyPr>
          <a:lstStyle/>
          <a:p>
            <a:pPr indent="-368300" lvl="0" marL="457200" rtl="0" algn="just">
              <a:lnSpc>
                <a:spcPct val="100000"/>
              </a:lnSpc>
              <a:spcBef>
                <a:spcPts val="0"/>
              </a:spcBef>
              <a:spcAft>
                <a:spcPts val="0"/>
              </a:spcAft>
              <a:buSzPts val="2200"/>
              <a:buFont typeface="Bree Serif"/>
              <a:buChar char="●"/>
            </a:pPr>
            <a:r>
              <a:rPr lang="fr-FR" sz="2200">
                <a:latin typeface="Bree Serif"/>
                <a:ea typeface="Bree Serif"/>
                <a:cs typeface="Bree Serif"/>
                <a:sym typeface="Bree Serif"/>
              </a:rPr>
              <a:t>La prime est versée </a:t>
            </a:r>
            <a:r>
              <a:rPr lang="fr-FR" sz="2200" u="sng">
                <a:latin typeface="Bree Serif"/>
                <a:ea typeface="Bree Serif"/>
                <a:cs typeface="Bree Serif"/>
                <a:sym typeface="Bree Serif"/>
              </a:rPr>
              <a:t>par décision du chef d’établissement</a:t>
            </a:r>
            <a:r>
              <a:rPr lang="fr-FR" sz="2200">
                <a:latin typeface="Bree Serif"/>
                <a:ea typeface="Bree Serif"/>
                <a:cs typeface="Bree Serif"/>
                <a:sym typeface="Bree Serif"/>
              </a:rPr>
              <a:t> sans candidature.</a:t>
            </a:r>
            <a:endParaRPr sz="2200">
              <a:latin typeface="Bree Serif"/>
              <a:ea typeface="Bree Serif"/>
              <a:cs typeface="Bree Serif"/>
              <a:sym typeface="Bree Serif"/>
            </a:endParaRPr>
          </a:p>
          <a:p>
            <a:pPr indent="0" lvl="0" marL="914400" rtl="0" algn="just">
              <a:lnSpc>
                <a:spcPct val="100000"/>
              </a:lnSpc>
              <a:spcBef>
                <a:spcPts val="0"/>
              </a:spcBef>
              <a:spcAft>
                <a:spcPts val="0"/>
              </a:spcAft>
              <a:buSzPts val="1400"/>
              <a:buNone/>
            </a:pPr>
            <a:r>
              <a:t/>
            </a:r>
            <a:endParaRPr sz="2200">
              <a:latin typeface="Bree Serif"/>
              <a:ea typeface="Bree Serif"/>
              <a:cs typeface="Bree Serif"/>
              <a:sym typeface="Bree Serif"/>
            </a:endParaRPr>
          </a:p>
          <a:p>
            <a:pPr indent="-368300" lvl="0" marL="457200" rtl="0" algn="just">
              <a:lnSpc>
                <a:spcPct val="100000"/>
              </a:lnSpc>
              <a:spcBef>
                <a:spcPts val="0"/>
              </a:spcBef>
              <a:spcAft>
                <a:spcPts val="0"/>
              </a:spcAft>
              <a:buSzPts val="2200"/>
              <a:buFont typeface="Bree Serif"/>
              <a:buChar char="●"/>
            </a:pPr>
            <a:r>
              <a:rPr lang="fr-FR" sz="2200">
                <a:latin typeface="Bree Serif"/>
                <a:ea typeface="Bree Serif"/>
                <a:cs typeface="Bree Serif"/>
                <a:sym typeface="Bree Serif"/>
              </a:rPr>
              <a:t>Les principes de répartition sont fixés par les lignes directrices de gestion (LDG) de l’établissement, définies par le CA après consultation du CT.</a:t>
            </a:r>
            <a:endParaRPr sz="2200">
              <a:latin typeface="Bree Serif"/>
              <a:ea typeface="Bree Serif"/>
              <a:cs typeface="Bree Serif"/>
              <a:sym typeface="Bree Serif"/>
            </a:endParaRPr>
          </a:p>
          <a:p>
            <a:pPr indent="0" lvl="0" marL="914400" rtl="0" algn="just">
              <a:lnSpc>
                <a:spcPct val="100000"/>
              </a:lnSpc>
              <a:spcBef>
                <a:spcPts val="0"/>
              </a:spcBef>
              <a:spcAft>
                <a:spcPts val="0"/>
              </a:spcAft>
              <a:buSzPts val="1400"/>
              <a:buNone/>
            </a:pPr>
            <a:r>
              <a:t/>
            </a:r>
            <a:endParaRPr sz="2200">
              <a:latin typeface="Bree Serif"/>
              <a:ea typeface="Bree Serif"/>
              <a:cs typeface="Bree Serif"/>
              <a:sym typeface="Bree Serif"/>
            </a:endParaRPr>
          </a:p>
          <a:p>
            <a:pPr indent="-368300" lvl="0" marL="457200" rtl="0" algn="just">
              <a:lnSpc>
                <a:spcPct val="100000"/>
              </a:lnSpc>
              <a:spcBef>
                <a:spcPts val="0"/>
              </a:spcBef>
              <a:spcAft>
                <a:spcPts val="0"/>
              </a:spcAft>
              <a:buSzPts val="2200"/>
              <a:buFont typeface="Bree Serif"/>
              <a:buChar char="●"/>
            </a:pPr>
            <a:r>
              <a:rPr lang="fr-FR" sz="2200">
                <a:latin typeface="Bree Serif"/>
                <a:ea typeface="Bree Serif"/>
                <a:cs typeface="Bree Serif"/>
                <a:sym typeface="Bree Serif"/>
              </a:rPr>
              <a:t>Les montants sont plafonnés par arrêté suivant le niveau des responsabilités. Actuellement les plafonds sont de :</a:t>
            </a:r>
            <a:endParaRPr sz="2200">
              <a:latin typeface="Bree Serif"/>
              <a:ea typeface="Bree Serif"/>
              <a:cs typeface="Bree Serif"/>
              <a:sym typeface="Bree Serif"/>
            </a:endParaRPr>
          </a:p>
          <a:p>
            <a:pPr indent="-368300" lvl="1" marL="914400" rtl="0" algn="just">
              <a:lnSpc>
                <a:spcPct val="100000"/>
              </a:lnSpc>
              <a:spcBef>
                <a:spcPts val="0"/>
              </a:spcBef>
              <a:spcAft>
                <a:spcPts val="0"/>
              </a:spcAft>
              <a:buSzPts val="2200"/>
              <a:buFont typeface="Bree Serif"/>
              <a:buAutoNum type="alphaLcPeriod"/>
            </a:pPr>
            <a:r>
              <a:rPr lang="fr-FR" sz="2200">
                <a:latin typeface="Bree Serif"/>
                <a:ea typeface="Bree Serif"/>
                <a:cs typeface="Bree Serif"/>
                <a:sym typeface="Bree Serif"/>
              </a:rPr>
              <a:t>Fonction de direction d’unité ou composante 18 000 €</a:t>
            </a:r>
            <a:endParaRPr sz="2200">
              <a:latin typeface="Bree Serif"/>
              <a:ea typeface="Bree Serif"/>
              <a:cs typeface="Bree Serif"/>
              <a:sym typeface="Bree Serif"/>
            </a:endParaRPr>
          </a:p>
          <a:p>
            <a:pPr indent="-368300" lvl="1" marL="914400" rtl="0" algn="just">
              <a:lnSpc>
                <a:spcPct val="100000"/>
              </a:lnSpc>
              <a:spcBef>
                <a:spcPts val="0"/>
              </a:spcBef>
              <a:spcAft>
                <a:spcPts val="0"/>
              </a:spcAft>
              <a:buSzPts val="2200"/>
              <a:buFont typeface="Bree Serif"/>
              <a:buAutoNum type="alphaLcPeriod"/>
            </a:pPr>
            <a:r>
              <a:rPr lang="fr-FR" sz="2200">
                <a:latin typeface="Bree Serif"/>
                <a:ea typeface="Bree Serif"/>
                <a:cs typeface="Bree Serif"/>
                <a:sym typeface="Bree Serif"/>
              </a:rPr>
              <a:t>Responsabilités supérieures 12 000 €</a:t>
            </a:r>
            <a:endParaRPr sz="2200">
              <a:latin typeface="Bree Serif"/>
              <a:ea typeface="Bree Serif"/>
              <a:cs typeface="Bree Serif"/>
              <a:sym typeface="Bree Serif"/>
            </a:endParaRPr>
          </a:p>
          <a:p>
            <a:pPr indent="-368300" lvl="1" marL="914400" rtl="0" algn="just">
              <a:lnSpc>
                <a:spcPct val="100000"/>
              </a:lnSpc>
              <a:spcBef>
                <a:spcPts val="0"/>
              </a:spcBef>
              <a:spcAft>
                <a:spcPts val="0"/>
              </a:spcAft>
              <a:buSzPts val="2200"/>
              <a:buFont typeface="Bree Serif"/>
              <a:buAutoNum type="alphaLcPeriod"/>
            </a:pPr>
            <a:r>
              <a:rPr lang="fr-FR" sz="2200">
                <a:latin typeface="Bree Serif"/>
                <a:ea typeface="Bree Serif"/>
                <a:cs typeface="Bree Serif"/>
                <a:sym typeface="Bree Serif"/>
              </a:rPr>
              <a:t>Responsabilités particulières ou temporaires 6 000 €</a:t>
            </a:r>
            <a:endParaRPr sz="2200">
              <a:latin typeface="Bree Serif"/>
              <a:ea typeface="Bree Serif"/>
              <a:cs typeface="Bree Serif"/>
              <a:sym typeface="Bree Serif"/>
            </a:endParaRPr>
          </a:p>
          <a:p>
            <a:pPr indent="0" lvl="0" marL="0" rtl="0" algn="just">
              <a:lnSpc>
                <a:spcPct val="100000"/>
              </a:lnSpc>
              <a:spcBef>
                <a:spcPts val="0"/>
              </a:spcBef>
              <a:spcAft>
                <a:spcPts val="0"/>
              </a:spcAft>
              <a:buSzPts val="1400"/>
              <a:buNone/>
            </a:pPr>
            <a:r>
              <a:t/>
            </a:r>
            <a:endParaRPr sz="2200">
              <a:solidFill>
                <a:srgbClr val="FF0000"/>
              </a:solidFill>
              <a:highlight>
                <a:schemeClr val="lt1"/>
              </a:highlight>
              <a:latin typeface="Bree Serif"/>
              <a:ea typeface="Bree Serif"/>
              <a:cs typeface="Bree Serif"/>
              <a:sym typeface="Bree Serif"/>
            </a:endParaRPr>
          </a:p>
          <a:p>
            <a:pPr indent="0" lvl="0" marL="0" rtl="0" algn="just">
              <a:lnSpc>
                <a:spcPct val="100000"/>
              </a:lnSpc>
              <a:spcBef>
                <a:spcPts val="0"/>
              </a:spcBef>
              <a:spcAft>
                <a:spcPts val="0"/>
              </a:spcAft>
              <a:buSzPts val="1400"/>
              <a:buNone/>
            </a:pPr>
            <a:r>
              <a:rPr b="1" lang="fr-FR" sz="2200">
                <a:solidFill>
                  <a:srgbClr val="FF0000"/>
                </a:solidFill>
                <a:highlight>
                  <a:schemeClr val="lt1"/>
                </a:highlight>
                <a:latin typeface="Bree Serif"/>
                <a:ea typeface="Bree Serif"/>
                <a:cs typeface="Bree Serif"/>
                <a:sym typeface="Bree Serif"/>
              </a:rPr>
              <a:t>P</a:t>
            </a:r>
            <a:r>
              <a:rPr b="1" lang="fr-FR" sz="2200">
                <a:solidFill>
                  <a:srgbClr val="FF0000"/>
                </a:solidFill>
                <a:highlight>
                  <a:schemeClr val="lt1"/>
                </a:highlight>
                <a:latin typeface="Bree Serif"/>
                <a:ea typeface="Bree Serif"/>
                <a:cs typeface="Bree Serif"/>
                <a:sym typeface="Bree Serif"/>
              </a:rPr>
              <a:t>oint de vigilance sur l’examen avec les OS de la répartition locale des fonctions dans ces 3 groupes</a:t>
            </a:r>
            <a:endParaRPr b="1" sz="2200">
              <a:solidFill>
                <a:srgbClr val="FF0000"/>
              </a:solidFill>
              <a:highlight>
                <a:schemeClr val="lt1"/>
              </a:highlight>
              <a:latin typeface="Bree Serif"/>
              <a:ea typeface="Bree Serif"/>
              <a:cs typeface="Bree Serif"/>
              <a:sym typeface="Bree Serif"/>
            </a:endParaRPr>
          </a:p>
          <a:p>
            <a:pPr indent="0" lvl="0" marL="0" rtl="0" algn="just">
              <a:lnSpc>
                <a:spcPct val="100000"/>
              </a:lnSpc>
              <a:spcBef>
                <a:spcPts val="0"/>
              </a:spcBef>
              <a:spcAft>
                <a:spcPts val="0"/>
              </a:spcAft>
              <a:buSzPts val="1400"/>
              <a:buNone/>
            </a:pPr>
            <a:r>
              <a:t/>
            </a:r>
            <a:endParaRPr sz="2200">
              <a:solidFill>
                <a:srgbClr val="FF0000"/>
              </a:solidFill>
              <a:highlight>
                <a:schemeClr val="lt1"/>
              </a:highlight>
              <a:latin typeface="Bree Serif"/>
              <a:ea typeface="Bree Serif"/>
              <a:cs typeface="Bree Serif"/>
              <a:sym typeface="Bree Serif"/>
            </a:endParaRPr>
          </a:p>
          <a:p>
            <a:pPr indent="-368300" lvl="0" marL="457200" rtl="0" algn="just">
              <a:lnSpc>
                <a:spcPct val="100000"/>
              </a:lnSpc>
              <a:spcBef>
                <a:spcPts val="0"/>
              </a:spcBef>
              <a:spcAft>
                <a:spcPts val="0"/>
              </a:spcAft>
              <a:buSzPts val="2200"/>
              <a:buFont typeface="Bree Serif"/>
              <a:buChar char="●"/>
            </a:pPr>
            <a:r>
              <a:rPr lang="fr-FR" sz="2200">
                <a:latin typeface="Bree Serif"/>
                <a:ea typeface="Bree Serif"/>
                <a:cs typeface="Bree Serif"/>
                <a:sym typeface="Bree Serif"/>
              </a:rPr>
              <a:t>Lorsqu’une personne est éligible à plusieurs plafonds, c’est le plus grand qui s’applique.</a:t>
            </a:r>
            <a:endParaRPr sz="2200">
              <a:latin typeface="Bree Serif"/>
              <a:ea typeface="Bree Serif"/>
              <a:cs typeface="Bree Serif"/>
              <a:sym typeface="Bree Serif"/>
            </a:endParaRPr>
          </a:p>
          <a:p>
            <a:pPr indent="0" lvl="0" marL="0" rtl="0" algn="just">
              <a:lnSpc>
                <a:spcPct val="100000"/>
              </a:lnSpc>
              <a:spcBef>
                <a:spcPts val="0"/>
              </a:spcBef>
              <a:spcAft>
                <a:spcPts val="0"/>
              </a:spcAft>
              <a:buSzPts val="1400"/>
              <a:buNone/>
            </a:pPr>
            <a:r>
              <a:t/>
            </a:r>
            <a:endParaRPr sz="2200">
              <a:solidFill>
                <a:srgbClr val="FF0000"/>
              </a:solidFill>
              <a:latin typeface="Bree Serif"/>
              <a:ea typeface="Bree Serif"/>
              <a:cs typeface="Bree Serif"/>
              <a:sym typeface="Bree Serif"/>
            </a:endParaRPr>
          </a:p>
          <a:p>
            <a:pPr indent="0" lvl="0" marL="0" rtl="0" algn="just">
              <a:lnSpc>
                <a:spcPct val="100000"/>
              </a:lnSpc>
              <a:spcBef>
                <a:spcPts val="0"/>
              </a:spcBef>
              <a:spcAft>
                <a:spcPts val="0"/>
              </a:spcAft>
              <a:buSzPts val="1400"/>
              <a:buNone/>
            </a:pPr>
            <a:r>
              <a:t/>
            </a:r>
            <a:endParaRPr>
              <a:latin typeface="Bree Serif"/>
              <a:ea typeface="Bree Serif"/>
              <a:cs typeface="Bree Serif"/>
              <a:sym typeface="Bree Serif"/>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g10c63d5f1b2_0_41"/>
          <p:cNvSpPr/>
          <p:nvPr/>
        </p:nvSpPr>
        <p:spPr>
          <a:xfrm>
            <a:off x="190000" y="1020950"/>
            <a:ext cx="9738900" cy="5941200"/>
          </a:xfrm>
          <a:prstGeom prst="rect">
            <a:avLst/>
          </a:prstGeom>
          <a:noFill/>
          <a:ln>
            <a:noFill/>
          </a:ln>
        </p:spPr>
        <p:txBody>
          <a:bodyPr anchorCtr="0" anchor="t" bIns="91425" lIns="90000" spcFirstLastPara="1" rIns="90000" wrap="square" tIns="91425">
            <a:noAutofit/>
          </a:bodyPr>
          <a:lstStyle/>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 name="Google Shape;66;g10c63d5f1b2_0_41"/>
          <p:cNvSpPr/>
          <p:nvPr/>
        </p:nvSpPr>
        <p:spPr>
          <a:xfrm>
            <a:off x="0" y="0"/>
            <a:ext cx="10079400" cy="1062600"/>
          </a:xfrm>
          <a:prstGeom prst="rect">
            <a:avLst/>
          </a:prstGeom>
          <a:noFill/>
          <a:ln>
            <a:noFill/>
          </a:ln>
        </p:spPr>
        <p:txBody>
          <a:bodyPr anchorCtr="1" anchor="ctr" bIns="0" lIns="0" spcFirstLastPara="1" rIns="0" wrap="square" tIns="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67" name="Google Shape;67;g10c63d5f1b2_0_41"/>
          <p:cNvSpPr txBox="1"/>
          <p:nvPr>
            <p:ph type="title"/>
          </p:nvPr>
        </p:nvSpPr>
        <p:spPr>
          <a:xfrm>
            <a:off x="504000" y="301325"/>
            <a:ext cx="9072000" cy="9609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rPr b="1" lang="fr-FR" sz="3900">
                <a:solidFill>
                  <a:srgbClr val="37962A"/>
                </a:solidFill>
                <a:latin typeface="Lato"/>
                <a:ea typeface="Lato"/>
                <a:cs typeface="Lato"/>
                <a:sym typeface="Lato"/>
              </a:rPr>
              <a:t>RIPEC : la partie C2 : les fonctions</a:t>
            </a:r>
            <a:endParaRPr>
              <a:latin typeface="Lato"/>
              <a:ea typeface="Lato"/>
              <a:cs typeface="Lato"/>
              <a:sym typeface="Lato"/>
            </a:endParaRPr>
          </a:p>
        </p:txBody>
      </p:sp>
      <p:sp>
        <p:nvSpPr>
          <p:cNvPr id="68" name="Google Shape;68;g10c63d5f1b2_0_41"/>
          <p:cNvSpPr txBox="1"/>
          <p:nvPr>
            <p:ph idx="1" type="subTitle"/>
          </p:nvPr>
        </p:nvSpPr>
        <p:spPr>
          <a:xfrm>
            <a:off x="353175" y="1262225"/>
            <a:ext cx="9222900" cy="5319600"/>
          </a:xfrm>
          <a:prstGeom prst="rect">
            <a:avLst/>
          </a:prstGeom>
          <a:noFill/>
          <a:ln>
            <a:noFill/>
          </a:ln>
        </p:spPr>
        <p:txBody>
          <a:bodyPr anchorCtr="0" anchor="ctr" bIns="0" lIns="0" spcFirstLastPara="1" rIns="0" wrap="square" tIns="0">
            <a:normAutofit lnSpcReduction="20000"/>
          </a:bodyPr>
          <a:lstStyle/>
          <a:p>
            <a:pPr indent="-368300" lvl="0" marL="457200" rtl="0" algn="just">
              <a:lnSpc>
                <a:spcPct val="100000"/>
              </a:lnSpc>
              <a:spcBef>
                <a:spcPts val="0"/>
              </a:spcBef>
              <a:spcAft>
                <a:spcPts val="0"/>
              </a:spcAft>
              <a:buSzPts val="2200"/>
              <a:buFont typeface="Bree Serif"/>
              <a:buChar char="●"/>
            </a:pPr>
            <a:r>
              <a:rPr lang="fr-FR" sz="2200">
                <a:solidFill>
                  <a:schemeClr val="dk1"/>
                </a:solidFill>
                <a:latin typeface="Bree Serif"/>
                <a:ea typeface="Bree Serif"/>
                <a:cs typeface="Bree Serif"/>
                <a:sym typeface="Bree Serif"/>
              </a:rPr>
              <a:t>Le montant est mensualisé, sauf pour les missions (max. 18 mois) qui sont versées en une fois à la fin de la mission sous condition de résultats.</a:t>
            </a:r>
            <a:endParaRPr sz="2200">
              <a:solidFill>
                <a:schemeClr val="dk1"/>
              </a:solidFill>
              <a:latin typeface="Bree Serif"/>
              <a:ea typeface="Bree Serif"/>
              <a:cs typeface="Bree Serif"/>
              <a:sym typeface="Bree Serif"/>
            </a:endParaRPr>
          </a:p>
          <a:p>
            <a:pPr indent="0" lvl="0" marL="457200" rtl="0" algn="just">
              <a:lnSpc>
                <a:spcPct val="100000"/>
              </a:lnSpc>
              <a:spcBef>
                <a:spcPts val="0"/>
              </a:spcBef>
              <a:spcAft>
                <a:spcPts val="0"/>
              </a:spcAft>
              <a:buSzPts val="1400"/>
              <a:buNone/>
            </a:pPr>
            <a:r>
              <a:t/>
            </a:r>
            <a:endParaRPr sz="2200">
              <a:solidFill>
                <a:schemeClr val="dk1"/>
              </a:solidFill>
              <a:latin typeface="Bree Serif"/>
              <a:ea typeface="Bree Serif"/>
              <a:cs typeface="Bree Serif"/>
              <a:sym typeface="Bree Serif"/>
            </a:endParaRPr>
          </a:p>
          <a:p>
            <a:pPr indent="-368300" lvl="0" marL="457200" rtl="0" algn="just">
              <a:lnSpc>
                <a:spcPct val="100000"/>
              </a:lnSpc>
              <a:spcBef>
                <a:spcPts val="0"/>
              </a:spcBef>
              <a:spcAft>
                <a:spcPts val="0"/>
              </a:spcAft>
              <a:buSzPts val="2200"/>
              <a:buFont typeface="Bree Serif"/>
              <a:buChar char="●"/>
            </a:pPr>
            <a:r>
              <a:rPr lang="fr-FR" sz="2200">
                <a:latin typeface="Bree Serif"/>
                <a:ea typeface="Bree Serif"/>
                <a:cs typeface="Bree Serif"/>
                <a:sym typeface="Bree Serif"/>
              </a:rPr>
              <a:t>Le versement se fait au prorata de la quotité de temps de travail.</a:t>
            </a:r>
            <a:endParaRPr sz="2200">
              <a:latin typeface="Bree Serif"/>
              <a:ea typeface="Bree Serif"/>
              <a:cs typeface="Bree Serif"/>
              <a:sym typeface="Bree Serif"/>
            </a:endParaRPr>
          </a:p>
          <a:p>
            <a:pPr indent="0" lvl="0" marL="457200" rtl="0" algn="just">
              <a:lnSpc>
                <a:spcPct val="100000"/>
              </a:lnSpc>
              <a:spcBef>
                <a:spcPts val="0"/>
              </a:spcBef>
              <a:spcAft>
                <a:spcPts val="0"/>
              </a:spcAft>
              <a:buSzPts val="1400"/>
              <a:buNone/>
            </a:pPr>
            <a:r>
              <a:t/>
            </a:r>
            <a:endParaRPr sz="2200">
              <a:latin typeface="Bree Serif"/>
              <a:ea typeface="Bree Serif"/>
              <a:cs typeface="Bree Serif"/>
              <a:sym typeface="Bree Serif"/>
            </a:endParaRPr>
          </a:p>
          <a:p>
            <a:pPr indent="-368300" lvl="0" marL="457200" rtl="0" algn="just">
              <a:lnSpc>
                <a:spcPct val="100000"/>
              </a:lnSpc>
              <a:spcBef>
                <a:spcPts val="0"/>
              </a:spcBef>
              <a:spcAft>
                <a:spcPts val="0"/>
              </a:spcAft>
              <a:buSzPts val="2200"/>
              <a:buFont typeface="Bree Serif"/>
              <a:buChar char="●"/>
            </a:pPr>
            <a:r>
              <a:rPr lang="fr-FR" sz="2200">
                <a:latin typeface="Bree Serif"/>
                <a:ea typeface="Bree Serif"/>
                <a:cs typeface="Bree Serif"/>
                <a:sym typeface="Bree Serif"/>
              </a:rPr>
              <a:t>Les personnes bénéficiant d’un CRCT, d’un CPP, d’une délégation ne peuvent pas percevoir cette partie mais continuent à toucher la C1. </a:t>
            </a:r>
            <a:endParaRPr sz="2200">
              <a:latin typeface="Bree Serif"/>
              <a:ea typeface="Bree Serif"/>
              <a:cs typeface="Bree Serif"/>
              <a:sym typeface="Bree Serif"/>
            </a:endParaRPr>
          </a:p>
          <a:p>
            <a:pPr indent="0" lvl="0" marL="457200" rtl="0" algn="just">
              <a:lnSpc>
                <a:spcPct val="100000"/>
              </a:lnSpc>
              <a:spcBef>
                <a:spcPts val="0"/>
              </a:spcBef>
              <a:spcAft>
                <a:spcPts val="0"/>
              </a:spcAft>
              <a:buSzPts val="1400"/>
              <a:buNone/>
            </a:pPr>
            <a:r>
              <a:t/>
            </a:r>
            <a:endParaRPr sz="2200">
              <a:latin typeface="Bree Serif"/>
              <a:ea typeface="Bree Serif"/>
              <a:cs typeface="Bree Serif"/>
              <a:sym typeface="Bree Serif"/>
            </a:endParaRPr>
          </a:p>
          <a:p>
            <a:pPr indent="-368300" lvl="0" marL="457200" rtl="0" algn="just">
              <a:lnSpc>
                <a:spcPct val="100000"/>
              </a:lnSpc>
              <a:spcBef>
                <a:spcPts val="0"/>
              </a:spcBef>
              <a:spcAft>
                <a:spcPts val="0"/>
              </a:spcAft>
              <a:buClr>
                <a:schemeClr val="dk1"/>
              </a:buClr>
              <a:buSzPts val="2200"/>
              <a:buFont typeface="Bree Serif"/>
              <a:buChar char="●"/>
            </a:pPr>
            <a:r>
              <a:rPr lang="fr-FR" sz="2200">
                <a:solidFill>
                  <a:schemeClr val="dk1"/>
                </a:solidFill>
                <a:latin typeface="Bree Serif"/>
                <a:ea typeface="Bree Serif"/>
                <a:cs typeface="Bree Serif"/>
                <a:sym typeface="Bree Serif"/>
              </a:rPr>
              <a:t>Le ministère préconise que le volume budgétaire de </a:t>
            </a:r>
            <a:r>
              <a:rPr lang="fr-FR" sz="2200">
                <a:solidFill>
                  <a:schemeClr val="dk1"/>
                </a:solidFill>
                <a:latin typeface="Bree Serif"/>
                <a:ea typeface="Bree Serif"/>
                <a:cs typeface="Bree Serif"/>
                <a:sym typeface="Bree Serif"/>
              </a:rPr>
              <a:t>la partie C2 </a:t>
            </a:r>
            <a:r>
              <a:rPr lang="fr-FR" sz="2200">
                <a:solidFill>
                  <a:schemeClr val="dk1"/>
                </a:solidFill>
                <a:latin typeface="Bree Serif"/>
                <a:ea typeface="Bree Serif"/>
                <a:cs typeface="Bree Serif"/>
                <a:sym typeface="Bree Serif"/>
              </a:rPr>
              <a:t>au niveau de l’établissement représente 20 à 30 % de celui de la partie C1. Au maximum 35 % des effectifs pourront toucher cette partie C2. </a:t>
            </a:r>
            <a:r>
              <a:rPr b="1" lang="fr-FR" sz="2200">
                <a:solidFill>
                  <a:srgbClr val="FF0000"/>
                </a:solidFill>
                <a:highlight>
                  <a:schemeClr val="lt1"/>
                </a:highlight>
                <a:latin typeface="Bree Serif"/>
                <a:ea typeface="Bree Serif"/>
                <a:cs typeface="Bree Serif"/>
                <a:sym typeface="Bree Serif"/>
              </a:rPr>
              <a:t>L</a:t>
            </a:r>
            <a:r>
              <a:rPr b="1" lang="fr-FR" sz="2200">
                <a:solidFill>
                  <a:srgbClr val="FF0000"/>
                </a:solidFill>
                <a:highlight>
                  <a:schemeClr val="lt1"/>
                </a:highlight>
                <a:latin typeface="Bree Serif"/>
                <a:ea typeface="Bree Serif"/>
                <a:cs typeface="Bree Serif"/>
                <a:sym typeface="Bree Serif"/>
              </a:rPr>
              <a:t>e ministère limite intentionnellement le nombre de bénéficiaires pour favoriser la concurrence (même si le SNESUP-FSU a obtenu une augmentation du plafond original qui était de 25%). </a:t>
            </a:r>
            <a:endParaRPr b="1" sz="2200">
              <a:solidFill>
                <a:srgbClr val="FF0000"/>
              </a:solidFill>
              <a:highlight>
                <a:schemeClr val="lt1"/>
              </a:highlight>
              <a:latin typeface="Bree Serif"/>
              <a:ea typeface="Bree Serif"/>
              <a:cs typeface="Bree Serif"/>
              <a:sym typeface="Bree Serif"/>
            </a:endParaRPr>
          </a:p>
          <a:p>
            <a:pPr indent="0" lvl="0" marL="457200" rtl="0" algn="just">
              <a:lnSpc>
                <a:spcPct val="100000"/>
              </a:lnSpc>
              <a:spcBef>
                <a:spcPts val="0"/>
              </a:spcBef>
              <a:spcAft>
                <a:spcPts val="0"/>
              </a:spcAft>
              <a:buNone/>
            </a:pPr>
            <a:r>
              <a:rPr b="1" lang="fr-FR" sz="2200">
                <a:solidFill>
                  <a:srgbClr val="FF0000"/>
                </a:solidFill>
                <a:highlight>
                  <a:schemeClr val="lt1"/>
                </a:highlight>
                <a:latin typeface="Bree Serif"/>
                <a:ea typeface="Bree Serif"/>
                <a:cs typeface="Bree Serif"/>
                <a:sym typeface="Bree Serif"/>
              </a:rPr>
              <a:t>De plus il a expliqué que les responsabilités et fonctions non prises en compte dans la C2 sont  rétribuées par l’augmentation de la partie C1 !</a:t>
            </a:r>
            <a:endParaRPr>
              <a:latin typeface="Bree Serif"/>
              <a:ea typeface="Bree Serif"/>
              <a:cs typeface="Bree Serif"/>
              <a:sym typeface="Bree Serif"/>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g1153eca107c_1_0"/>
          <p:cNvSpPr/>
          <p:nvPr/>
        </p:nvSpPr>
        <p:spPr>
          <a:xfrm>
            <a:off x="190000" y="1020950"/>
            <a:ext cx="9738900" cy="5941200"/>
          </a:xfrm>
          <a:prstGeom prst="rect">
            <a:avLst/>
          </a:prstGeom>
          <a:noFill/>
          <a:ln>
            <a:noFill/>
          </a:ln>
        </p:spPr>
        <p:txBody>
          <a:bodyPr anchorCtr="0" anchor="t" bIns="91425" lIns="90000" spcFirstLastPara="1" rIns="90000" wrap="square" tIns="91425">
            <a:noAutofit/>
          </a:bodyPr>
          <a:lstStyle/>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5" name="Google Shape;75;g1153eca107c_1_0"/>
          <p:cNvSpPr/>
          <p:nvPr/>
        </p:nvSpPr>
        <p:spPr>
          <a:xfrm>
            <a:off x="0" y="0"/>
            <a:ext cx="10079400" cy="1062600"/>
          </a:xfrm>
          <a:prstGeom prst="rect">
            <a:avLst/>
          </a:prstGeom>
          <a:noFill/>
          <a:ln>
            <a:noFill/>
          </a:ln>
        </p:spPr>
        <p:txBody>
          <a:bodyPr anchorCtr="1" anchor="ctr" bIns="0" lIns="0" spcFirstLastPara="1" rIns="0" wrap="square" tIns="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76" name="Google Shape;76;g1153eca107c_1_0"/>
          <p:cNvSpPr txBox="1"/>
          <p:nvPr>
            <p:ph type="title"/>
          </p:nvPr>
        </p:nvSpPr>
        <p:spPr>
          <a:xfrm>
            <a:off x="504000" y="301325"/>
            <a:ext cx="9072000" cy="960900"/>
          </a:xfrm>
          <a:prstGeom prst="rect">
            <a:avLst/>
          </a:prstGeom>
          <a:noFill/>
          <a:ln>
            <a:noFill/>
          </a:ln>
        </p:spPr>
        <p:txBody>
          <a:bodyPr anchorCtr="0" anchor="ctr" bIns="0" lIns="0" spcFirstLastPara="1" rIns="0" wrap="square" tIns="0">
            <a:noAutofit/>
          </a:bodyPr>
          <a:lstStyle/>
          <a:p>
            <a:pPr indent="0" lvl="0" marL="0" rtl="0" algn="just">
              <a:lnSpc>
                <a:spcPct val="100000"/>
              </a:lnSpc>
              <a:spcBef>
                <a:spcPts val="0"/>
              </a:spcBef>
              <a:spcAft>
                <a:spcPts val="0"/>
              </a:spcAft>
              <a:buSzPts val="1400"/>
              <a:buNone/>
            </a:pPr>
            <a:r>
              <a:rPr b="1" lang="fr-FR" sz="3900">
                <a:solidFill>
                  <a:srgbClr val="37962A"/>
                </a:solidFill>
                <a:latin typeface="Lato"/>
                <a:ea typeface="Lato"/>
                <a:cs typeface="Lato"/>
                <a:sym typeface="Lato"/>
              </a:rPr>
              <a:t>RIPEC : la fin de la convertibilité primes-heures eq TD</a:t>
            </a:r>
            <a:endParaRPr>
              <a:latin typeface="Lato"/>
              <a:ea typeface="Lato"/>
              <a:cs typeface="Lato"/>
              <a:sym typeface="Lato"/>
            </a:endParaRPr>
          </a:p>
        </p:txBody>
      </p:sp>
      <p:sp>
        <p:nvSpPr>
          <p:cNvPr id="77" name="Google Shape;77;g1153eca107c_1_0"/>
          <p:cNvSpPr txBox="1"/>
          <p:nvPr>
            <p:ph idx="1" type="subTitle"/>
          </p:nvPr>
        </p:nvSpPr>
        <p:spPr>
          <a:xfrm>
            <a:off x="353175" y="1262225"/>
            <a:ext cx="9222900" cy="5319600"/>
          </a:xfrm>
          <a:prstGeom prst="rect">
            <a:avLst/>
          </a:prstGeom>
          <a:noFill/>
          <a:ln>
            <a:noFill/>
          </a:ln>
        </p:spPr>
        <p:txBody>
          <a:bodyPr anchorCtr="0" anchor="ctr" bIns="0" lIns="0" spcFirstLastPara="1" rIns="0" wrap="square" tIns="0">
            <a:normAutofit fontScale="85000" lnSpcReduction="20000"/>
          </a:bodyPr>
          <a:lstStyle/>
          <a:p>
            <a:pPr indent="-347345"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Avant le RIPEC, les anciennes primes fonctionnelles, PCA et PRP, étaient convertibles en heqTD au tarif en vigueur. Chaque établissement avait son propre système de conversion : point-primes…</a:t>
            </a:r>
            <a:endParaRPr sz="2200">
              <a:latin typeface="Bree Serif"/>
              <a:ea typeface="Bree Serif"/>
              <a:cs typeface="Bree Serif"/>
              <a:sym typeface="Bree Serif"/>
            </a:endParaRPr>
          </a:p>
          <a:p>
            <a:pPr indent="0" lvl="0" marL="457200" rtl="0" algn="just">
              <a:lnSpc>
                <a:spcPct val="100000"/>
              </a:lnSpc>
              <a:spcBef>
                <a:spcPts val="0"/>
              </a:spcBef>
              <a:spcAft>
                <a:spcPts val="0"/>
              </a:spcAft>
              <a:buSzPct val="63636"/>
              <a:buNone/>
            </a:pPr>
            <a:r>
              <a:t/>
            </a:r>
            <a:endParaRPr sz="2200">
              <a:latin typeface="Bree Serif"/>
              <a:ea typeface="Bree Serif"/>
              <a:cs typeface="Bree Serif"/>
              <a:sym typeface="Bree Serif"/>
            </a:endParaRPr>
          </a:p>
          <a:p>
            <a:pPr indent="-347345"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Une prime est incompatible avec une équivalence de temps de service attribuée </a:t>
            </a:r>
            <a:r>
              <a:rPr lang="fr-FR" sz="2200">
                <a:solidFill>
                  <a:schemeClr val="dk1"/>
                </a:solidFill>
                <a:latin typeface="Bree Serif"/>
                <a:ea typeface="Bree Serif"/>
                <a:cs typeface="Bree Serif"/>
                <a:sym typeface="Bree Serif"/>
              </a:rPr>
              <a:t>pour la même fonction </a:t>
            </a:r>
            <a:r>
              <a:rPr lang="fr-FR" sz="2200">
                <a:latin typeface="Bree Serif"/>
                <a:ea typeface="Bree Serif"/>
                <a:cs typeface="Bree Serif"/>
                <a:sym typeface="Bree Serif"/>
              </a:rPr>
              <a:t>au titre du référentiel horaire. Certains établissements ne respectaient cependant pas cette règle pour les anciennes primes. Le ministère leur emboîte le pas en écrivant dans ses LDG que cette composante ne remet pas en cause les décharges accordées dans le cadre du référentiel horaire.</a:t>
            </a:r>
            <a:endParaRPr sz="2200">
              <a:latin typeface="Bree Serif"/>
              <a:ea typeface="Bree Serif"/>
              <a:cs typeface="Bree Serif"/>
              <a:sym typeface="Bree Serif"/>
            </a:endParaRPr>
          </a:p>
          <a:p>
            <a:pPr indent="0" lvl="0" marL="457200" rtl="0" algn="just">
              <a:lnSpc>
                <a:spcPct val="100000"/>
              </a:lnSpc>
              <a:spcBef>
                <a:spcPts val="0"/>
              </a:spcBef>
              <a:spcAft>
                <a:spcPts val="0"/>
              </a:spcAft>
              <a:buSzPct val="63636"/>
              <a:buNone/>
            </a:pPr>
            <a:r>
              <a:t/>
            </a:r>
            <a:endParaRPr sz="2200">
              <a:latin typeface="Bree Serif"/>
              <a:ea typeface="Bree Serif"/>
              <a:cs typeface="Bree Serif"/>
              <a:sym typeface="Bree Serif"/>
            </a:endParaRPr>
          </a:p>
          <a:p>
            <a:pPr indent="-347345"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La prime C2 n’est pas convertible en heqTD. </a:t>
            </a:r>
            <a:endParaRPr sz="2200">
              <a:latin typeface="Bree Serif"/>
              <a:ea typeface="Bree Serif"/>
              <a:cs typeface="Bree Serif"/>
              <a:sym typeface="Bree Serif"/>
            </a:endParaRPr>
          </a:p>
          <a:p>
            <a:pPr indent="0" lvl="0" marL="0" rtl="0" algn="just">
              <a:lnSpc>
                <a:spcPct val="100000"/>
              </a:lnSpc>
              <a:spcBef>
                <a:spcPts val="0"/>
              </a:spcBef>
              <a:spcAft>
                <a:spcPts val="0"/>
              </a:spcAft>
              <a:buNone/>
            </a:pPr>
            <a:r>
              <a:t/>
            </a:r>
            <a:endParaRPr sz="2200">
              <a:latin typeface="Bree Serif"/>
              <a:ea typeface="Bree Serif"/>
              <a:cs typeface="Bree Serif"/>
              <a:sym typeface="Bree Serif"/>
            </a:endParaRPr>
          </a:p>
          <a:p>
            <a:pPr indent="0" lvl="0" marL="0" rtl="0" algn="just">
              <a:lnSpc>
                <a:spcPct val="100000"/>
              </a:lnSpc>
              <a:spcBef>
                <a:spcPts val="0"/>
              </a:spcBef>
              <a:spcAft>
                <a:spcPts val="0"/>
              </a:spcAft>
              <a:buSzPct val="63636"/>
              <a:buNone/>
            </a:pPr>
            <a:r>
              <a:t/>
            </a:r>
            <a:endParaRPr sz="2200">
              <a:latin typeface="Bree Serif"/>
              <a:ea typeface="Bree Serif"/>
              <a:cs typeface="Bree Serif"/>
              <a:sym typeface="Bree Serif"/>
            </a:endParaRPr>
          </a:p>
          <a:p>
            <a:pPr indent="-347345"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Les relations entre primes et décharges de service devraient être éclaircies après une étude sur les pratiques de conversion qui doit être engagés dans chaque établissement avant cet été et présenté au Comité technique puis transmis au recteur. </a:t>
            </a:r>
            <a:endParaRPr sz="2200">
              <a:latin typeface="Bree Serif"/>
              <a:ea typeface="Bree Serif"/>
              <a:cs typeface="Bree Serif"/>
              <a:sym typeface="Bree Serif"/>
            </a:endParaRPr>
          </a:p>
          <a:p>
            <a:pPr indent="0" lvl="0" marL="457200" rtl="0" algn="just">
              <a:lnSpc>
                <a:spcPct val="100000"/>
              </a:lnSpc>
              <a:spcBef>
                <a:spcPts val="0"/>
              </a:spcBef>
              <a:spcAft>
                <a:spcPts val="0"/>
              </a:spcAft>
              <a:buSzPct val="63636"/>
              <a:buNone/>
            </a:pPr>
            <a:r>
              <a:t/>
            </a:r>
            <a:endParaRPr sz="2200">
              <a:latin typeface="Bree Serif"/>
              <a:ea typeface="Bree Serif"/>
              <a:cs typeface="Bree Serif"/>
              <a:sym typeface="Bree Serif"/>
            </a:endParaRPr>
          </a:p>
          <a:p>
            <a:pPr indent="-347345"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Rien n’empêche une modulation de service ou une décharge, mais cela signifie aucune heure complémentaire possible.</a:t>
            </a:r>
            <a:endParaRPr sz="2200">
              <a:latin typeface="Bree Serif"/>
              <a:ea typeface="Bree Serif"/>
              <a:cs typeface="Bree Serif"/>
              <a:sym typeface="Bree Serif"/>
            </a:endParaRPr>
          </a:p>
          <a:p>
            <a:pPr indent="0" lvl="0" marL="0" rtl="0" algn="just">
              <a:lnSpc>
                <a:spcPct val="100000"/>
              </a:lnSpc>
              <a:spcBef>
                <a:spcPts val="0"/>
              </a:spcBef>
              <a:spcAft>
                <a:spcPts val="0"/>
              </a:spcAft>
              <a:buSzPct val="77777"/>
              <a:buNone/>
            </a:pPr>
            <a:r>
              <a:t/>
            </a:r>
            <a:endParaRPr>
              <a:latin typeface="Bree Serif"/>
              <a:ea typeface="Bree Serif"/>
              <a:cs typeface="Bree Serif"/>
              <a:sym typeface="Bree Serif"/>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g10c63d5f1b2_1_0"/>
          <p:cNvSpPr/>
          <p:nvPr/>
        </p:nvSpPr>
        <p:spPr>
          <a:xfrm>
            <a:off x="190000" y="1020950"/>
            <a:ext cx="9738900" cy="5941200"/>
          </a:xfrm>
          <a:prstGeom prst="rect">
            <a:avLst/>
          </a:prstGeom>
          <a:noFill/>
          <a:ln>
            <a:noFill/>
          </a:ln>
        </p:spPr>
        <p:txBody>
          <a:bodyPr anchorCtr="0" anchor="t" bIns="91425" lIns="90000" spcFirstLastPara="1" rIns="90000" wrap="square" tIns="91425">
            <a:noAutofit/>
          </a:bodyPr>
          <a:lstStyle/>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 name="Google Shape;84;g10c63d5f1b2_1_0"/>
          <p:cNvSpPr/>
          <p:nvPr/>
        </p:nvSpPr>
        <p:spPr>
          <a:xfrm>
            <a:off x="0" y="0"/>
            <a:ext cx="10079400" cy="1062600"/>
          </a:xfrm>
          <a:prstGeom prst="rect">
            <a:avLst/>
          </a:prstGeom>
          <a:noFill/>
          <a:ln>
            <a:noFill/>
          </a:ln>
        </p:spPr>
        <p:txBody>
          <a:bodyPr anchorCtr="1" anchor="ctr" bIns="0" lIns="0" spcFirstLastPara="1" rIns="0" wrap="square" tIns="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85" name="Google Shape;85;g10c63d5f1b2_1_0"/>
          <p:cNvSpPr txBox="1"/>
          <p:nvPr>
            <p:ph type="title"/>
          </p:nvPr>
        </p:nvSpPr>
        <p:spPr>
          <a:xfrm>
            <a:off x="504000" y="301325"/>
            <a:ext cx="9072000" cy="9609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rPr b="1" lang="fr-FR" sz="3900">
                <a:solidFill>
                  <a:srgbClr val="37962A"/>
                </a:solidFill>
                <a:latin typeface="Lato"/>
                <a:ea typeface="Lato"/>
                <a:cs typeface="Lato"/>
                <a:sym typeface="Lato"/>
              </a:rPr>
              <a:t>RIPEC : la partie C2 : les fonctions</a:t>
            </a:r>
            <a:endParaRPr>
              <a:latin typeface="Lato"/>
              <a:ea typeface="Lato"/>
              <a:cs typeface="Lato"/>
              <a:sym typeface="Lato"/>
            </a:endParaRPr>
          </a:p>
        </p:txBody>
      </p:sp>
      <p:sp>
        <p:nvSpPr>
          <p:cNvPr id="86" name="Google Shape;86;g10c63d5f1b2_1_0"/>
          <p:cNvSpPr txBox="1"/>
          <p:nvPr>
            <p:ph idx="1" type="subTitle"/>
          </p:nvPr>
        </p:nvSpPr>
        <p:spPr>
          <a:xfrm>
            <a:off x="353175" y="1262225"/>
            <a:ext cx="9222900" cy="5319600"/>
          </a:xfrm>
          <a:prstGeom prst="rect">
            <a:avLst/>
          </a:prstGeom>
          <a:noFill/>
          <a:ln>
            <a:noFill/>
          </a:ln>
        </p:spPr>
        <p:txBody>
          <a:bodyPr anchorCtr="0" anchor="ctr" bIns="0" lIns="0" spcFirstLastPara="1" rIns="0" wrap="square" tIns="0">
            <a:normAutofit fontScale="85000" lnSpcReduction="20000"/>
          </a:bodyPr>
          <a:lstStyle/>
          <a:p>
            <a:pPr indent="0" lvl="0" marL="0" rtl="0" algn="just">
              <a:lnSpc>
                <a:spcPct val="100000"/>
              </a:lnSpc>
              <a:spcBef>
                <a:spcPts val="0"/>
              </a:spcBef>
              <a:spcAft>
                <a:spcPts val="0"/>
              </a:spcAft>
              <a:buSzPct val="63636"/>
              <a:buNone/>
            </a:pPr>
            <a:r>
              <a:rPr lang="fr-FR" sz="2200" u="sng">
                <a:latin typeface="Bree Serif"/>
                <a:ea typeface="Bree Serif"/>
                <a:cs typeface="Bree Serif"/>
                <a:sym typeface="Bree Serif"/>
              </a:rPr>
              <a:t>Point de vigilance</a:t>
            </a:r>
            <a:r>
              <a:rPr lang="fr-FR" sz="2200">
                <a:latin typeface="Bree Serif"/>
                <a:ea typeface="Bree Serif"/>
                <a:cs typeface="Bree Serif"/>
                <a:sym typeface="Bree Serif"/>
              </a:rPr>
              <a:t> :</a:t>
            </a:r>
            <a:endParaRPr sz="2200">
              <a:latin typeface="Bree Serif"/>
              <a:ea typeface="Bree Serif"/>
              <a:cs typeface="Bree Serif"/>
              <a:sym typeface="Bree Serif"/>
            </a:endParaRPr>
          </a:p>
          <a:p>
            <a:pPr indent="0" lvl="0" marL="0" rtl="0" algn="just">
              <a:lnSpc>
                <a:spcPct val="100000"/>
              </a:lnSpc>
              <a:spcBef>
                <a:spcPts val="0"/>
              </a:spcBef>
              <a:spcAft>
                <a:spcPts val="0"/>
              </a:spcAft>
              <a:buSzPct val="63636"/>
              <a:buNone/>
            </a:pPr>
            <a:r>
              <a:t/>
            </a:r>
            <a:endParaRPr sz="2200">
              <a:solidFill>
                <a:schemeClr val="dk1"/>
              </a:solidFill>
              <a:latin typeface="Bree Serif"/>
              <a:ea typeface="Bree Serif"/>
              <a:cs typeface="Bree Serif"/>
              <a:sym typeface="Bree Serif"/>
            </a:endParaRPr>
          </a:p>
          <a:p>
            <a:pPr indent="-347345" lvl="0" marL="457200" rtl="0" algn="just">
              <a:lnSpc>
                <a:spcPct val="100000"/>
              </a:lnSpc>
              <a:spcBef>
                <a:spcPts val="0"/>
              </a:spcBef>
              <a:spcAft>
                <a:spcPts val="0"/>
              </a:spcAft>
              <a:buClr>
                <a:schemeClr val="dk1"/>
              </a:buClr>
              <a:buSzPct val="100000"/>
              <a:buFont typeface="Bree Serif"/>
              <a:buChar char="●"/>
            </a:pPr>
            <a:r>
              <a:rPr lang="fr-FR" sz="2200">
                <a:solidFill>
                  <a:schemeClr val="dk1"/>
                </a:solidFill>
                <a:latin typeface="Bree Serif"/>
                <a:ea typeface="Bree Serif"/>
                <a:cs typeface="Bree Serif"/>
                <a:sym typeface="Bree Serif"/>
              </a:rPr>
              <a:t>Les « petites fonctions » n’ont plus vocation à être rémunérées par ce dispositif.</a:t>
            </a:r>
            <a:endParaRPr sz="2200">
              <a:solidFill>
                <a:schemeClr val="dk1"/>
              </a:solidFill>
              <a:latin typeface="Bree Serif"/>
              <a:ea typeface="Bree Serif"/>
              <a:cs typeface="Bree Serif"/>
              <a:sym typeface="Bree Serif"/>
            </a:endParaRPr>
          </a:p>
          <a:p>
            <a:pPr indent="0" lvl="0" marL="457200" rtl="0" algn="just">
              <a:lnSpc>
                <a:spcPct val="100000"/>
              </a:lnSpc>
              <a:spcBef>
                <a:spcPts val="0"/>
              </a:spcBef>
              <a:spcAft>
                <a:spcPts val="0"/>
              </a:spcAft>
              <a:buSzPct val="74866"/>
              <a:buNone/>
            </a:pPr>
            <a:r>
              <a:t/>
            </a:r>
            <a:endParaRPr sz="2200">
              <a:solidFill>
                <a:schemeClr val="dk1"/>
              </a:solidFill>
              <a:latin typeface="Bree Serif"/>
              <a:ea typeface="Bree Serif"/>
              <a:cs typeface="Bree Serif"/>
              <a:sym typeface="Bree Serif"/>
            </a:endParaRPr>
          </a:p>
          <a:p>
            <a:pPr indent="-347345" lvl="0" marL="457200" rtl="0" algn="just">
              <a:lnSpc>
                <a:spcPct val="100000"/>
              </a:lnSpc>
              <a:spcBef>
                <a:spcPts val="0"/>
              </a:spcBef>
              <a:spcAft>
                <a:spcPts val="0"/>
              </a:spcAft>
              <a:buClr>
                <a:schemeClr val="dk1"/>
              </a:buClr>
              <a:buSzPct val="100000"/>
              <a:buFont typeface="Bree Serif"/>
              <a:buChar char="●"/>
            </a:pPr>
            <a:r>
              <a:rPr lang="fr-FR" sz="2200">
                <a:solidFill>
                  <a:schemeClr val="dk1"/>
                </a:solidFill>
                <a:latin typeface="Bree Serif"/>
                <a:ea typeface="Bree Serif"/>
                <a:cs typeface="Bree Serif"/>
                <a:sym typeface="Bree Serif"/>
              </a:rPr>
              <a:t>C’est le président qui attribue ces primes, d’où des </a:t>
            </a:r>
            <a:r>
              <a:rPr lang="fr-FR" sz="2200" u="sng">
                <a:solidFill>
                  <a:srgbClr val="FF0000"/>
                </a:solidFill>
                <a:latin typeface="Bree Serif"/>
                <a:ea typeface="Bree Serif"/>
                <a:cs typeface="Bree Serif"/>
                <a:sym typeface="Bree Serif"/>
              </a:rPr>
              <a:t>dérives de clientélisme</a:t>
            </a:r>
            <a:r>
              <a:rPr lang="fr-FR" sz="2200">
                <a:solidFill>
                  <a:schemeClr val="dk1"/>
                </a:solidFill>
                <a:latin typeface="Bree Serif"/>
                <a:ea typeface="Bree Serif"/>
                <a:cs typeface="Bree Serif"/>
                <a:sym typeface="Bree Serif"/>
              </a:rPr>
              <a:t> possible. </a:t>
            </a:r>
            <a:endParaRPr sz="2200">
              <a:solidFill>
                <a:schemeClr val="dk1"/>
              </a:solidFill>
              <a:latin typeface="Bree Serif"/>
              <a:ea typeface="Bree Serif"/>
              <a:cs typeface="Bree Serif"/>
              <a:sym typeface="Bree Serif"/>
            </a:endParaRPr>
          </a:p>
          <a:p>
            <a:pPr indent="0" lvl="0" marL="457200" rtl="0" algn="just">
              <a:lnSpc>
                <a:spcPct val="100000"/>
              </a:lnSpc>
              <a:spcBef>
                <a:spcPts val="0"/>
              </a:spcBef>
              <a:spcAft>
                <a:spcPts val="0"/>
              </a:spcAft>
              <a:buSzPct val="74866"/>
              <a:buNone/>
            </a:pPr>
            <a:r>
              <a:t/>
            </a:r>
            <a:endParaRPr sz="2200">
              <a:solidFill>
                <a:schemeClr val="dk1"/>
              </a:solidFill>
              <a:latin typeface="Bree Serif"/>
              <a:ea typeface="Bree Serif"/>
              <a:cs typeface="Bree Serif"/>
              <a:sym typeface="Bree Serif"/>
            </a:endParaRPr>
          </a:p>
          <a:p>
            <a:pPr indent="-347345" lvl="0" marL="457200" rtl="0" algn="just">
              <a:lnSpc>
                <a:spcPct val="100000"/>
              </a:lnSpc>
              <a:spcBef>
                <a:spcPts val="0"/>
              </a:spcBef>
              <a:spcAft>
                <a:spcPts val="0"/>
              </a:spcAft>
              <a:buClr>
                <a:schemeClr val="dk1"/>
              </a:buClr>
              <a:buSzPct val="100000"/>
              <a:buFont typeface="Bree Serif"/>
              <a:buChar char="●"/>
            </a:pPr>
            <a:r>
              <a:rPr lang="fr-FR" sz="2200">
                <a:solidFill>
                  <a:schemeClr val="dk1"/>
                </a:solidFill>
                <a:latin typeface="Bree Serif"/>
                <a:ea typeface="Bree Serif"/>
                <a:cs typeface="Bree Serif"/>
                <a:sym typeface="Bree Serif"/>
              </a:rPr>
              <a:t>Les </a:t>
            </a:r>
            <a:r>
              <a:rPr lang="fr-FR" sz="2200" u="sng">
                <a:solidFill>
                  <a:srgbClr val="FF0000"/>
                </a:solidFill>
                <a:latin typeface="Bree Serif"/>
                <a:ea typeface="Bree Serif"/>
                <a:cs typeface="Bree Serif"/>
                <a:sym typeface="Bree Serif"/>
              </a:rPr>
              <a:t>LDG de l’établissement sont très importantes</a:t>
            </a:r>
            <a:r>
              <a:rPr lang="fr-FR" sz="2200">
                <a:solidFill>
                  <a:schemeClr val="dk1"/>
                </a:solidFill>
                <a:latin typeface="Bree Serif"/>
                <a:ea typeface="Bree Serif"/>
                <a:cs typeface="Bree Serif"/>
                <a:sym typeface="Bree Serif"/>
              </a:rPr>
              <a:t> et il faudra être vigilant lors de leurs passage au CT puis au CA. Demander par exemple des éléments de transparence sur les primes accordées pour des missions temporaires </a:t>
            </a:r>
            <a:r>
              <a:rPr lang="fr-FR" sz="2200">
                <a:solidFill>
                  <a:srgbClr val="FF0000"/>
                </a:solidFill>
                <a:latin typeface="Bree Serif"/>
                <a:ea typeface="Bree Serif"/>
                <a:cs typeface="Bree Serif"/>
                <a:sym typeface="Bree Serif"/>
              </a:rPr>
              <a:t>(demande du SNESUP-FSU rejetée par le ministère pour les LDG ministérielles)</a:t>
            </a:r>
            <a:endParaRPr sz="2200">
              <a:solidFill>
                <a:srgbClr val="FF0000"/>
              </a:solidFill>
              <a:latin typeface="Bree Serif"/>
              <a:ea typeface="Bree Serif"/>
              <a:cs typeface="Bree Serif"/>
              <a:sym typeface="Bree Serif"/>
            </a:endParaRPr>
          </a:p>
          <a:p>
            <a:pPr indent="0" lvl="0" marL="0" rtl="0" algn="just">
              <a:lnSpc>
                <a:spcPct val="100000"/>
              </a:lnSpc>
              <a:spcBef>
                <a:spcPts val="0"/>
              </a:spcBef>
              <a:spcAft>
                <a:spcPts val="0"/>
              </a:spcAft>
              <a:buSzPct val="74866"/>
              <a:buNone/>
            </a:pPr>
            <a:r>
              <a:t/>
            </a:r>
            <a:endParaRPr sz="2200">
              <a:solidFill>
                <a:schemeClr val="dk1"/>
              </a:solidFill>
              <a:latin typeface="Bree Serif"/>
              <a:ea typeface="Bree Serif"/>
              <a:cs typeface="Bree Serif"/>
              <a:sym typeface="Bree Serif"/>
            </a:endParaRPr>
          </a:p>
          <a:p>
            <a:pPr indent="-347345" lvl="0" marL="457200" rtl="0" algn="just">
              <a:lnSpc>
                <a:spcPct val="100000"/>
              </a:lnSpc>
              <a:spcBef>
                <a:spcPts val="0"/>
              </a:spcBef>
              <a:spcAft>
                <a:spcPts val="0"/>
              </a:spcAft>
              <a:buClr>
                <a:schemeClr val="dk1"/>
              </a:buClr>
              <a:buSzPct val="100000"/>
              <a:buFont typeface="Bree Serif"/>
              <a:buChar char="●"/>
            </a:pPr>
            <a:r>
              <a:rPr lang="fr-FR" sz="2200">
                <a:solidFill>
                  <a:schemeClr val="dk1"/>
                </a:solidFill>
                <a:latin typeface="Bree Serif"/>
                <a:ea typeface="Bree Serif"/>
                <a:cs typeface="Bree Serif"/>
                <a:sym typeface="Bree Serif"/>
              </a:rPr>
              <a:t>Il n’y a </a:t>
            </a:r>
            <a:r>
              <a:rPr lang="fr-FR" sz="2200" u="sng">
                <a:solidFill>
                  <a:srgbClr val="FF0000"/>
                </a:solidFill>
                <a:latin typeface="Bree Serif"/>
                <a:ea typeface="Bree Serif"/>
                <a:cs typeface="Bree Serif"/>
                <a:sym typeface="Bree Serif"/>
              </a:rPr>
              <a:t>plus de dispositifs de conversion primes-décharges</a:t>
            </a:r>
            <a:r>
              <a:rPr lang="fr-FR" sz="2200">
                <a:solidFill>
                  <a:schemeClr val="dk1"/>
                </a:solidFill>
                <a:latin typeface="Bree Serif"/>
                <a:ea typeface="Bree Serif"/>
                <a:cs typeface="Bree Serif"/>
                <a:sym typeface="Bree Serif"/>
              </a:rPr>
              <a:t> (points-primes…) qui avaient été mis en place dans certains établissements. Le tableau d’équivalence des tâches devra donc être complètement revu dans ces établissements.</a:t>
            </a:r>
            <a:endParaRPr sz="2200">
              <a:solidFill>
                <a:schemeClr val="dk1"/>
              </a:solidFill>
              <a:latin typeface="Bree Serif"/>
              <a:ea typeface="Bree Serif"/>
              <a:cs typeface="Bree Serif"/>
              <a:sym typeface="Bree Serif"/>
            </a:endParaRPr>
          </a:p>
          <a:p>
            <a:pPr indent="0" lvl="0" marL="457200" rtl="0" algn="just">
              <a:lnSpc>
                <a:spcPct val="100000"/>
              </a:lnSpc>
              <a:spcBef>
                <a:spcPts val="0"/>
              </a:spcBef>
              <a:spcAft>
                <a:spcPts val="0"/>
              </a:spcAft>
              <a:buSzPct val="74866"/>
              <a:buNone/>
            </a:pPr>
            <a:r>
              <a:t/>
            </a:r>
            <a:endParaRPr sz="2200">
              <a:solidFill>
                <a:schemeClr val="dk1"/>
              </a:solidFill>
              <a:latin typeface="Bree Serif"/>
              <a:ea typeface="Bree Serif"/>
              <a:cs typeface="Bree Serif"/>
              <a:sym typeface="Bree Serif"/>
            </a:endParaRPr>
          </a:p>
          <a:p>
            <a:pPr indent="-347345" lvl="0" marL="457200" rtl="0" algn="just">
              <a:lnSpc>
                <a:spcPct val="100000"/>
              </a:lnSpc>
              <a:spcBef>
                <a:spcPts val="0"/>
              </a:spcBef>
              <a:spcAft>
                <a:spcPts val="0"/>
              </a:spcAft>
              <a:buClr>
                <a:schemeClr val="dk1"/>
              </a:buClr>
              <a:buSzPct val="100000"/>
              <a:buFont typeface="Bree Serif"/>
              <a:buChar char="●"/>
            </a:pPr>
            <a:r>
              <a:rPr lang="fr-FR" sz="2200">
                <a:solidFill>
                  <a:schemeClr val="dk1"/>
                </a:solidFill>
                <a:latin typeface="Bree Serif"/>
                <a:ea typeface="Bree Serif"/>
                <a:cs typeface="Bree Serif"/>
                <a:sym typeface="Bree Serif"/>
              </a:rPr>
              <a:t>Vérifier en CT le bilan qui doit être fait en 2022 des équivalences de temps de service (et transmis au recteur). Souligner les dérives qui ont pu exister.</a:t>
            </a:r>
            <a:endParaRPr sz="2200">
              <a:solidFill>
                <a:schemeClr val="dk1"/>
              </a:solidFill>
              <a:latin typeface="Bree Serif"/>
              <a:ea typeface="Bree Serif"/>
              <a:cs typeface="Bree Serif"/>
              <a:sym typeface="Bree Serif"/>
            </a:endParaRPr>
          </a:p>
          <a:p>
            <a:pPr indent="0" lvl="0" marL="457200" rtl="0" algn="just">
              <a:lnSpc>
                <a:spcPct val="100000"/>
              </a:lnSpc>
              <a:spcBef>
                <a:spcPts val="0"/>
              </a:spcBef>
              <a:spcAft>
                <a:spcPts val="0"/>
              </a:spcAft>
              <a:buSzPct val="74866"/>
              <a:buNone/>
            </a:pPr>
            <a:r>
              <a:t/>
            </a:r>
            <a:endParaRPr sz="2200">
              <a:solidFill>
                <a:schemeClr val="dk1"/>
              </a:solidFill>
              <a:latin typeface="Bree Serif"/>
              <a:ea typeface="Bree Serif"/>
              <a:cs typeface="Bree Serif"/>
              <a:sym typeface="Bree Serif"/>
            </a:endParaRPr>
          </a:p>
          <a:p>
            <a:pPr indent="-347345" lvl="0" marL="457200" rtl="0" algn="just">
              <a:lnSpc>
                <a:spcPct val="100000"/>
              </a:lnSpc>
              <a:spcBef>
                <a:spcPts val="0"/>
              </a:spcBef>
              <a:spcAft>
                <a:spcPts val="0"/>
              </a:spcAft>
              <a:buClr>
                <a:schemeClr val="dk1"/>
              </a:buClr>
              <a:buSzPct val="100000"/>
              <a:buFont typeface="Bree Serif"/>
              <a:buChar char="●"/>
            </a:pPr>
            <a:r>
              <a:rPr lang="fr-FR" sz="2200">
                <a:solidFill>
                  <a:schemeClr val="dk1"/>
                </a:solidFill>
                <a:latin typeface="Bree Serif"/>
                <a:ea typeface="Bree Serif"/>
                <a:cs typeface="Bree Serif"/>
                <a:sym typeface="Bree Serif"/>
              </a:rPr>
              <a:t>Demander une liste des fonctions concernées avec la prime associée et la décharge associée.</a:t>
            </a:r>
            <a:endParaRPr sz="2200">
              <a:solidFill>
                <a:schemeClr val="dk1"/>
              </a:solidFill>
              <a:latin typeface="Bree Serif"/>
              <a:ea typeface="Bree Serif"/>
              <a:cs typeface="Bree Serif"/>
              <a:sym typeface="Bree Serif"/>
            </a:endParaRPr>
          </a:p>
          <a:p>
            <a:pPr indent="0" lvl="0" marL="0" rtl="0" algn="just">
              <a:lnSpc>
                <a:spcPct val="100000"/>
              </a:lnSpc>
              <a:spcBef>
                <a:spcPts val="0"/>
              </a:spcBef>
              <a:spcAft>
                <a:spcPts val="0"/>
              </a:spcAft>
              <a:buSzPct val="77777"/>
              <a:buNone/>
            </a:pPr>
            <a:r>
              <a:t/>
            </a:r>
            <a:endParaRPr>
              <a:latin typeface="Bree Serif"/>
              <a:ea typeface="Bree Serif"/>
              <a:cs typeface="Bree Serif"/>
              <a:sym typeface="Bree Serif"/>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g10c63d5f1b2_1_8"/>
          <p:cNvSpPr/>
          <p:nvPr/>
        </p:nvSpPr>
        <p:spPr>
          <a:xfrm>
            <a:off x="190000" y="1020950"/>
            <a:ext cx="9738900" cy="5941200"/>
          </a:xfrm>
          <a:prstGeom prst="rect">
            <a:avLst/>
          </a:prstGeom>
          <a:noFill/>
          <a:ln>
            <a:noFill/>
          </a:ln>
        </p:spPr>
        <p:txBody>
          <a:bodyPr anchorCtr="0" anchor="t" bIns="91425" lIns="90000" spcFirstLastPara="1" rIns="90000" wrap="square" tIns="91425">
            <a:noAutofit/>
          </a:bodyPr>
          <a:lstStyle/>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457200" marR="0" rtl="0" algn="l">
              <a:lnSpc>
                <a:spcPct val="115000"/>
              </a:lnSpc>
              <a:spcBef>
                <a:spcPts val="1001"/>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3" name="Google Shape;93;g10c63d5f1b2_1_8"/>
          <p:cNvSpPr/>
          <p:nvPr/>
        </p:nvSpPr>
        <p:spPr>
          <a:xfrm>
            <a:off x="0" y="0"/>
            <a:ext cx="10079400" cy="1062600"/>
          </a:xfrm>
          <a:prstGeom prst="rect">
            <a:avLst/>
          </a:prstGeom>
          <a:noFill/>
          <a:ln>
            <a:noFill/>
          </a:ln>
        </p:spPr>
        <p:txBody>
          <a:bodyPr anchorCtr="1" anchor="ctr" bIns="0" lIns="0" spcFirstLastPara="1" rIns="0" wrap="square" tIns="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94" name="Google Shape;94;g10c63d5f1b2_1_8"/>
          <p:cNvSpPr txBox="1"/>
          <p:nvPr>
            <p:ph type="title"/>
          </p:nvPr>
        </p:nvSpPr>
        <p:spPr>
          <a:xfrm>
            <a:off x="504000" y="301325"/>
            <a:ext cx="9072000" cy="9609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rPr b="1" lang="fr-FR" sz="3900">
                <a:solidFill>
                  <a:srgbClr val="37962A"/>
                </a:solidFill>
                <a:latin typeface="Lato"/>
                <a:ea typeface="Lato"/>
                <a:cs typeface="Lato"/>
                <a:sym typeface="Lato"/>
              </a:rPr>
              <a:t>RIPEC : la partie C3 : individuelle</a:t>
            </a:r>
            <a:endParaRPr>
              <a:latin typeface="Lato"/>
              <a:ea typeface="Lato"/>
              <a:cs typeface="Lato"/>
              <a:sym typeface="Lato"/>
            </a:endParaRPr>
          </a:p>
        </p:txBody>
      </p:sp>
      <p:sp>
        <p:nvSpPr>
          <p:cNvPr id="95" name="Google Shape;95;g10c63d5f1b2_1_8"/>
          <p:cNvSpPr txBox="1"/>
          <p:nvPr>
            <p:ph idx="1" type="subTitle"/>
          </p:nvPr>
        </p:nvSpPr>
        <p:spPr>
          <a:xfrm>
            <a:off x="353175" y="1262225"/>
            <a:ext cx="9222900" cy="5319600"/>
          </a:xfrm>
          <a:prstGeom prst="rect">
            <a:avLst/>
          </a:prstGeom>
          <a:noFill/>
          <a:ln>
            <a:noFill/>
          </a:ln>
        </p:spPr>
        <p:txBody>
          <a:bodyPr anchorCtr="0" anchor="ctr" bIns="0" lIns="0" spcFirstLastPara="1" rIns="0" wrap="square" tIns="0">
            <a:normAutofit fontScale="92500" lnSpcReduction="20000"/>
          </a:bodyPr>
          <a:lstStyle/>
          <a:p>
            <a:pPr indent="-357822" lvl="0" marL="457200" rtl="0" algn="just">
              <a:lnSpc>
                <a:spcPct val="100000"/>
              </a:lnSpc>
              <a:spcBef>
                <a:spcPts val="0"/>
              </a:spcBef>
              <a:spcAft>
                <a:spcPts val="0"/>
              </a:spcAft>
              <a:buSzPct val="100000"/>
              <a:buFont typeface="Bree Serif"/>
              <a:buChar char="●"/>
            </a:pPr>
            <a:r>
              <a:rPr lang="fr-FR" sz="2200">
                <a:solidFill>
                  <a:schemeClr val="dk1"/>
                </a:solidFill>
                <a:latin typeface="Bree Serif"/>
                <a:ea typeface="Bree Serif"/>
                <a:cs typeface="Bree Serif"/>
                <a:sym typeface="Bree Serif"/>
              </a:rPr>
              <a:t>La prime est versée </a:t>
            </a:r>
            <a:r>
              <a:rPr lang="fr-FR" sz="2200" u="sng">
                <a:solidFill>
                  <a:schemeClr val="dk1"/>
                </a:solidFill>
                <a:latin typeface="Bree Serif"/>
                <a:ea typeface="Bree Serif"/>
                <a:cs typeface="Bree Serif"/>
                <a:sym typeface="Bree Serif"/>
              </a:rPr>
              <a:t>par décision du chef d’établissement</a:t>
            </a:r>
            <a:r>
              <a:rPr lang="fr-FR" sz="2200">
                <a:solidFill>
                  <a:schemeClr val="dk1"/>
                </a:solidFill>
                <a:latin typeface="Bree Serif"/>
                <a:ea typeface="Bree Serif"/>
                <a:cs typeface="Bree Serif"/>
                <a:sym typeface="Bree Serif"/>
              </a:rPr>
              <a:t> </a:t>
            </a:r>
            <a:r>
              <a:rPr b="1" lang="fr-FR" sz="2200" u="sng">
                <a:solidFill>
                  <a:schemeClr val="dk1"/>
                </a:solidFill>
                <a:latin typeface="Bree Serif"/>
                <a:ea typeface="Bree Serif"/>
                <a:cs typeface="Bree Serif"/>
                <a:sym typeface="Bree Serif"/>
              </a:rPr>
              <a:t>après candidature</a:t>
            </a:r>
            <a:r>
              <a:rPr lang="fr-FR" sz="2200">
                <a:solidFill>
                  <a:schemeClr val="dk1"/>
                </a:solidFill>
                <a:latin typeface="Bree Serif"/>
                <a:ea typeface="Bree Serif"/>
                <a:cs typeface="Bree Serif"/>
                <a:sym typeface="Bree Serif"/>
              </a:rPr>
              <a:t> pour une </a:t>
            </a:r>
            <a:r>
              <a:rPr b="1" lang="fr-FR" sz="2200" u="sng">
                <a:solidFill>
                  <a:schemeClr val="dk1"/>
                </a:solidFill>
                <a:latin typeface="Bree Serif"/>
                <a:ea typeface="Bree Serif"/>
                <a:cs typeface="Bree Serif"/>
                <a:sym typeface="Bree Serif"/>
              </a:rPr>
              <a:t>période de 3 ans</a:t>
            </a:r>
            <a:r>
              <a:rPr lang="fr-FR" sz="2200">
                <a:solidFill>
                  <a:schemeClr val="dk1"/>
                </a:solidFill>
                <a:latin typeface="Bree Serif"/>
                <a:ea typeface="Bree Serif"/>
                <a:cs typeface="Bree Serif"/>
                <a:sym typeface="Bree Serif"/>
              </a:rPr>
              <a:t>.</a:t>
            </a:r>
            <a:endParaRPr sz="2200">
              <a:latin typeface="Bree Serif"/>
              <a:ea typeface="Bree Serif"/>
              <a:cs typeface="Bree Serif"/>
              <a:sym typeface="Bree Serif"/>
            </a:endParaRPr>
          </a:p>
          <a:p>
            <a:pPr indent="0" lvl="0" marL="457200" rtl="0" algn="just">
              <a:lnSpc>
                <a:spcPct val="100000"/>
              </a:lnSpc>
              <a:spcBef>
                <a:spcPts val="0"/>
              </a:spcBef>
              <a:spcAft>
                <a:spcPts val="0"/>
              </a:spcAft>
              <a:buSzPct val="68796"/>
              <a:buNone/>
            </a:pPr>
            <a:r>
              <a:t/>
            </a:r>
            <a:endParaRPr sz="2200">
              <a:latin typeface="Bree Serif"/>
              <a:ea typeface="Bree Serif"/>
              <a:cs typeface="Bree Serif"/>
              <a:sym typeface="Bree Serif"/>
            </a:endParaRPr>
          </a:p>
          <a:p>
            <a:pPr indent="-357822"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La procédure est voisine de celle des repyramidages :</a:t>
            </a:r>
            <a:endParaRPr sz="2200">
              <a:latin typeface="Bree Serif"/>
              <a:ea typeface="Bree Serif"/>
              <a:cs typeface="Bree Serif"/>
              <a:sym typeface="Bree Serif"/>
            </a:endParaRPr>
          </a:p>
          <a:p>
            <a:pPr indent="-357822" lvl="1" marL="9144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Dépôt de la candidature sur Galaxie portant sur les quatre années précédant la candidature</a:t>
            </a:r>
            <a:endParaRPr sz="2200">
              <a:latin typeface="Bree Serif"/>
              <a:ea typeface="Bree Serif"/>
              <a:cs typeface="Bree Serif"/>
              <a:sym typeface="Bree Serif"/>
            </a:endParaRPr>
          </a:p>
          <a:p>
            <a:pPr indent="-357822" lvl="1" marL="9144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Evaluation par le CAc restreint après avis de deux rapporteurs</a:t>
            </a:r>
            <a:endParaRPr sz="2200">
              <a:latin typeface="Bree Serif"/>
              <a:ea typeface="Bree Serif"/>
              <a:cs typeface="Bree Serif"/>
              <a:sym typeface="Bree Serif"/>
            </a:endParaRPr>
          </a:p>
          <a:p>
            <a:pPr indent="-357822" lvl="1" marL="9144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Evaluation par la section CNU après avis de deux rapporteurs</a:t>
            </a:r>
            <a:endParaRPr sz="2200">
              <a:latin typeface="Bree Serif"/>
              <a:ea typeface="Bree Serif"/>
              <a:cs typeface="Bree Serif"/>
              <a:sym typeface="Bree Serif"/>
            </a:endParaRPr>
          </a:p>
          <a:p>
            <a:pPr indent="-357822" lvl="1" marL="9144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Le président décide de l’attribution sur la base de ces avis.</a:t>
            </a:r>
            <a:endParaRPr sz="2200">
              <a:latin typeface="Bree Serif"/>
              <a:ea typeface="Bree Serif"/>
              <a:cs typeface="Bree Serif"/>
              <a:sym typeface="Bree Serif"/>
            </a:endParaRPr>
          </a:p>
          <a:p>
            <a:pPr indent="0" lvl="0" marL="457200" rtl="0" algn="just">
              <a:lnSpc>
                <a:spcPct val="100000"/>
              </a:lnSpc>
              <a:spcBef>
                <a:spcPts val="0"/>
              </a:spcBef>
              <a:spcAft>
                <a:spcPts val="0"/>
              </a:spcAft>
              <a:buSzPct val="68796"/>
              <a:buNone/>
            </a:pPr>
            <a:r>
              <a:t/>
            </a:r>
            <a:endParaRPr sz="2200">
              <a:latin typeface="Bree Serif"/>
              <a:ea typeface="Bree Serif"/>
              <a:cs typeface="Bree Serif"/>
              <a:sym typeface="Bree Serif"/>
            </a:endParaRPr>
          </a:p>
          <a:p>
            <a:pPr indent="-357822"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L’évaluation du CAc et du CNU se fait sur trois critères, notés “très favorable”, “favorable” ou “réservé”.</a:t>
            </a:r>
            <a:endParaRPr sz="2200">
              <a:latin typeface="Bree Serif"/>
              <a:ea typeface="Bree Serif"/>
              <a:cs typeface="Bree Serif"/>
              <a:sym typeface="Bree Serif"/>
            </a:endParaRPr>
          </a:p>
          <a:p>
            <a:pPr indent="-357822" lvl="1" marL="9144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Investissement pédagogique</a:t>
            </a:r>
            <a:endParaRPr sz="2200">
              <a:latin typeface="Bree Serif"/>
              <a:ea typeface="Bree Serif"/>
              <a:cs typeface="Bree Serif"/>
              <a:sym typeface="Bree Serif"/>
            </a:endParaRPr>
          </a:p>
          <a:p>
            <a:pPr indent="-357822" lvl="1" marL="9144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Activité scientifique</a:t>
            </a:r>
            <a:endParaRPr sz="2200">
              <a:latin typeface="Bree Serif"/>
              <a:ea typeface="Bree Serif"/>
              <a:cs typeface="Bree Serif"/>
              <a:sym typeface="Bree Serif"/>
            </a:endParaRPr>
          </a:p>
          <a:p>
            <a:pPr indent="-357822" lvl="1" marL="9144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Investissement dans les tâches d’intérêt général</a:t>
            </a:r>
            <a:endParaRPr sz="2200">
              <a:latin typeface="Bree Serif"/>
              <a:ea typeface="Bree Serif"/>
              <a:cs typeface="Bree Serif"/>
              <a:sym typeface="Bree Serif"/>
            </a:endParaRPr>
          </a:p>
          <a:p>
            <a:pPr indent="0" lvl="0" marL="914400" rtl="0" algn="just">
              <a:lnSpc>
                <a:spcPct val="100000"/>
              </a:lnSpc>
              <a:spcBef>
                <a:spcPts val="0"/>
              </a:spcBef>
              <a:spcAft>
                <a:spcPts val="0"/>
              </a:spcAft>
              <a:buSzPct val="68796"/>
              <a:buNone/>
            </a:pPr>
            <a:r>
              <a:t/>
            </a:r>
            <a:endParaRPr sz="2200">
              <a:latin typeface="Bree Serif"/>
              <a:ea typeface="Bree Serif"/>
              <a:cs typeface="Bree Serif"/>
              <a:sym typeface="Bree Serif"/>
            </a:endParaRPr>
          </a:p>
          <a:p>
            <a:pPr indent="-357822" lvl="0" marL="457200" rtl="0" algn="just">
              <a:lnSpc>
                <a:spcPct val="100000"/>
              </a:lnSpc>
              <a:spcBef>
                <a:spcPts val="0"/>
              </a:spcBef>
              <a:spcAft>
                <a:spcPts val="0"/>
              </a:spcAft>
              <a:buSzPct val="100000"/>
              <a:buFont typeface="Bree Serif"/>
              <a:buChar char="●"/>
            </a:pPr>
            <a:r>
              <a:rPr lang="fr-FR" sz="2200">
                <a:latin typeface="Bree Serif"/>
                <a:ea typeface="Bree Serif"/>
                <a:cs typeface="Bree Serif"/>
                <a:sym typeface="Bree Serif"/>
              </a:rPr>
              <a:t>Le chef d’établissement choisit le montant (entre 3500 € et 12 000 €) et le motif d’attribution. Un délai de carence d’un an, </a:t>
            </a:r>
            <a:r>
              <a:rPr b="1" lang="fr-FR" sz="2200" u="sng">
                <a:solidFill>
                  <a:schemeClr val="dk1"/>
                </a:solidFill>
                <a:latin typeface="Bree Serif"/>
                <a:ea typeface="Bree Serif"/>
                <a:cs typeface="Bree Serif"/>
                <a:sym typeface="Bree Serif"/>
              </a:rPr>
              <a:t>pour le même motif</a:t>
            </a:r>
            <a:r>
              <a:rPr lang="fr-FR" sz="2200">
                <a:latin typeface="Bree Serif"/>
                <a:ea typeface="Bree Serif"/>
                <a:cs typeface="Bree Serif"/>
                <a:sym typeface="Bree Serif"/>
              </a:rPr>
              <a:t>, est prévu.</a:t>
            </a:r>
            <a:endParaRPr sz="2200">
              <a:latin typeface="Bree Serif"/>
              <a:ea typeface="Bree Serif"/>
              <a:cs typeface="Bree Serif"/>
              <a:sym typeface="Bree Serif"/>
            </a:endParaRPr>
          </a:p>
          <a:p>
            <a:pPr indent="0" lvl="0" marL="457200" rtl="0" algn="just">
              <a:lnSpc>
                <a:spcPct val="100000"/>
              </a:lnSpc>
              <a:spcBef>
                <a:spcPts val="0"/>
              </a:spcBef>
              <a:spcAft>
                <a:spcPts val="0"/>
              </a:spcAft>
              <a:buSzPct val="68796"/>
              <a:buNone/>
            </a:pPr>
            <a:r>
              <a:t/>
            </a:r>
            <a:endParaRPr sz="2200">
              <a:latin typeface="Bree Serif"/>
              <a:ea typeface="Bree Serif"/>
              <a:cs typeface="Bree Serif"/>
              <a:sym typeface="Bree Serif"/>
            </a:endParaRPr>
          </a:p>
          <a:p>
            <a:pPr indent="0" lvl="0" marL="0" rtl="0" algn="just">
              <a:lnSpc>
                <a:spcPct val="100000"/>
              </a:lnSpc>
              <a:spcBef>
                <a:spcPts val="0"/>
              </a:spcBef>
              <a:spcAft>
                <a:spcPts val="0"/>
              </a:spcAft>
              <a:buSzPct val="77777"/>
              <a:buNone/>
            </a:pPr>
            <a:r>
              <a:t/>
            </a:r>
            <a:endParaRPr>
              <a:latin typeface="Bree Serif"/>
              <a:ea typeface="Bree Serif"/>
              <a:cs typeface="Bree Serif"/>
              <a:sym typeface="Bree Serif"/>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