
<file path=[Content_Types].xml><?xml version="1.0" encoding="utf-8"?>
<Types xmlns="http://schemas.openxmlformats.org/package/2006/content-types">
  <Override PartName="/_rels/.rels" ContentType="application/vnd.openxmlformats-package.relationships+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_rels/notesSlide45.xml.rels" ContentType="application/vnd.openxmlformats-package.relationships+xml"/>
  <Override PartName="/ppt/notesSlides/_rels/notesSlide44.xml.rels" ContentType="application/vnd.openxmlformats-package.relationships+xml"/>
  <Override PartName="/ppt/notesSlides/_rels/notesSlide37.xml.rels" ContentType="application/vnd.openxmlformats-package.relationships+xml"/>
  <Override PartName="/ppt/notesSlides/_rels/notesSlide36.xml.rels" ContentType="application/vnd.openxmlformats-package.relationships+xml"/>
  <Override PartName="/ppt/notesSlides/_rels/notesSlide35.xml.rels" ContentType="application/vnd.openxmlformats-package.relationships+xml"/>
  <Override PartName="/ppt/notesSlides/_rels/notesSlide33.xml.rels" ContentType="application/vnd.openxmlformats-package.relationships+xml"/>
  <Override PartName="/ppt/notesSlides/_rels/notesSlide32.xml.rels" ContentType="application/vnd.openxmlformats-package.relationships+xml"/>
  <Override PartName="/ppt/notesSlides/_rels/notesSlide30.xml.rels" ContentType="application/vnd.openxmlformats-package.relationships+xml"/>
  <Override PartName="/ppt/notesSlides/_rels/notesSlide25.xml.rels" ContentType="application/vnd.openxmlformats-package.relationships+xml"/>
  <Override PartName="/ppt/notesSlides/_rels/notesSlide29.xml.rels" ContentType="application/vnd.openxmlformats-package.relationships+xml"/>
  <Override PartName="/ppt/notesSlides/_rels/notesSlide22.xml.rels" ContentType="application/vnd.openxmlformats-package.relationships+xml"/>
  <Override PartName="/ppt/notesSlides/_rels/notesSlide39.xml.rels" ContentType="application/vnd.openxmlformats-package.relationships+xml"/>
  <Override PartName="/ppt/notesSlides/_rels/notesSlide28.xml.rels" ContentType="application/vnd.openxmlformats-package.relationships+xml"/>
  <Override PartName="/ppt/notesSlides/_rels/notesSlide21.xml.rels" ContentType="application/vnd.openxmlformats-package.relationships+xml"/>
  <Override PartName="/ppt/notesSlides/_rels/notesSlide1.xml.rels" ContentType="application/vnd.openxmlformats-package.relationships+xml"/>
  <Override PartName="/ppt/notesSlides/_rels/notesSlide18.xml.rels" ContentType="application/vnd.openxmlformats-package.relationships+xml"/>
  <Override PartName="/ppt/notesSlides/_rels/notesSlide24.xml.rels" ContentType="application/vnd.openxmlformats-package.relationships+xml"/>
  <Override PartName="/ppt/notesSlides/_rels/notesSlide16.xml.rels" ContentType="application/vnd.openxmlformats-package.relationships+xml"/>
  <Override PartName="/ppt/notesSlides/_rels/notesSlide23.xml.rels" ContentType="application/vnd.openxmlformats-package.relationships+xml"/>
  <Override PartName="/ppt/notesSlides/_rels/notesSlide15.xml.rels" ContentType="application/vnd.openxmlformats-package.relationships+xml"/>
  <Override PartName="/ppt/notesSlides/_rels/notesSlide13.xml.rels" ContentType="application/vnd.openxmlformats-package.relationships+xml"/>
  <Override PartName="/ppt/notesSlides/_rels/notesSlide34.xml.rels" ContentType="application/vnd.openxmlformats-package.relationships+xml"/>
  <Override PartName="/ppt/notesSlides/_rels/notesSlide20.xml.rels" ContentType="application/vnd.openxmlformats-package.relationships+xml"/>
  <Override PartName="/ppt/notesSlides/_rels/notesSlide2.xml.rels" ContentType="application/vnd.openxmlformats-package.relationships+xml"/>
  <Override PartName="/ppt/notesSlides/_rels/notesSlide19.xml.rels" ContentType="application/vnd.openxmlformats-package.relationships+xml"/>
  <Override PartName="/ppt/notesSlides/_rels/notesSlide12.xml.rels" ContentType="application/vnd.openxmlformats-package.relationships+xml"/>
  <Override PartName="/ppt/notesSlides/_rels/notesSlide31.xml.rels" ContentType="application/vnd.openxmlformats-package.relationships+xml"/>
  <Override PartName="/ppt/notesSlides/_rels/notesSlide9.xml.rels" ContentType="application/vnd.openxmlformats-package.relationships+xml"/>
  <Override PartName="/ppt/notesSlides/_rels/notesSlide43.xml.rels" ContentType="application/vnd.openxmlformats-package.relationships+xml"/>
  <Override PartName="/ppt/notesSlides/_rels/notesSlide7.xml.rels" ContentType="application/vnd.openxmlformats-package.relationships+xml"/>
  <Override PartName="/ppt/notesSlides/_rels/notesSlide42.xml.rels" ContentType="application/vnd.openxmlformats-package.relationships+xml"/>
  <Override PartName="/ppt/notesSlides/_rels/notesSlide6.xml.rels" ContentType="application/vnd.openxmlformats-package.relationships+xml"/>
  <Override PartName="/ppt/notesSlides/_rels/notesSlide41.xml.rels" ContentType="application/vnd.openxmlformats-package.relationships+xml"/>
  <Override PartName="/ppt/notesSlides/_rels/notesSlide5.xml.rels" ContentType="application/vnd.openxmlformats-package.relationships+xml"/>
  <Override PartName="/ppt/notesSlides/_rels/notesSlide40.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38.xml.rels" ContentType="application/vnd.openxmlformats-package.relationships+xml"/>
  <Override PartName="/ppt/notesSlides/_rels/notesSlide27.xml.rels" ContentType="application/vnd.openxmlformats-package.relationships+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5.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3.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45.xml" ContentType="application/vnd.openxmlformats-officedocument.presentationml.notesSlide+xml"/>
  <Override PartName="/ppt/notesSlides/notesSlide2.xml" ContentType="application/vnd.openxmlformats-officedocument.presentationml.notesSlide+xml"/>
  <Override PartName="/ppt/notesSlides/notesSlide44.xml" ContentType="application/vnd.openxmlformats-officedocument.presentationml.notesSlide+xml"/>
  <Override PartName="/ppt/notesSlides/notesSlide1.xml" ContentType="application/vnd.openxmlformats-officedocument.presentationml.notesSlide+xml"/>
  <Override PartName="/ppt/_rels/presentation.xml.rels" ContentType="application/vnd.openxmlformats-package.relationships+xml"/>
  <Override PartName="/ppt/media/image9.wmf" ContentType="image/x-wmf"/>
  <Override PartName="/ppt/media/image8.wmf" ContentType="image/x-wmf"/>
  <Override PartName="/ppt/media/image7.png" ContentType="image/png"/>
  <Override PartName="/ppt/media/image11.png" ContentType="image/png"/>
  <Override PartName="/ppt/media/image6.png" ContentType="image/png"/>
  <Override PartName="/ppt/media/image10.png" ContentType="image/png"/>
  <Override PartName="/ppt/media/image5.png" ContentType="image/png"/>
  <Override PartName="/ppt/media/image4.png" ContentType="image/png"/>
  <Override PartName="/ppt/media/image3.wmf" ContentType="image/x-wmf"/>
  <Override PartName="/ppt/media/image2.png" ContentType="image/png"/>
  <Override PartName="/ppt/media/image1.png" ContentType="image/png"/>
  <Override PartName="/ppt/slides/_rels/slide43.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8.xml.rels" ContentType="application/vnd.openxmlformats-package.relationships+xml"/>
  <Override PartName="/ppt/slides/_rels/slide37.xml.rels" ContentType="application/vnd.openxmlformats-package.relationships+xml"/>
  <Override PartName="/ppt/slides/_rels/slide36.xml.rels" ContentType="application/vnd.openxmlformats-package.relationships+xml"/>
  <Override PartName="/ppt/slides/_rels/slide35.xml.rels" ContentType="application/vnd.openxmlformats-package.relationships+xml"/>
  <Override PartName="/ppt/slides/_rels/slide45.xml.rels" ContentType="application/vnd.openxmlformats-package.relationships+xml"/>
  <Override PartName="/ppt/slides/_rels/slide34.xml.rels" ContentType="application/vnd.openxmlformats-package.relationships+xml"/>
  <Override PartName="/ppt/slides/_rels/slide44.xml.rels" ContentType="application/vnd.openxmlformats-package.relationships+xml"/>
  <Override PartName="/ppt/slides/_rels/slide33.xml.rels" ContentType="application/vnd.openxmlformats-package.relationships+xml"/>
  <Override PartName="/ppt/slides/_rels/slide30.xml.rels" ContentType="application/vnd.openxmlformats-package.relationships+xml"/>
  <Override PartName="/ppt/slides/_rels/slide26.xml.rels" ContentType="application/vnd.openxmlformats-package.relationships+xml"/>
  <Override PartName="/ppt/slides/_rels/slide32.xml.rels" ContentType="application/vnd.openxmlformats-package.relationships+xml"/>
  <Override PartName="/ppt/slides/_rels/slide21.xml.rels" ContentType="application/vnd.openxmlformats-package.relationships+xml"/>
  <Override PartName="/ppt/slides/_rels/slide31.xml.rels" ContentType="application/vnd.openxmlformats-package.relationships+xml"/>
  <Override PartName="/ppt/slides/_rels/slide20.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22.xml.rels" ContentType="application/vnd.openxmlformats-package.relationships+xml"/>
  <Override PartName="/ppt/slides/_rels/slide14.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29.xml.rels" ContentType="application/vnd.openxmlformats-package.relationships+xml"/>
  <Override PartName="/ppt/slides/_rels/slide7.xml.rels" ContentType="application/vnd.openxmlformats-package.relationships+xml"/>
  <Override PartName="/ppt/slides/_rels/slide28.xml.rels" ContentType="application/vnd.openxmlformats-package.relationships+xml"/>
  <Override PartName="/ppt/slides/_rels/slide6.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_rels/slideLayout84.xml.rels" ContentType="application/vnd.openxmlformats-package.relationships+xml"/>
  <Override PartName="/ppt/slideLayouts/_rels/slideLayout78.xml.rels" ContentType="application/vnd.openxmlformats-package.relationships+xml"/>
  <Override PartName="/ppt/slideLayouts/_rels/slideLayout76.xml.rels" ContentType="application/vnd.openxmlformats-package.relationships+xml"/>
  <Override PartName="/ppt/slideLayouts/_rels/slideLayout75.xml.rels" ContentType="application/vnd.openxmlformats-package.relationships+xml"/>
  <Override PartName="/ppt/slideLayouts/_rels/slideLayout74.xml.rels" ContentType="application/vnd.openxmlformats-package.relationships+xml"/>
  <Override PartName="/ppt/slideLayouts/_rels/slideLayout73.xml.rels" ContentType="application/vnd.openxmlformats-package.relationships+xml"/>
  <Override PartName="/ppt/slideLayouts/_rels/slideLayout72.xml.rels" ContentType="application/vnd.openxmlformats-package.relationships+xml"/>
  <Override PartName="/ppt/slideLayouts/_rels/slideLayout71.xml.rels" ContentType="application/vnd.openxmlformats-package.relationships+xml"/>
  <Override PartName="/ppt/slideLayouts/_rels/slideLayout63.xml.rels" ContentType="application/vnd.openxmlformats-package.relationships+xml"/>
  <Override PartName="/ppt/slideLayouts/_rels/slideLayout62.xml.rels" ContentType="application/vnd.openxmlformats-package.relationships+xml"/>
  <Override PartName="/ppt/slideLayouts/_rels/slideLayout61.xml.rels" ContentType="application/vnd.openxmlformats-package.relationships+xml"/>
  <Override PartName="/ppt/slideLayouts/_rels/slideLayout79.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70.xml.rels" ContentType="application/vnd.openxmlformats-package.relationships+xml"/>
  <Override PartName="/ppt/slideLayouts/_rels/slideLayout57.xml.rels" ContentType="application/vnd.openxmlformats-package.relationships+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83.xml.rels" ContentType="application/vnd.openxmlformats-package.relationships+xml"/>
  <Override PartName="/ppt/slideLayouts/_rels/slideLayout51.xml.rels" ContentType="application/vnd.openxmlformats-package.relationships+xml"/>
  <Override PartName="/ppt/slideLayouts/_rels/slideLayout49.xml.rels" ContentType="application/vnd.openxmlformats-package.relationships+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46.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77.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5.xml.rels" ContentType="application/vnd.openxmlformats-package.relationships+xml"/>
  <Override PartName="/ppt/slideLayouts/_rels/slideLayout82.xml.rels" ContentType="application/vnd.openxmlformats-package.relationships+xml"/>
  <Override PartName="/ppt/slideLayouts/_rels/slideLayout24.xml.rels" ContentType="application/vnd.openxmlformats-package.relationships+xml"/>
  <Override PartName="/ppt/slideLayouts/_rels/slideLayout64.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31.xml.rels" ContentType="application/vnd.openxmlformats-package.relationships+xml"/>
  <Override PartName="/ppt/slideLayouts/_rels/slideLayout16.xml.rels" ContentType="application/vnd.openxmlformats-package.relationships+xml"/>
  <Override PartName="/ppt/slideLayouts/_rels/slideLayout8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8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43.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2.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69.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68.xml.rels" ContentType="application/vnd.openxmlformats-package.relationships+xml"/>
  <Override PartName="/ppt/slideLayouts/_rels/slideLayout4.xml.rels" ContentType="application/vnd.openxmlformats-package.relationships+xml"/>
  <Override PartName="/ppt/slideLayouts/_rels/slideLayout67.xml.rels" ContentType="application/vnd.openxmlformats-package.relationships+xml"/>
  <Override PartName="/ppt/slideLayouts/_rels/slideLayout3.xml.rels" ContentType="application/vnd.openxmlformats-package.relationships+xml"/>
  <Override PartName="/ppt/slideLayouts/slideLayout50.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48.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69.xml" ContentType="application/vnd.openxmlformats-officedocument.presentationml.slideLayout+xml"/>
  <Override PartName="/ppt/slideLayouts/slideLayout10.xml" ContentType="application/vnd.openxmlformats-officedocument.presentationml.slideLayout+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79.xml" ContentType="application/vnd.openxmlformats-officedocument.presentationml.slideLayout+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49.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presentation.xml" ContentType="application/vnd.openxmlformats-officedocument.presentationml.presentation.main+xml"/>
  <Override PartName="/ppt/notesMasters/_rels/notesMaster1.xml.rels" ContentType="application/vnd.openxmlformats-package.relationships+xml"/>
  <Override PartName="/ppt/notesMasters/notesMaster1.xml" ContentType="application/vnd.openxmlformats-officedocument.presentationml.notesMaster+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3.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notesMaster" Target="notesMasters/notesMaster1.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Relationship Id="rId53" Type="http://schemas.openxmlformats.org/officeDocument/2006/relationships/slide" Target="slides/slide44.xml"/><Relationship Id="rId54" Type="http://schemas.openxmlformats.org/officeDocument/2006/relationships/slide" Target="slides/slide45.xml"/>
</Relationships>
</file>

<file path=ppt/notesMasters/_rels/notesMaster1.xml.rels><?xml version="1.0" encoding="UTF-8"?>
<Relationships xmlns="http://schemas.openxmlformats.org/package/2006/relationships"><Relationship Id="rId1" Type="http://schemas.openxmlformats.org/officeDocument/2006/relationships/theme" Target="../theme/theme8.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PlaceHolder 1"/>
          <p:cNvSpPr>
            <a:spLocks noGrp="1"/>
          </p:cNvSpPr>
          <p:nvPr>
            <p:ph type="body"/>
          </p:nvPr>
        </p:nvSpPr>
        <p:spPr>
          <a:xfrm>
            <a:off x="756000" y="5078520"/>
            <a:ext cx="6047640" cy="4811040"/>
          </a:xfrm>
          <a:prstGeom prst="rect">
            <a:avLst/>
          </a:prstGeom>
        </p:spPr>
        <p:txBody>
          <a:bodyPr lIns="0" rIns="0" tIns="0" bIns="0"/>
          <a:p>
            <a:r>
              <a:rPr b="0" lang="fr-FR" sz="2000" spc="-1" strike="noStrike">
                <a:solidFill>
                  <a:srgbClr val="000000"/>
                </a:solidFill>
                <a:uFill>
                  <a:solidFill>
                    <a:srgbClr val="ffffff"/>
                  </a:solidFill>
                </a:uFill>
                <a:latin typeface="Arial"/>
              </a:rPr>
              <a:t>Cliquez pour modifier le format des notes</a:t>
            </a:r>
            <a:endParaRPr b="0" lang="fr-FR" sz="2000" spc="-1" strike="noStrike">
              <a:solidFill>
                <a:srgbClr val="000000"/>
              </a:solidFill>
              <a:uFill>
                <a:solidFill>
                  <a:srgbClr val="ffffff"/>
                </a:solidFill>
              </a:uFill>
              <a:latin typeface="Arial"/>
            </a:endParaRPr>
          </a:p>
        </p:txBody>
      </p:sp>
      <p:sp>
        <p:nvSpPr>
          <p:cNvPr id="287" name="PlaceHolder 2"/>
          <p:cNvSpPr>
            <a:spLocks noGrp="1"/>
          </p:cNvSpPr>
          <p:nvPr>
            <p:ph type="hdr"/>
          </p:nvPr>
        </p:nvSpPr>
        <p:spPr>
          <a:xfrm>
            <a:off x="0" y="0"/>
            <a:ext cx="3280680" cy="534240"/>
          </a:xfrm>
          <a:prstGeom prst="rect">
            <a:avLst/>
          </a:prstGeom>
        </p:spPr>
        <p:txBody>
          <a:bodyPr lIns="0" rIns="0" tIns="0" bIns="0"/>
          <a:p>
            <a:r>
              <a:rPr b="0" lang="fr-FR" sz="1400" spc="-1" strike="noStrike">
                <a:solidFill>
                  <a:srgbClr val="000000"/>
                </a:solidFill>
                <a:uFill>
                  <a:solidFill>
                    <a:srgbClr val="ffffff"/>
                  </a:solidFill>
                </a:uFill>
                <a:latin typeface="Times New Roman"/>
              </a:rPr>
              <a:t>&lt;en-tête&gt;</a:t>
            </a:r>
            <a:endParaRPr b="0" lang="fr-FR" sz="1400" spc="-1" strike="noStrike">
              <a:solidFill>
                <a:srgbClr val="000000"/>
              </a:solidFill>
              <a:uFill>
                <a:solidFill>
                  <a:srgbClr val="ffffff"/>
                </a:solidFill>
              </a:uFill>
              <a:latin typeface="Times New Roman"/>
            </a:endParaRPr>
          </a:p>
        </p:txBody>
      </p:sp>
      <p:sp>
        <p:nvSpPr>
          <p:cNvPr id="288" name="PlaceHolder 3"/>
          <p:cNvSpPr>
            <a:spLocks noGrp="1"/>
          </p:cNvSpPr>
          <p:nvPr>
            <p:ph type="dt"/>
          </p:nvPr>
        </p:nvSpPr>
        <p:spPr>
          <a:xfrm>
            <a:off x="4278960" y="0"/>
            <a:ext cx="3280680" cy="534240"/>
          </a:xfrm>
          <a:prstGeom prst="rect">
            <a:avLst/>
          </a:prstGeom>
        </p:spPr>
        <p:txBody>
          <a:bodyPr lIns="0" rIns="0" tIns="0" bIns="0"/>
          <a:p>
            <a:pPr algn="r"/>
            <a:r>
              <a:rPr b="0" lang="fr-FR" sz="1400" spc="-1" strike="noStrike">
                <a:solidFill>
                  <a:srgbClr val="000000"/>
                </a:solidFill>
                <a:uFill>
                  <a:solidFill>
                    <a:srgbClr val="ffffff"/>
                  </a:solidFill>
                </a:uFill>
                <a:latin typeface="Times New Roman"/>
              </a:rPr>
              <a:t>&lt;date/heure&gt;</a:t>
            </a:r>
            <a:endParaRPr b="0" lang="fr-FR" sz="1400" spc="-1" strike="noStrike">
              <a:solidFill>
                <a:srgbClr val="000000"/>
              </a:solidFill>
              <a:uFill>
                <a:solidFill>
                  <a:srgbClr val="ffffff"/>
                </a:solidFill>
              </a:uFill>
              <a:latin typeface="Times New Roman"/>
            </a:endParaRPr>
          </a:p>
        </p:txBody>
      </p:sp>
      <p:sp>
        <p:nvSpPr>
          <p:cNvPr id="289" name="PlaceHolder 4"/>
          <p:cNvSpPr>
            <a:spLocks noGrp="1"/>
          </p:cNvSpPr>
          <p:nvPr>
            <p:ph type="ftr"/>
          </p:nvPr>
        </p:nvSpPr>
        <p:spPr>
          <a:xfrm>
            <a:off x="0" y="10157400"/>
            <a:ext cx="3280680" cy="534240"/>
          </a:xfrm>
          <a:prstGeom prst="rect">
            <a:avLst/>
          </a:prstGeom>
        </p:spPr>
        <p:txBody>
          <a:bodyPr lIns="0" rIns="0" tIns="0" bIns="0" anchor="b"/>
          <a:p>
            <a:r>
              <a:rPr b="0" lang="fr-FR" sz="1400" spc="-1" strike="noStrike">
                <a:solidFill>
                  <a:srgbClr val="000000"/>
                </a:solidFill>
                <a:uFill>
                  <a:solidFill>
                    <a:srgbClr val="ffffff"/>
                  </a:solidFill>
                </a:uFill>
                <a:latin typeface="Times New Roman"/>
              </a:rPr>
              <a:t>&lt;pied de page&gt;</a:t>
            </a:r>
            <a:endParaRPr b="0" lang="fr-FR" sz="1400" spc="-1" strike="noStrike">
              <a:solidFill>
                <a:srgbClr val="000000"/>
              </a:solidFill>
              <a:uFill>
                <a:solidFill>
                  <a:srgbClr val="ffffff"/>
                </a:solidFill>
              </a:uFill>
              <a:latin typeface="Times New Roman"/>
            </a:endParaRPr>
          </a:p>
        </p:txBody>
      </p:sp>
      <p:sp>
        <p:nvSpPr>
          <p:cNvPr id="290" name="PlaceHolder 5"/>
          <p:cNvSpPr>
            <a:spLocks noGrp="1"/>
          </p:cNvSpPr>
          <p:nvPr>
            <p:ph type="sldNum"/>
          </p:nvPr>
        </p:nvSpPr>
        <p:spPr>
          <a:xfrm>
            <a:off x="4278960" y="10157400"/>
            <a:ext cx="3280680" cy="534240"/>
          </a:xfrm>
          <a:prstGeom prst="rect">
            <a:avLst/>
          </a:prstGeom>
        </p:spPr>
        <p:txBody>
          <a:bodyPr lIns="0" rIns="0" tIns="0" bIns="0" anchor="b"/>
          <a:p>
            <a:pPr algn="r"/>
            <a:fld id="{D8BCC67C-0E47-4B66-8596-F9AF45AB397D}" type="slidenum">
              <a:rPr b="0" lang="fr-FR" sz="1400" spc="-1" strike="noStrike">
                <a:solidFill>
                  <a:srgbClr val="000000"/>
                </a:solidFill>
                <a:uFill>
                  <a:solidFill>
                    <a:srgbClr val="ffffff"/>
                  </a:solidFill>
                </a:uFill>
                <a:latin typeface="Times New Roman"/>
              </a:rPr>
              <a:t>&lt;numéro&gt;</a:t>
            </a:fld>
            <a:endParaRPr b="0" lang="fr-F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3" name="PlaceHolder 1"/>
          <p:cNvSpPr>
            <a:spLocks noGrp="1"/>
          </p:cNvSpPr>
          <p:nvPr>
            <p:ph type="body"/>
          </p:nvPr>
        </p:nvSpPr>
        <p:spPr>
          <a:xfrm>
            <a:off x="685800" y="4343400"/>
            <a:ext cx="5486040" cy="4114440"/>
          </a:xfrm>
          <a:prstGeom prst="rect">
            <a:avLst/>
          </a:prstGeom>
        </p:spPr>
        <p:txBody>
          <a:bodyPr/>
          <a:p>
            <a:r>
              <a:rPr b="0" lang="fr-FR" sz="2000" spc="-1" strike="noStrike">
                <a:solidFill>
                  <a:srgbClr val="000000"/>
                </a:solidFill>
                <a:uFill>
                  <a:solidFill>
                    <a:srgbClr val="ffffff"/>
                  </a:solidFill>
                </a:uFill>
                <a:latin typeface="Calibri"/>
              </a:rPr>
              <a:t>On peut se demander d’emblée ce qui légitime une nouvelle réforme, alors même que chaque réforme précédente était censée « résoudre la question une bonne fois pour toutes ».</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Calibri"/>
              </a:rPr>
              <a:t>Nombreuses réformes visent à remettre en cause le système, à favoriser la capitalisation, et à faire converger retraites de la FP et retraites des autres régimes</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Calibri"/>
              </a:rPr>
              <a:t>Opposition de fond de Macron à ce qu’il appelle « la société de statut ». Lie retraite et vieillissement : le passage à la retraite devient le vieillissement, la retraite c’est quand on est trop vieux pour travailler. Ce n’est pas le cas pour nous.</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p:txBody>
      </p:sp>
      <p:sp>
        <p:nvSpPr>
          <p:cNvPr id="464" name="TextShape 2"/>
          <p:cNvSpPr txBox="1"/>
          <p:nvPr/>
        </p:nvSpPr>
        <p:spPr>
          <a:xfrm>
            <a:off x="3884760" y="8685360"/>
            <a:ext cx="2971440" cy="456840"/>
          </a:xfrm>
          <a:prstGeom prst="rect">
            <a:avLst/>
          </a:prstGeom>
          <a:noFill/>
          <a:ln>
            <a:noFill/>
          </a:ln>
        </p:spPr>
        <p:txBody>
          <a:bodyPr anchor="b"/>
          <a:p>
            <a:pPr algn="r">
              <a:lnSpc>
                <a:spcPct val="100000"/>
              </a:lnSpc>
            </a:pPr>
            <a:fld id="{059466F8-D8A2-480C-B5A1-979B27C14BBD}"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4" name="PlaceHolder 1"/>
          <p:cNvSpPr>
            <a:spLocks noGrp="1"/>
          </p:cNvSpPr>
          <p:nvPr>
            <p:ph type="body"/>
          </p:nvPr>
        </p:nvSpPr>
        <p:spPr>
          <a:xfrm>
            <a:off x="685800" y="4343400"/>
            <a:ext cx="5486040" cy="4114440"/>
          </a:xfrm>
          <a:prstGeom prst="rect">
            <a:avLst/>
          </a:prstGeom>
        </p:spPr>
        <p:txBody>
          <a:bodyPr/>
          <a:p>
            <a:r>
              <a:rPr b="0" lang="fr-FR" sz="2000" spc="-1" strike="noStrike">
                <a:solidFill>
                  <a:srgbClr val="000000"/>
                </a:solidFill>
                <a:uFill>
                  <a:solidFill>
                    <a:srgbClr val="ffffff"/>
                  </a:solidFill>
                </a:uFill>
                <a:latin typeface="Calibri"/>
              </a:rPr>
              <a:t>Sur le dernier point, le régime général prévoit actuellement une prise en compte des salaires portés au compte à 1 PASS (3300 euros par mois) et donc une cotisation seulement dans cette limite (avec une cotisation minime  dite de solidarité au delà). Les complémentaires obligatoires dans le privé n’ont pas la même limitation. Rien n’est dit dans le nouveau système sur les limitation</a:t>
            </a:r>
            <a:r>
              <a:rPr b="0" lang="fr-FR" sz="2000" spc="-1" strike="noStrike">
                <a:solidFill>
                  <a:srgbClr val="000000"/>
                </a:solidFill>
                <a:uFill>
                  <a:solidFill>
                    <a:srgbClr val="ffffff"/>
                  </a:solidFill>
                </a:uFill>
                <a:latin typeface="Mangal"/>
              </a:rPr>
              <a:t>…</a:t>
            </a:r>
            <a:endParaRPr b="0" lang="fr-FR" sz="2000" spc="-1" strike="noStrike">
              <a:solidFill>
                <a:srgbClr val="000000"/>
              </a:solidFill>
              <a:uFill>
                <a:solidFill>
                  <a:srgbClr val="ffffff"/>
                </a:solidFill>
              </a:uFill>
              <a:latin typeface="Arial"/>
            </a:endParaRPr>
          </a:p>
        </p:txBody>
      </p:sp>
      <p:sp>
        <p:nvSpPr>
          <p:cNvPr id="485" name="TextShape 2"/>
          <p:cNvSpPr txBox="1"/>
          <p:nvPr/>
        </p:nvSpPr>
        <p:spPr>
          <a:xfrm>
            <a:off x="3884760" y="8685360"/>
            <a:ext cx="2971440" cy="456840"/>
          </a:xfrm>
          <a:prstGeom prst="rect">
            <a:avLst/>
          </a:prstGeom>
          <a:noFill/>
          <a:ln>
            <a:noFill/>
          </a:ln>
        </p:spPr>
        <p:txBody>
          <a:bodyPr anchor="b"/>
          <a:p>
            <a:pPr algn="r">
              <a:lnSpc>
                <a:spcPct val="100000"/>
              </a:lnSpc>
            </a:pPr>
            <a:fld id="{5FA2DA7A-D881-400E-8111-A72E757BD048}"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6" name="PlaceHolder 1"/>
          <p:cNvSpPr>
            <a:spLocks noGrp="1"/>
          </p:cNvSpPr>
          <p:nvPr>
            <p:ph type="body"/>
          </p:nvPr>
        </p:nvSpPr>
        <p:spPr>
          <a:xfrm>
            <a:off x="685800" y="4343400"/>
            <a:ext cx="5486040" cy="4114440"/>
          </a:xfrm>
          <a:prstGeom prst="rect">
            <a:avLst/>
          </a:prstGeom>
        </p:spPr>
        <p:txBody>
          <a:bodyPr/>
          <a:p>
            <a:endParaRPr b="0" lang="fr-FR" sz="2000" spc="-1" strike="noStrike">
              <a:solidFill>
                <a:srgbClr val="000000"/>
              </a:solidFill>
              <a:uFill>
                <a:solidFill>
                  <a:srgbClr val="ffffff"/>
                </a:solidFill>
              </a:uFill>
              <a:latin typeface="Arial"/>
            </a:endParaRPr>
          </a:p>
          <a:p>
            <a:r>
              <a:rPr b="1" lang="fr-FR" sz="2000" spc="-1" strike="noStrike">
                <a:solidFill>
                  <a:srgbClr val="000000"/>
                </a:solidFill>
                <a:uFill>
                  <a:solidFill>
                    <a:srgbClr val="ffffff"/>
                  </a:solidFill>
                </a:uFill>
                <a:latin typeface="Calibri"/>
              </a:rPr>
              <a:t>Vote début 2018: une réelle précipitation qui doit nous inquiéter pour la mise en œuvre d’une réforme d’une telle ampleur</a:t>
            </a:r>
            <a:endParaRPr b="0" lang="fr-FR" sz="2000" spc="-1" strike="noStrike">
              <a:solidFill>
                <a:srgbClr val="000000"/>
              </a:solidFill>
              <a:uFill>
                <a:solidFill>
                  <a:srgbClr val="ffffff"/>
                </a:solidFill>
              </a:uFill>
              <a:latin typeface="Arial"/>
            </a:endParaRPr>
          </a:p>
          <a:p>
            <a:r>
              <a:rPr b="1" lang="fr-FR" sz="2000" spc="-1" strike="noStrike">
                <a:solidFill>
                  <a:srgbClr val="000000"/>
                </a:solidFill>
                <a:uFill>
                  <a:solidFill>
                    <a:srgbClr val="ffffff"/>
                  </a:solidFill>
                </a:uFill>
                <a:latin typeface="Calibri"/>
              </a:rPr>
              <a:t>Sur les 10 ans nécessaires: pour les fonctionnaires, l’administration est actuellement dans l’incapacité de retrouver l’ensemble des salaires, primes, indemnités, …etc versées avant la numérisation</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1" lang="fr-FR" sz="2000" spc="-1" strike="noStrike">
                <a:solidFill>
                  <a:srgbClr val="000000"/>
                </a:solidFill>
                <a:uFill>
                  <a:solidFill>
                    <a:srgbClr val="ffffff"/>
                  </a:solidFill>
                </a:uFill>
                <a:latin typeface="Calibri"/>
              </a:rPr>
              <a:t>De la génération 63 à 68, une application progressive, conversion des droits acquis dans le nouveau système</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1" lang="fr-FR" sz="2000" spc="-1" strike="noStrike">
                <a:solidFill>
                  <a:srgbClr val="000000"/>
                </a:solidFill>
                <a:uFill>
                  <a:solidFill>
                    <a:srgbClr val="ffffff"/>
                  </a:solidFill>
                </a:uFill>
                <a:latin typeface="Calibri"/>
              </a:rPr>
              <a:t>Diapos suivantes sur les grandes caractéristiques du régime actuel (voir l’existant pour voir ce qui pourrait disparaître)</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1" lang="fr-FR" sz="2000" spc="-1" strike="noStrike">
                <a:solidFill>
                  <a:srgbClr val="000000"/>
                </a:solidFill>
                <a:uFill>
                  <a:solidFill>
                    <a:srgbClr val="ffffff"/>
                  </a:solidFill>
                </a:uFill>
                <a:latin typeface="Calibri"/>
              </a:rPr>
              <a:t>Prêts à aller jusqu’à la génération 73 si mobilisations</a:t>
            </a: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p:txBody>
      </p:sp>
      <p:sp>
        <p:nvSpPr>
          <p:cNvPr id="487" name="TextShape 2"/>
          <p:cNvSpPr txBox="1"/>
          <p:nvPr/>
        </p:nvSpPr>
        <p:spPr>
          <a:xfrm>
            <a:off x="3884760" y="8685360"/>
            <a:ext cx="2971440" cy="456840"/>
          </a:xfrm>
          <a:prstGeom prst="rect">
            <a:avLst/>
          </a:prstGeom>
          <a:noFill/>
          <a:ln>
            <a:noFill/>
          </a:ln>
        </p:spPr>
        <p:txBody>
          <a:bodyPr anchor="b"/>
          <a:p>
            <a:pPr algn="r">
              <a:lnSpc>
                <a:spcPct val="100000"/>
              </a:lnSpc>
            </a:pPr>
            <a:fld id="{BE756C4A-C7BC-478D-97FD-E6AE66C1C5B4}"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8" name="TextShape 1"/>
          <p:cNvSpPr txBox="1"/>
          <p:nvPr/>
        </p:nvSpPr>
        <p:spPr>
          <a:xfrm>
            <a:off x="3884760" y="8685360"/>
            <a:ext cx="2971440" cy="456840"/>
          </a:xfrm>
          <a:prstGeom prst="rect">
            <a:avLst/>
          </a:prstGeom>
          <a:noFill/>
          <a:ln>
            <a:noFill/>
          </a:ln>
        </p:spPr>
        <p:txBody>
          <a:bodyPr anchor="b"/>
          <a:p>
            <a:pPr algn="r">
              <a:lnSpc>
                <a:spcPct val="100000"/>
              </a:lnSpc>
            </a:pPr>
            <a:fld id="{D84AEFBC-D1D1-45E0-B3D9-7EE61EC437B2}"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
        <p:nvSpPr>
          <p:cNvPr id="489" name="PlaceHolder 2"/>
          <p:cNvSpPr>
            <a:spLocks noGrp="1"/>
          </p:cNvSpPr>
          <p:nvPr>
            <p:ph type="body"/>
          </p:nvPr>
        </p:nvSpPr>
        <p:spPr>
          <a:xfrm>
            <a:off x="685800" y="4343400"/>
            <a:ext cx="5481360" cy="4198680"/>
          </a:xfrm>
          <a:prstGeom prst="rect">
            <a:avLst/>
          </a:prstGeom>
        </p:spPr>
        <p:txBody>
          <a:bodyPr anchor="ctr"/>
          <a:p>
            <a:pPr marL="216000" indent="-216000">
              <a:lnSpc>
                <a:spcPct val="100000"/>
              </a:lnSpc>
            </a:pPr>
            <a:r>
              <a:rPr b="0" lang="fr-FR" sz="2000" spc="-1" strike="noStrike">
                <a:solidFill>
                  <a:srgbClr val="000000"/>
                </a:solidFill>
                <a:uFill>
                  <a:solidFill>
                    <a:srgbClr val="ffffff"/>
                  </a:solidFill>
                </a:uFill>
                <a:latin typeface="Times New Roman"/>
              </a:rPr>
              <a:t>Système décrit ici est le système suédois. Le principe des comptes notionnels: le capital accumulé virtuel est divisé par un coefficient de conversion</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Times New Roman"/>
              </a:rPr>
              <a:t>Si l’espérance de vie à la retraite augmente, pension plus faible pour les générations suivantes. Donc obligation de travailler plus longtemps pour garder le même niveau de pension.</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Times New Roman"/>
              </a:rPr>
              <a:t>« 61 ans »  est  ici l’âge minimal à partir duquel on peut partir en Suède, mais on peut très bien le mettre à un autre moment </a:t>
            </a:r>
            <a:endParaRPr b="0" lang="fr-FR" sz="2000" spc="-1" strike="noStrike">
              <a:solidFill>
                <a:srgbClr val="000000"/>
              </a:solidFill>
              <a:uFill>
                <a:solidFill>
                  <a:srgbClr val="ffffff"/>
                </a:solidFill>
              </a:uFill>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0" name="TextShape 1"/>
          <p:cNvSpPr txBox="1"/>
          <p:nvPr/>
        </p:nvSpPr>
        <p:spPr>
          <a:xfrm>
            <a:off x="3884760" y="8685360"/>
            <a:ext cx="2971440" cy="456840"/>
          </a:xfrm>
          <a:prstGeom prst="rect">
            <a:avLst/>
          </a:prstGeom>
          <a:noFill/>
          <a:ln>
            <a:noFill/>
          </a:ln>
        </p:spPr>
        <p:txBody>
          <a:bodyPr anchor="b"/>
          <a:p>
            <a:pPr algn="r">
              <a:lnSpc>
                <a:spcPct val="100000"/>
              </a:lnSpc>
            </a:pPr>
            <a:fld id="{4C3F8987-0182-43FC-9D70-F5217A2CB4E9}"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
        <p:nvSpPr>
          <p:cNvPr id="491" name="CustomShape 2"/>
          <p:cNvSpPr/>
          <p:nvPr/>
        </p:nvSpPr>
        <p:spPr>
          <a:xfrm>
            <a:off x="3884760" y="8686800"/>
            <a:ext cx="2970000" cy="456840"/>
          </a:xfrm>
          <a:prstGeom prst="rect">
            <a:avLst/>
          </a:prstGeom>
          <a:noFill/>
          <a:ln>
            <a:noFill/>
          </a:ln>
        </p:spPr>
        <p:style>
          <a:lnRef idx="0"/>
          <a:fillRef idx="0"/>
          <a:effectRef idx="0"/>
          <a:fontRef idx="minor"/>
        </p:style>
      </p:sp>
      <p:sp>
        <p:nvSpPr>
          <p:cNvPr id="492" name="CustomShape 3"/>
          <p:cNvSpPr/>
          <p:nvPr/>
        </p:nvSpPr>
        <p:spPr>
          <a:xfrm>
            <a:off x="3881520" y="8686800"/>
            <a:ext cx="2968200" cy="452160"/>
          </a:xfrm>
          <a:prstGeom prst="rect">
            <a:avLst/>
          </a:prstGeom>
          <a:noFill/>
          <a:ln>
            <a:noFill/>
          </a:ln>
        </p:spPr>
        <p:style>
          <a:lnRef idx="0"/>
          <a:fillRef idx="0"/>
          <a:effectRef idx="0"/>
          <a:fontRef idx="minor"/>
        </p:style>
      </p:sp>
      <p:sp>
        <p:nvSpPr>
          <p:cNvPr id="493" name="CustomShape 4"/>
          <p:cNvSpPr/>
          <p:nvPr/>
        </p:nvSpPr>
        <p:spPr>
          <a:xfrm>
            <a:off x="3881520" y="8688240"/>
            <a:ext cx="2970000" cy="452160"/>
          </a:xfrm>
          <a:prstGeom prst="rect">
            <a:avLst/>
          </a:prstGeom>
          <a:noFill/>
          <a:ln>
            <a:noFill/>
          </a:ln>
        </p:spPr>
        <p:style>
          <a:lnRef idx="0"/>
          <a:fillRef idx="0"/>
          <a:effectRef idx="0"/>
          <a:fontRef idx="minor"/>
        </p:style>
      </p:sp>
      <p:sp>
        <p:nvSpPr>
          <p:cNvPr id="494" name="CustomShape 5"/>
          <p:cNvSpPr/>
          <p:nvPr/>
        </p:nvSpPr>
        <p:spPr>
          <a:xfrm>
            <a:off x="1003320" y="695160"/>
            <a:ext cx="4844520" cy="3425400"/>
          </a:xfrm>
          <a:prstGeom prst="rect">
            <a:avLst/>
          </a:prstGeom>
          <a:solidFill>
            <a:srgbClr val="ffffff"/>
          </a:solidFill>
          <a:ln w="9360">
            <a:solidFill>
              <a:srgbClr val="000000"/>
            </a:solidFill>
            <a:miter/>
          </a:ln>
        </p:spPr>
        <p:style>
          <a:lnRef idx="0"/>
          <a:fillRef idx="0"/>
          <a:effectRef idx="0"/>
          <a:fontRef idx="minor"/>
        </p:style>
      </p:sp>
      <p:sp>
        <p:nvSpPr>
          <p:cNvPr id="495" name="PlaceHolder 6"/>
          <p:cNvSpPr>
            <a:spLocks noGrp="1"/>
          </p:cNvSpPr>
          <p:nvPr>
            <p:ph type="body"/>
          </p:nvPr>
        </p:nvSpPr>
        <p:spPr>
          <a:xfrm>
            <a:off x="685800" y="4343400"/>
            <a:ext cx="5484600" cy="4115880"/>
          </a:xfrm>
          <a:prstGeom prst="rect">
            <a:avLst/>
          </a:prstGeom>
        </p:spPr>
        <p:txBody>
          <a:bodyPr anchor="ctr"/>
          <a:p>
            <a:r>
              <a:rPr b="0" lang="fr-FR" sz="2000" spc="-1" strike="noStrike">
                <a:solidFill>
                  <a:srgbClr val="000000"/>
                </a:solidFill>
                <a:uFill>
                  <a:solidFill>
                    <a:srgbClr val="ffffff"/>
                  </a:solidFill>
                </a:uFill>
                <a:latin typeface="Calibri"/>
              </a:rPr>
              <a:t>« notionnel » synonyme de virtuel.</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Calibri"/>
              </a:rPr>
              <a:t>On prend souvent l’exemple de la Suède qui a mené cette réforme, mais rien ne dit que le projet de Macron soit strictement calqué sur le modèle suédois</a:t>
            </a:r>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Calibri"/>
              </a:rPr>
              <a:t>C’est un système par répartition, où chacun se constitue un capital virtuel. On peut donc dire qu’il « mime » la capitalisation, mais c’est bien de la répartition ( = les cotisations servent à payer les retraites directement, l’argent n’est pas placé)</a:t>
            </a:r>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Calibri"/>
              </a:rPr>
              <a:t>Taux de cotisation: il est fixé sur le long terme (16 % en Suède dont 7% payé par le salarié) , c'est pour cela qu'on parle de système à cotisation définie . Il faut aussi signaler que la même réforme, en Suède, a créé un système par capitalisation obligatoire pour compenser la baisse de pension par les comptes notionnels (taux de cotisation versée par l’employeur: 2,5 % , technique de capitalisation)</a:t>
            </a:r>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Calibri"/>
              </a:rPr>
              <a:t> </a:t>
            </a:r>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Calibri"/>
              </a:rPr>
              <a:t>Actualisation des cotisations : « actualiser » signifie tenir compte du fait que l’euro que vous avez versé à un moment n’a plus la même valeur au moment où vous liquidez votre pension. En France dans le régime général (c’est à dire pour le privé et les contractuels), on « actualise » quand on prend vos salaires sur les 25 meilleures années en tenant compte de l’inflation: si vous avez gagné 2000 euros en janvier 1990, et compte tenu du fait qu’il y a eu 50% d’inflation de 1990 à 2017, on retient non pas 2000 mais 3000 euros au titre de janvier 1990. (NB: pas « d’actualisation » pour le régime de retraites des fonctionaires puisque calcul sur les 6 derniers mois voir plus loin)</a:t>
            </a:r>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Calibri"/>
              </a:rPr>
              <a:t>En Suède, l’actualisation se fait sur le salaire moyen, c'est bien moins défavorable que le système français  d'actualisation par les prix. Certes ce système prend toute la carrière, y compris le début avec des salaires bas, mais en revalorisant correctement les salaires anciens. La question des années de précarité en début de carrière pose quand même problème...le même que dans notre système actuel</a:t>
            </a:r>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Calibri"/>
              </a:rPr>
              <a:t> </a:t>
            </a:r>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Calibri"/>
              </a:rPr>
              <a:t>Indexation des pensions: une fois la pension liquidée, comment la revalorise-t-on? En Suède par un coefficient : croissance des salaires-1,6 % (qui est supposé être le taux de croissance en longue période). En période de croissance supérieure des salaires, les pensions sont revalorisées. En période de récession et stagnation ou baisse des salaires , les pensions déjà liquidées doivent baisser (en pouvoir d'achat et même en nominal en cas de baisse importante des salaires).</a:t>
            </a:r>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Calibri"/>
              </a:rPr>
              <a:t> </a:t>
            </a:r>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Calibri"/>
              </a:rPr>
              <a:t>Il y a un autre mécanisme redoutable dans le système suédois : le mécanisme automatique d'équilibre. Si pour une année donnée le rapport entre somme des réserves et cotisations à recevoir /engagements de pensions à payer pour cette année là est inférieur à 1, les index de revalorisation des droits en cours de carrière et des pensions (les tirets 2 et 3 de cette diapo) sont multipliés par le ratio de solvabilité (inférieur à 1), donc sont moins revalorisés.</a:t>
            </a:r>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Calibri"/>
              </a:rPr>
              <a:t> </a:t>
            </a:r>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Calibri"/>
              </a:rPr>
              <a:t>En 2009, 2010, ces deux derniers mécanismes ont provoqué une baisse des pensions (atténuée en jouant sur les réserves) et compensées par des baisses d'impôts pour les retraités</a:t>
            </a:r>
            <a:br/>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Calibri"/>
              </a:rPr>
              <a:t> </a:t>
            </a:r>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Calibri"/>
              </a:rPr>
              <a:t>Donc les droits acquis en cours de carrière et les pensions déjà liquidées dépendent de beaucoup de facteurs : taux de croissance, coefficient démographique (lié à l'espérance de vie par génération), montant des réserves, (qui sont instables à long terme) et à travers différents mécanismes complexes</a:t>
            </a:r>
            <a:br/>
            <a:r>
              <a:rPr b="0" lang="fr-FR" sz="2000" spc="-1" strike="noStrike">
                <a:solidFill>
                  <a:srgbClr val="000000"/>
                </a:solidFill>
                <a:uFill>
                  <a:solidFill>
                    <a:srgbClr val="ffffff"/>
                  </a:solidFill>
                </a:uFill>
                <a:latin typeface="Calibri"/>
              </a:rPr>
              <a:t>Dire ce système apporte de la "visibilité" est entièrement pipeau,  même si on a bac +8 et le haut de gamme des Mac Book pro, il faut aussi consulter le marabout ou la tireuse de cartes du coin s'il et elle sont fiables</a:t>
            </a:r>
            <a:endParaRPr b="0" lang="fr-FR" sz="2000" spc="-1" strike="noStrike">
              <a:solidFill>
                <a:srgbClr val="000000"/>
              </a:solidFill>
              <a:uFill>
                <a:solidFill>
                  <a:srgbClr val="ffffff"/>
                </a:solidFill>
              </a:uFill>
              <a:latin typeface="Arial"/>
            </a:endParaRPr>
          </a:p>
          <a:p>
            <a:b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Calibri"/>
              </a:rPr>
              <a:t> </a:t>
            </a: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6" name="PlaceHolder 1"/>
          <p:cNvSpPr>
            <a:spLocks noGrp="1"/>
          </p:cNvSpPr>
          <p:nvPr>
            <p:ph type="body"/>
          </p:nvPr>
        </p:nvSpPr>
        <p:spPr>
          <a:xfrm>
            <a:off x="685800" y="4343400"/>
            <a:ext cx="5486040" cy="4114440"/>
          </a:xfrm>
          <a:prstGeom prst="rect">
            <a:avLst/>
          </a:prstGeom>
        </p:spPr>
        <p:txBody>
          <a:bodyPr/>
          <a:p>
            <a:pPr marL="216000" indent="-216000">
              <a:lnSpc>
                <a:spcPct val="100000"/>
              </a:lnSpc>
            </a:pPr>
            <a:r>
              <a:rPr b="0" i="1" lang="fr-FR" sz="2000" spc="-1" strike="noStrike">
                <a:solidFill>
                  <a:srgbClr val="000000"/>
                </a:solidFill>
                <a:uFill>
                  <a:solidFill>
                    <a:srgbClr val="ffffff"/>
                  </a:solidFill>
                </a:uFill>
                <a:latin typeface="Calibri"/>
              </a:rPr>
              <a:t>Question de la confiance dans le régime est centrale. Consentement à la contribution. Cf en 1910 CGT disait retraite pour les morts pour rejeter le système de cotisations.</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Calibri"/>
              </a:rPr>
              <a:t>Discours de la confiance des plus jeunes dans le système est très utilisé par le pouvoir, or confiance dans un système de retraite solidaire</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Calibri"/>
              </a:rPr>
              <a:t>Difficulté : un système très dégradé et dont les dégradations montent en charge donc être en capacité de défendre les principes mais ne surtout pas donner l’impression de défendre l’existant/ des principes maintenus mais écornés, par exemple idée qu’on prend les meilleures années, </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Calibri"/>
              </a:rPr>
              <a:t>le taux de remplacement =importance car idée que la retraite est justifiée par l’acquisition de droits en tant que salariés</a:t>
            </a: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a:p>
            <a:pPr marL="216000" indent="-216000">
              <a:lnSpc>
                <a:spcPct val="100000"/>
              </a:lnSpc>
            </a:pPr>
            <a:r>
              <a:rPr b="0" i="1" lang="fr-FR" sz="2000" spc="-1" strike="noStrike">
                <a:solidFill>
                  <a:srgbClr val="000000"/>
                </a:solidFill>
                <a:uFill>
                  <a:solidFill>
                    <a:srgbClr val="ffffff"/>
                  </a:solidFill>
                </a:uFill>
                <a:latin typeface="Calibri"/>
              </a:rPr>
              <a:t>Coût du travail: renvoie à la volonté de ne pas payer de charges sociales, exonérations mettent à mal le système de protection sociale.</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Calibri"/>
              </a:rPr>
              <a:t>Le dernier: regarder les chiffres du chômage</a:t>
            </a: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p:txBody>
      </p:sp>
      <p:sp>
        <p:nvSpPr>
          <p:cNvPr id="497" name="TextShape 2"/>
          <p:cNvSpPr txBox="1"/>
          <p:nvPr/>
        </p:nvSpPr>
        <p:spPr>
          <a:xfrm>
            <a:off x="3884760" y="8685360"/>
            <a:ext cx="2971440" cy="456840"/>
          </a:xfrm>
          <a:prstGeom prst="rect">
            <a:avLst/>
          </a:prstGeom>
          <a:noFill/>
          <a:ln>
            <a:noFill/>
          </a:ln>
        </p:spPr>
        <p:txBody>
          <a:bodyPr anchor="b"/>
          <a:p>
            <a:pPr algn="r">
              <a:lnSpc>
                <a:spcPct val="100000"/>
              </a:lnSpc>
            </a:pPr>
            <a:fld id="{6ED550E9-557E-4873-9CD4-BE9AF89B0453}"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8" name="PlaceHolder 1"/>
          <p:cNvSpPr>
            <a:spLocks noGrp="1"/>
          </p:cNvSpPr>
          <p:nvPr>
            <p:ph type="body"/>
          </p:nvPr>
        </p:nvSpPr>
        <p:spPr>
          <a:xfrm>
            <a:off x="685800" y="4343400"/>
            <a:ext cx="5486040" cy="4114440"/>
          </a:xfrm>
          <a:prstGeom prst="rect">
            <a:avLst/>
          </a:prstGeom>
        </p:spPr>
        <p:txBody>
          <a:bodyPr/>
          <a:p>
            <a:pPr marL="216000" indent="-216000">
              <a:lnSpc>
                <a:spcPct val="100000"/>
              </a:lnSpc>
            </a:pPr>
            <a:r>
              <a:rPr b="0" i="1" lang="fr-FR" sz="2000" spc="-1" strike="noStrike">
                <a:solidFill>
                  <a:srgbClr val="000000"/>
                </a:solidFill>
                <a:uFill>
                  <a:solidFill>
                    <a:srgbClr val="ffffff"/>
                  </a:solidFill>
                </a:uFill>
                <a:latin typeface="Calibri"/>
              </a:rPr>
              <a:t>Lisibilité: oui à des améliorations, oui à des simplifications mais l’illisibilité est aussi dûe aux réformes</a:t>
            </a:r>
            <a:endParaRPr b="0" lang="fr-FR" sz="2000" spc="-1" strike="noStrike">
              <a:solidFill>
                <a:srgbClr val="000000"/>
              </a:solidFill>
              <a:uFill>
                <a:solidFill>
                  <a:srgbClr val="ffffff"/>
                </a:solidFill>
              </a:uFill>
              <a:latin typeface="Arial"/>
            </a:endParaRPr>
          </a:p>
          <a:p>
            <a:pPr marL="216000" indent="-216000">
              <a:lnSpc>
                <a:spcPct val="100000"/>
              </a:lnSpc>
            </a:pPr>
            <a:r>
              <a:rPr b="0" i="1" lang="fr-FR" sz="2000" spc="-1" strike="noStrike">
                <a:solidFill>
                  <a:srgbClr val="000000"/>
                </a:solidFill>
                <a:uFill>
                  <a:solidFill>
                    <a:srgbClr val="ffffff"/>
                  </a:solidFill>
                </a:uFill>
                <a:latin typeface="Calibri"/>
              </a:rPr>
              <a:t>Espérance de vie: si elle augmente c’est justement car on ne se tue plus au travail.</a:t>
            </a: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p:txBody>
      </p:sp>
      <p:sp>
        <p:nvSpPr>
          <p:cNvPr id="499" name="TextShape 2"/>
          <p:cNvSpPr txBox="1"/>
          <p:nvPr/>
        </p:nvSpPr>
        <p:spPr>
          <a:xfrm>
            <a:off x="3884760" y="8685360"/>
            <a:ext cx="2971440" cy="456840"/>
          </a:xfrm>
          <a:prstGeom prst="rect">
            <a:avLst/>
          </a:prstGeom>
          <a:noFill/>
          <a:ln>
            <a:noFill/>
          </a:ln>
        </p:spPr>
        <p:txBody>
          <a:bodyPr anchor="b"/>
          <a:p>
            <a:pPr algn="r">
              <a:lnSpc>
                <a:spcPct val="100000"/>
              </a:lnSpc>
            </a:pPr>
            <a:fld id="{1BA97A20-FD83-4B08-8E41-3FC77013D2BE}"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TextShape 1"/>
          <p:cNvSpPr txBox="1"/>
          <p:nvPr/>
        </p:nvSpPr>
        <p:spPr>
          <a:xfrm>
            <a:off x="3884760" y="8685360"/>
            <a:ext cx="2971440" cy="456840"/>
          </a:xfrm>
          <a:prstGeom prst="rect">
            <a:avLst/>
          </a:prstGeom>
          <a:noFill/>
          <a:ln>
            <a:noFill/>
          </a:ln>
        </p:spPr>
        <p:txBody>
          <a:bodyPr anchor="b"/>
          <a:p>
            <a:pPr algn="r">
              <a:lnSpc>
                <a:spcPct val="100000"/>
              </a:lnSpc>
            </a:pPr>
            <a:fld id="{46AFB46B-53A5-46F3-AFE4-C31C654AAB58}"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
        <p:nvSpPr>
          <p:cNvPr id="466" name="PlaceHolder 2"/>
          <p:cNvSpPr>
            <a:spLocks noGrp="1"/>
          </p:cNvSpPr>
          <p:nvPr>
            <p:ph type="body"/>
          </p:nvPr>
        </p:nvSpPr>
        <p:spPr>
          <a:xfrm>
            <a:off x="685800" y="4343400"/>
            <a:ext cx="5484600" cy="4033440"/>
          </a:xfrm>
          <a:prstGeom prst="rect">
            <a:avLst/>
          </a:prstGeom>
        </p:spPr>
        <p:txBody>
          <a:bodyPr anchor="ctr"/>
          <a:p>
            <a:pPr marL="216000" indent="-216000">
              <a:lnSpc>
                <a:spcPct val="100000"/>
              </a:lnSpc>
            </a:pPr>
            <a:r>
              <a:rPr b="0" lang="fr-FR" sz="2000" spc="-1" strike="noStrike">
                <a:solidFill>
                  <a:srgbClr val="000000"/>
                </a:solidFill>
                <a:uFill>
                  <a:solidFill>
                    <a:srgbClr val="ffffff"/>
                  </a:solidFill>
                </a:uFill>
                <a:latin typeface="Calibri"/>
              </a:rPr>
              <a:t> </a:t>
            </a:r>
            <a:r>
              <a:rPr b="0" lang="fr-FR" sz="2000" spc="-1" strike="noStrike">
                <a:solidFill>
                  <a:srgbClr val="000000"/>
                </a:solidFill>
                <a:uFill>
                  <a:solidFill>
                    <a:srgbClr val="ffffff"/>
                  </a:solidFill>
                </a:uFill>
                <a:latin typeface="Calibri"/>
              </a:rPr>
              <a:t>Slogan simple et séudisant mais attention à 3 choses fondamentales:</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Calibri"/>
              </a:rPr>
              <a:t>Quid de l’euro non cotisé (périodes d’interruption pour diverses rasions). </a:t>
            </a:r>
            <a:r>
              <a:rPr b="0" lang="fr-FR" sz="2000" spc="-1" strike="noStrike">
                <a:solidFill>
                  <a:srgbClr val="000000"/>
                </a:solidFill>
                <a:uFill>
                  <a:solidFill>
                    <a:srgbClr val="ffffff"/>
                  </a:solidFill>
                </a:uFill>
                <a:latin typeface="Cambria"/>
                <a:ea typeface="MS Mincho"/>
              </a:rPr>
              <a:t> Seuls les salaires sont assujettis à cotisation. Il s’ensuit que les périodes indemnisées au titre de la maladie, du chômage ou de la maternité ne sont pas cotisées : dans le système Macron, elles n’ouvriraient donc aucun droit  à retraite alors que dans le système actuel elles sont prises en compte (validées) de façon à minimiser les effets sur le montant de leur retraite des aléas de carrière subis par les salariés. </a:t>
            </a:r>
            <a:endParaRPr b="0" lang="fr-FR" sz="2000" spc="-1" strike="noStrike">
              <a:solidFill>
                <a:srgbClr val="000000"/>
              </a:solidFill>
              <a:uFill>
                <a:solidFill>
                  <a:srgbClr val="ffffff"/>
                </a:solidFill>
              </a:uFill>
              <a:latin typeface="Arial"/>
            </a:endParaRPr>
          </a:p>
          <a:p>
            <a:pPr>
              <a:lnSpc>
                <a:spcPct val="100000"/>
              </a:lnSpc>
            </a:pPr>
            <a:endParaRPr b="0" lang="fr-FR" sz="2000" spc="-1" strike="noStrike">
              <a:solidFill>
                <a:srgbClr val="000000"/>
              </a:solidFill>
              <a:uFill>
                <a:solidFill>
                  <a:srgbClr val="ffffff"/>
                </a:solidFill>
              </a:uFill>
              <a:latin typeface="Arial"/>
            </a:endParaRPr>
          </a:p>
          <a:p>
            <a:pPr>
              <a:lnSpc>
                <a:spcPct val="100000"/>
              </a:lnSpc>
              <a:spcBef>
                <a:spcPts val="360"/>
              </a:spcBef>
            </a:pPr>
            <a:r>
              <a:rPr b="0" lang="fr-FR" sz="2000" spc="-1" strike="noStrike">
                <a:solidFill>
                  <a:srgbClr val="000000"/>
                </a:solidFill>
                <a:uFill>
                  <a:solidFill>
                    <a:srgbClr val="ffffff"/>
                  </a:solidFill>
                </a:uFill>
                <a:latin typeface="Calibri"/>
                <a:ea typeface="MS Mincho"/>
              </a:rPr>
              <a:t>« les mêmes droits » mais quels droits, système qui invisibilise ce qu’on va toucher, plus de taux de remplacement, aucune garantie sur la valeur du point</a:t>
            </a:r>
            <a:endParaRPr b="0" lang="fr-FR" sz="2000" spc="-1" strike="noStrike">
              <a:solidFill>
                <a:srgbClr val="000000"/>
              </a:solidFill>
              <a:uFill>
                <a:solidFill>
                  <a:srgbClr val="ffffff"/>
                </a:solidFill>
              </a:uFill>
              <a:latin typeface="Arial"/>
            </a:endParaRPr>
          </a:p>
          <a:p>
            <a:pPr>
              <a:lnSpc>
                <a:spcPct val="100000"/>
              </a:lnSpc>
            </a:pPr>
            <a:endParaRPr b="0" lang="fr-FR" sz="2000" spc="-1" strike="noStrike">
              <a:solidFill>
                <a:srgbClr val="000000"/>
              </a:solidFill>
              <a:uFill>
                <a:solidFill>
                  <a:srgbClr val="ffffff"/>
                </a:solidFill>
              </a:uFill>
              <a:latin typeface="Arial"/>
            </a:endParaRPr>
          </a:p>
          <a:p>
            <a:pPr>
              <a:lnSpc>
                <a:spcPct val="100000"/>
              </a:lnSpc>
            </a:pPr>
            <a:endParaRPr b="0" lang="fr-FR" sz="2000" spc="-1" strike="noStrike">
              <a:solidFill>
                <a:srgbClr val="000000"/>
              </a:solidFill>
              <a:uFill>
                <a:solidFill>
                  <a:srgbClr val="ffffff"/>
                </a:solidFill>
              </a:uFill>
              <a:latin typeface="Arial"/>
            </a:endParaRPr>
          </a:p>
          <a:p>
            <a:pPr marL="171360" indent="-171000">
              <a:lnSpc>
                <a:spcPct val="100000"/>
              </a:lnSpc>
              <a:buClr>
                <a:srgbClr val="000000"/>
              </a:buClr>
              <a:buFont typeface="StarSymbol"/>
              <a:buChar char="-"/>
            </a:pPr>
            <a:r>
              <a:rPr b="0" lang="fr-FR" sz="2000" spc="-1" strike="noStrike">
                <a:solidFill>
                  <a:srgbClr val="000000"/>
                </a:solidFill>
                <a:uFill>
                  <a:solidFill>
                    <a:srgbClr val="ffffff"/>
                  </a:solidFill>
                </a:uFill>
                <a:latin typeface="Calibri"/>
                <a:ea typeface="MS Mincho"/>
              </a:rPr>
              <a:t>Prise en compte de la totalité de la carrière, y compris avec les périodes où on gagne moins. Exemple frappant pour un fonctionnaire: fin de la prise en compte des 6 derniers mois</a:t>
            </a:r>
            <a:endParaRPr b="0" lang="fr-FR" sz="2000" spc="-1" strike="noStrike">
              <a:solidFill>
                <a:srgbClr val="000000"/>
              </a:solidFill>
              <a:uFill>
                <a:solidFill>
                  <a:srgbClr val="ffffff"/>
                </a:solidFill>
              </a:uFill>
              <a:latin typeface="Arial"/>
            </a:endParaRPr>
          </a:p>
          <a:p>
            <a:pPr>
              <a:lnSpc>
                <a:spcPct val="100000"/>
              </a:lnSpc>
            </a:pPr>
            <a:endParaRPr b="0" lang="fr-FR" sz="2000" spc="-1" strike="noStrike">
              <a:solidFill>
                <a:srgbClr val="000000"/>
              </a:solidFill>
              <a:uFill>
                <a:solidFill>
                  <a:srgbClr val="ffffff"/>
                </a:solidFill>
              </a:uFill>
              <a:latin typeface="Arial"/>
            </a:endParaRPr>
          </a:p>
          <a:p>
            <a:pPr marL="171360" indent="-171000">
              <a:lnSpc>
                <a:spcPct val="100000"/>
              </a:lnSpc>
              <a:buClr>
                <a:srgbClr val="000000"/>
              </a:buClr>
              <a:buFont typeface="StarSymbol"/>
              <a:buChar char="-"/>
            </a:pPr>
            <a:r>
              <a:rPr b="0" lang="fr-FR" sz="2000" spc="-1" strike="noStrike">
                <a:solidFill>
                  <a:srgbClr val="000000"/>
                </a:solidFill>
                <a:uFill>
                  <a:solidFill>
                    <a:srgbClr val="ffffff"/>
                  </a:solidFill>
                </a:uFill>
                <a:latin typeface="Calibri"/>
                <a:ea typeface="MS Mincho"/>
              </a:rPr>
              <a:t>Semble régler la question des polypensionnés: sera plus simple, mais en fait ce sont déjà des gens qui ont souvent des carrières heurtées, donc on leur règle un pb d’un côté mais on leur en crée un plus iportant de l’autre</a:t>
            </a:r>
            <a:endParaRPr b="0" lang="fr-FR" sz="2000" spc="-1" strike="noStrike">
              <a:solidFill>
                <a:srgbClr val="000000"/>
              </a:solidFill>
              <a:uFill>
                <a:solidFill>
                  <a:srgbClr val="ffffff"/>
                </a:solidFill>
              </a:uFill>
              <a:latin typeface="Arial"/>
            </a:endParaRPr>
          </a:p>
          <a:p>
            <a:pPr>
              <a:lnSpc>
                <a:spcPct val="100000"/>
              </a:lnSpc>
            </a:pPr>
            <a:endParaRPr b="0" lang="fr-FR" sz="2000" spc="-1" strike="noStrike">
              <a:solidFill>
                <a:srgbClr val="000000"/>
              </a:solidFill>
              <a:uFill>
                <a:solidFill>
                  <a:srgbClr val="ffffff"/>
                </a:solidFill>
              </a:uFill>
              <a:latin typeface="Arial"/>
            </a:endParaRPr>
          </a:p>
          <a:p>
            <a:pPr>
              <a:lnSpc>
                <a:spcPct val="100000"/>
              </a:lnSpc>
            </a:pPr>
            <a:endParaRPr b="0" lang="fr-FR" sz="2000" spc="-1" strike="noStrike">
              <a:solidFill>
                <a:srgbClr val="000000"/>
              </a:solidFill>
              <a:uFill>
                <a:solidFill>
                  <a:srgbClr val="ffffff"/>
                </a:solidFill>
              </a:uFill>
              <a:latin typeface="Arial"/>
            </a:endParaRPr>
          </a:p>
          <a:p>
            <a:pPr>
              <a:lnSpc>
                <a:spcPct val="100000"/>
              </a:lnSpc>
            </a:pPr>
            <a:endParaRPr b="0" lang="fr-FR" sz="2000" spc="-1" strike="noStrike">
              <a:solidFill>
                <a:srgbClr val="000000"/>
              </a:solidFill>
              <a:uFill>
                <a:solidFill>
                  <a:srgbClr val="ffffff"/>
                </a:solidFill>
              </a:uFill>
              <a:latin typeface="Arial"/>
            </a:endParaRPr>
          </a:p>
          <a:p>
            <a:pPr>
              <a:lnSpc>
                <a:spcPct val="100000"/>
              </a:lnSpc>
            </a:pPr>
            <a:endParaRPr b="0" lang="fr-FR" sz="2000" spc="-1" strike="noStrike">
              <a:solidFill>
                <a:srgbClr val="000000"/>
              </a:solidFill>
              <a:uFill>
                <a:solidFill>
                  <a:srgbClr val="ffffff"/>
                </a:solidFill>
              </a:uFill>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0" name="PlaceHolder 1"/>
          <p:cNvSpPr>
            <a:spLocks noGrp="1"/>
          </p:cNvSpPr>
          <p:nvPr>
            <p:ph type="body"/>
          </p:nvPr>
        </p:nvSpPr>
        <p:spPr>
          <a:xfrm>
            <a:off x="704880" y="4838760"/>
            <a:ext cx="5641560" cy="4584240"/>
          </a:xfrm>
          <a:prstGeom prst="rect">
            <a:avLst/>
          </a:prstGeom>
        </p:spPr>
        <p:txBody>
          <a:bodyPr lIns="98640" rIns="98640" tIns="49320" bIns="49320"/>
          <a:p>
            <a:pPr marL="216000" indent="-216000">
              <a:lnSpc>
                <a:spcPct val="100000"/>
              </a:lnSpc>
            </a:pPr>
            <a:r>
              <a:rPr b="0" lang="fr-FR" sz="1300" spc="-1" strike="noStrike">
                <a:solidFill>
                  <a:srgbClr val="000000"/>
                </a:solidFill>
                <a:uFill>
                  <a:solidFill>
                    <a:srgbClr val="ffffff"/>
                  </a:solidFill>
                </a:uFill>
                <a:latin typeface="Arial"/>
              </a:rPr>
              <a:t>Dans la 2ème moitié du XXe siècle, la généralisation des régimes de retraite a permis de</a:t>
            </a:r>
            <a:endParaRPr b="0" lang="fr-FR" sz="1300" spc="-1" strike="noStrike">
              <a:solidFill>
                <a:srgbClr val="000000"/>
              </a:solidFill>
              <a:uFill>
                <a:solidFill>
                  <a:srgbClr val="ffffff"/>
                </a:solidFill>
              </a:uFill>
              <a:latin typeface="Arial"/>
            </a:endParaRPr>
          </a:p>
          <a:p>
            <a:pPr marL="216000" indent="-216000">
              <a:lnSpc>
                <a:spcPct val="100000"/>
              </a:lnSpc>
            </a:pPr>
            <a:r>
              <a:rPr b="0" lang="fr-FR" sz="1300" spc="-1" strike="noStrike">
                <a:solidFill>
                  <a:srgbClr val="000000"/>
                </a:solidFill>
                <a:uFill>
                  <a:solidFill>
                    <a:srgbClr val="ffffff"/>
                  </a:solidFill>
                </a:uFill>
                <a:latin typeface="Arial"/>
              </a:rPr>
              <a:t>réduire fortement le taux de pauvreté des retraités.</a:t>
            </a:r>
            <a:endParaRPr b="0" lang="fr-FR" sz="1300" spc="-1" strike="noStrike">
              <a:solidFill>
                <a:srgbClr val="000000"/>
              </a:solidFill>
              <a:uFill>
                <a:solidFill>
                  <a:srgbClr val="ffffff"/>
                </a:solidFill>
              </a:uFill>
              <a:latin typeface="Arial"/>
            </a:endParaRPr>
          </a:p>
          <a:p>
            <a:pPr marL="216000" indent="-216000">
              <a:lnSpc>
                <a:spcPct val="100000"/>
              </a:lnSpc>
            </a:pPr>
            <a:r>
              <a:rPr b="0" lang="fr-FR" sz="1300" spc="-1" strike="noStrike">
                <a:solidFill>
                  <a:srgbClr val="000000"/>
                </a:solidFill>
                <a:uFill>
                  <a:solidFill>
                    <a:srgbClr val="ffffff"/>
                  </a:solidFill>
                </a:uFill>
                <a:latin typeface="Arial"/>
              </a:rPr>
              <a:t>De 1970 à 1995, il baisse de 28% à 4%</a:t>
            </a:r>
            <a:endParaRPr b="0" lang="fr-FR" sz="13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Arial"/>
              </a:rPr>
              <a:t>La baisse des pensions dues aux réformes depuis 1993 va inverser cette tendance et paupériser à nouveau les retraités</a:t>
            </a:r>
            <a:endParaRPr b="0" lang="fr-FR" sz="2000" spc="-1" strike="noStrike">
              <a:solidFill>
                <a:srgbClr val="000000"/>
              </a:solidFill>
              <a:uFill>
                <a:solidFill>
                  <a:srgbClr val="ffffff"/>
                </a:solidFill>
              </a:uFill>
              <a:latin typeface="Arial"/>
            </a:endParaRPr>
          </a:p>
        </p:txBody>
      </p:sp>
      <p:sp>
        <p:nvSpPr>
          <p:cNvPr id="501" name="CustomShape 2"/>
          <p:cNvSpPr/>
          <p:nvPr/>
        </p:nvSpPr>
        <p:spPr>
          <a:xfrm>
            <a:off x="3995640" y="9675720"/>
            <a:ext cx="3055680" cy="509400"/>
          </a:xfrm>
          <a:prstGeom prst="rect">
            <a:avLst/>
          </a:prstGeom>
          <a:noFill/>
          <a:ln>
            <a:noFill/>
          </a:ln>
        </p:spPr>
        <p:style>
          <a:lnRef idx="0"/>
          <a:fillRef idx="0"/>
          <a:effectRef idx="0"/>
          <a:fontRef idx="minor"/>
        </p:style>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2" name="PlaceHolder 1"/>
          <p:cNvSpPr>
            <a:spLocks noGrp="1"/>
          </p:cNvSpPr>
          <p:nvPr>
            <p:ph type="body"/>
          </p:nvPr>
        </p:nvSpPr>
        <p:spPr>
          <a:xfrm>
            <a:off x="685800" y="4343400"/>
            <a:ext cx="5486040" cy="4114440"/>
          </a:xfrm>
          <a:prstGeom prst="rect">
            <a:avLst/>
          </a:prstGeom>
        </p:spPr>
        <p:txBody>
          <a:bodyPr/>
          <a:p>
            <a:r>
              <a:rPr b="0" lang="fr-FR" sz="2000" spc="-1" strike="noStrike">
                <a:solidFill>
                  <a:srgbClr val="000000"/>
                </a:solidFill>
                <a:uFill>
                  <a:solidFill>
                    <a:srgbClr val="ffffff"/>
                  </a:solidFill>
                </a:uFill>
                <a:latin typeface="Calibri"/>
              </a:rPr>
              <a:t>A partir de cette diapo, passage à étude de l’existant, attention à ne pas dire que le statu quo est tenable, le système de retraites ayant été fortement dégradé par les réformes. Mais attention aussi à ne pas tenir un discours inverse catastrophiste, le tableau ci dessus montre que la retraite est un système qui assure un haut niveau de redistribution. Idée de parité du pouvoir d’achat actifs retraités.</a:t>
            </a:r>
            <a:endParaRPr b="0" lang="fr-FR" sz="2000" spc="-1" strike="noStrike">
              <a:solidFill>
                <a:srgbClr val="000000"/>
              </a:solidFill>
              <a:uFill>
                <a:solidFill>
                  <a:srgbClr val="ffffff"/>
                </a:solidFill>
              </a:uFill>
              <a:latin typeface="Arial"/>
            </a:endParaRPr>
          </a:p>
        </p:txBody>
      </p:sp>
      <p:sp>
        <p:nvSpPr>
          <p:cNvPr id="503" name="TextShape 2"/>
          <p:cNvSpPr txBox="1"/>
          <p:nvPr/>
        </p:nvSpPr>
        <p:spPr>
          <a:xfrm>
            <a:off x="3884760" y="8685360"/>
            <a:ext cx="2971440" cy="456840"/>
          </a:xfrm>
          <a:prstGeom prst="rect">
            <a:avLst/>
          </a:prstGeom>
          <a:noFill/>
          <a:ln>
            <a:noFill/>
          </a:ln>
        </p:spPr>
        <p:txBody>
          <a:bodyPr anchor="b"/>
          <a:p>
            <a:pPr algn="r">
              <a:lnSpc>
                <a:spcPct val="100000"/>
              </a:lnSpc>
            </a:pPr>
            <a:fld id="{1B05D844-2CDA-4808-AD8C-AC02F513FB23}"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4" name="PlaceHolder 1"/>
          <p:cNvSpPr>
            <a:spLocks noGrp="1"/>
          </p:cNvSpPr>
          <p:nvPr>
            <p:ph type="body"/>
          </p:nvPr>
        </p:nvSpPr>
        <p:spPr>
          <a:xfrm>
            <a:off x="685800" y="4343400"/>
            <a:ext cx="5486040" cy="4114440"/>
          </a:xfrm>
          <a:prstGeom prst="rect">
            <a:avLst/>
          </a:prstGeom>
        </p:spPr>
        <p:txBody>
          <a:bodyPr/>
          <a:p>
            <a:r>
              <a:rPr b="0" lang="fr-FR" sz="2000" spc="-1" strike="noStrike">
                <a:solidFill>
                  <a:srgbClr val="000000"/>
                </a:solidFill>
                <a:uFill>
                  <a:solidFill>
                    <a:srgbClr val="ffffff"/>
                  </a:solidFill>
                </a:uFill>
                <a:latin typeface="Calibri"/>
              </a:rPr>
              <a:t>On peut se demander pourquoi ce taux de 14%, ce taux de 14% fonctionne comme un quasi dogme néo libéral, UE et OCDE le préconisent comme un plafond au delà duquel les retraites pèseraient de façon inconsidérée sur l’économie.</a:t>
            </a:r>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Calibri"/>
              </a:rPr>
              <a:t>Or, la part des + de 60 ans dans la population augmente et ce durablement. Ce qu’on a accompli les années précédentes ne serait plus possible?</a:t>
            </a:r>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Calibri"/>
              </a:rPr>
              <a:t>Par ailleurs, le PIB est un élément de comparaison, les 14% ne sont pas un « prélèvement » sur une richesse produite</a:t>
            </a:r>
            <a:endParaRPr b="0" lang="fr-FR" sz="2000" spc="-1" strike="noStrike">
              <a:solidFill>
                <a:srgbClr val="000000"/>
              </a:solidFill>
              <a:uFill>
                <a:solidFill>
                  <a:srgbClr val="ffffff"/>
                </a:solidFill>
              </a:uFill>
              <a:latin typeface="Arial"/>
            </a:endParaRPr>
          </a:p>
        </p:txBody>
      </p:sp>
      <p:sp>
        <p:nvSpPr>
          <p:cNvPr id="505" name="TextShape 2"/>
          <p:cNvSpPr txBox="1"/>
          <p:nvPr/>
        </p:nvSpPr>
        <p:spPr>
          <a:xfrm>
            <a:off x="3884760" y="8685360"/>
            <a:ext cx="2971440" cy="456840"/>
          </a:xfrm>
          <a:prstGeom prst="rect">
            <a:avLst/>
          </a:prstGeom>
          <a:noFill/>
          <a:ln>
            <a:noFill/>
          </a:ln>
        </p:spPr>
        <p:txBody>
          <a:bodyPr anchor="b"/>
          <a:p>
            <a:pPr algn="r">
              <a:lnSpc>
                <a:spcPct val="100000"/>
              </a:lnSpc>
            </a:pPr>
            <a:fld id="{769FB1EC-C4CE-462E-9B41-70613A05D794}"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6" name="PlaceHolder 1"/>
          <p:cNvSpPr>
            <a:spLocks noGrp="1"/>
          </p:cNvSpPr>
          <p:nvPr>
            <p:ph type="body"/>
          </p:nvPr>
        </p:nvSpPr>
        <p:spPr>
          <a:xfrm>
            <a:off x="685800" y="4343400"/>
            <a:ext cx="5486040" cy="4114440"/>
          </a:xfrm>
          <a:prstGeom prst="rect">
            <a:avLst/>
          </a:prstGeom>
        </p:spPr>
        <p:txBody>
          <a:bodyPr/>
          <a:p>
            <a:r>
              <a:rPr b="0" lang="fr-FR" sz="2000" spc="-1" strike="noStrike">
                <a:solidFill>
                  <a:srgbClr val="000000"/>
                </a:solidFill>
                <a:uFill>
                  <a:solidFill>
                    <a:srgbClr val="ffffff"/>
                  </a:solidFill>
                </a:uFill>
                <a:latin typeface="Calibri"/>
              </a:rPr>
              <a:t>Là encore, il ne s’agit pas d’être exhaustif, le but est de décrire le système à grands traits pour comprendre ce qui changerait avec un nouveau système.</a:t>
            </a:r>
            <a:br/>
            <a:br/>
            <a:r>
              <a:rPr b="0" lang="fr-FR" sz="2000" spc="-1" strike="noStrike">
                <a:solidFill>
                  <a:srgbClr val="000000"/>
                </a:solidFill>
                <a:uFill>
                  <a:solidFill>
                    <a:srgbClr val="ffffff"/>
                  </a:solidFill>
                </a:uFill>
                <a:latin typeface="Calibri"/>
              </a:rPr>
              <a:t>Les différences avec les fonctionnaires (le but de la démonstration est de montrer qu’il n’y a pas de « privilège » des fonctionnaires):</a:t>
            </a:r>
            <a:endParaRPr b="0" lang="fr-FR" sz="2000" spc="-1" strike="noStrike">
              <a:solidFill>
                <a:srgbClr val="000000"/>
              </a:solidFill>
              <a:uFill>
                <a:solidFill>
                  <a:srgbClr val="ffffff"/>
                </a:solidFill>
              </a:uFill>
              <a:latin typeface="Arial"/>
            </a:endParaRPr>
          </a:p>
          <a:p>
            <a:pPr marL="216000" indent="-216000">
              <a:lnSpc>
                <a:spcPct val="100000"/>
              </a:lnSpc>
              <a:buClr>
                <a:srgbClr val="000000"/>
              </a:buClr>
              <a:buFont typeface="StarSymbol"/>
              <a:buChar char="-"/>
            </a:pPr>
            <a:r>
              <a:rPr b="0" lang="fr-FR" sz="2000" spc="-1" strike="noStrike">
                <a:solidFill>
                  <a:srgbClr val="000000"/>
                </a:solidFill>
                <a:uFill>
                  <a:solidFill>
                    <a:srgbClr val="ffffff"/>
                  </a:solidFill>
                </a:uFill>
                <a:latin typeface="Calibri"/>
              </a:rPr>
              <a:t>Taux de 50% et pas de 75%, mais il y a des régimes complémentaires (voir diapo 25)</a:t>
            </a:r>
            <a:endParaRPr b="0" lang="fr-FR" sz="2000" spc="-1" strike="noStrike">
              <a:solidFill>
                <a:srgbClr val="000000"/>
              </a:solidFill>
              <a:uFill>
                <a:solidFill>
                  <a:srgbClr val="ffffff"/>
                </a:solidFill>
              </a:uFill>
              <a:latin typeface="Arial"/>
            </a:endParaRPr>
          </a:p>
          <a:p>
            <a:pPr marL="216000" indent="-216000">
              <a:lnSpc>
                <a:spcPct val="100000"/>
              </a:lnSpc>
              <a:buClr>
                <a:srgbClr val="000000"/>
              </a:buClr>
              <a:buFont typeface="StarSymbol"/>
              <a:buChar char="-"/>
            </a:pPr>
            <a:r>
              <a:rPr b="0" lang="fr-FR" sz="2000" spc="-1" strike="noStrike">
                <a:solidFill>
                  <a:srgbClr val="000000"/>
                </a:solidFill>
                <a:uFill>
                  <a:solidFill>
                    <a:srgbClr val="ffffff"/>
                  </a:solidFill>
                </a:uFill>
                <a:latin typeface="Calibri"/>
              </a:rPr>
              <a:t>Calcul sur les 25 meilleures années (actualisées en référence à l’inflation). Il est cohérent de prendre les meilleures années car dans le privé les carrières ne sont pas linéaires. Mais le calcul était beaucoup plus favorable quand on prenait, avant 1993, que les 10 meilleures années. Avec le système de retraites par points ou notionnels, on prendrait toutes les années, ce qui pourrait dégrader les pensions, particulièrement pour les personnes qui connaissent des périodes de chômage: dans le système actuel, des périodes où la rémunération est moindre sont en effet « effacées » si elles ne sont pas dans les 25 meilleures, ce n’est plus le cas avec un système tel que présenté par Macron.</a:t>
            </a:r>
            <a:endParaRPr b="0" lang="fr-FR" sz="2000" spc="-1" strike="noStrike">
              <a:solidFill>
                <a:srgbClr val="000000"/>
              </a:solidFill>
              <a:uFill>
                <a:solidFill>
                  <a:srgbClr val="ffffff"/>
                </a:solidFill>
              </a:uFill>
              <a:latin typeface="Arial"/>
            </a:endParaRPr>
          </a:p>
        </p:txBody>
      </p:sp>
      <p:sp>
        <p:nvSpPr>
          <p:cNvPr id="507" name="TextShape 2"/>
          <p:cNvSpPr txBox="1"/>
          <p:nvPr/>
        </p:nvSpPr>
        <p:spPr>
          <a:xfrm>
            <a:off x="3884760" y="8685360"/>
            <a:ext cx="2971440" cy="456840"/>
          </a:xfrm>
          <a:prstGeom prst="rect">
            <a:avLst/>
          </a:prstGeom>
          <a:noFill/>
          <a:ln>
            <a:noFill/>
          </a:ln>
        </p:spPr>
        <p:txBody>
          <a:bodyPr anchor="b"/>
          <a:p>
            <a:pPr algn="r">
              <a:lnSpc>
                <a:spcPct val="100000"/>
              </a:lnSpc>
            </a:pPr>
            <a:fld id="{7766239D-FB36-4588-B2AB-F9B03B7BC49C}"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8" name="TextShape 1"/>
          <p:cNvSpPr txBox="1"/>
          <p:nvPr/>
        </p:nvSpPr>
        <p:spPr>
          <a:xfrm>
            <a:off x="3884760" y="8685360"/>
            <a:ext cx="2971440" cy="456840"/>
          </a:xfrm>
          <a:prstGeom prst="rect">
            <a:avLst/>
          </a:prstGeom>
          <a:noFill/>
          <a:ln>
            <a:noFill/>
          </a:ln>
        </p:spPr>
        <p:txBody>
          <a:bodyPr anchor="b"/>
          <a:p>
            <a:pPr algn="r">
              <a:lnSpc>
                <a:spcPct val="100000"/>
              </a:lnSpc>
            </a:pPr>
            <a:fld id="{76EB5288-AFE3-4954-9C08-659D1FD6D58C}"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
        <p:nvSpPr>
          <p:cNvPr id="509" name="CustomShape 2"/>
          <p:cNvSpPr/>
          <p:nvPr/>
        </p:nvSpPr>
        <p:spPr>
          <a:xfrm>
            <a:off x="3884760" y="8686800"/>
            <a:ext cx="2970000" cy="456840"/>
          </a:xfrm>
          <a:prstGeom prst="rect">
            <a:avLst/>
          </a:prstGeom>
          <a:noFill/>
          <a:ln>
            <a:noFill/>
          </a:ln>
        </p:spPr>
        <p:style>
          <a:lnRef idx="0"/>
          <a:fillRef idx="0"/>
          <a:effectRef idx="0"/>
          <a:fontRef idx="minor"/>
        </p:style>
      </p:sp>
      <p:sp>
        <p:nvSpPr>
          <p:cNvPr id="510" name="CustomShape 3"/>
          <p:cNvSpPr/>
          <p:nvPr/>
        </p:nvSpPr>
        <p:spPr>
          <a:xfrm>
            <a:off x="3881520" y="8686800"/>
            <a:ext cx="2968200" cy="452160"/>
          </a:xfrm>
          <a:prstGeom prst="rect">
            <a:avLst/>
          </a:prstGeom>
          <a:noFill/>
          <a:ln>
            <a:noFill/>
          </a:ln>
        </p:spPr>
        <p:style>
          <a:lnRef idx="0"/>
          <a:fillRef idx="0"/>
          <a:effectRef idx="0"/>
          <a:fontRef idx="minor"/>
        </p:style>
      </p:sp>
      <p:sp>
        <p:nvSpPr>
          <p:cNvPr id="511" name="CustomShape 4"/>
          <p:cNvSpPr/>
          <p:nvPr/>
        </p:nvSpPr>
        <p:spPr>
          <a:xfrm>
            <a:off x="3881520" y="8688240"/>
            <a:ext cx="2970000" cy="452160"/>
          </a:xfrm>
          <a:prstGeom prst="rect">
            <a:avLst/>
          </a:prstGeom>
          <a:noFill/>
          <a:ln>
            <a:noFill/>
          </a:ln>
        </p:spPr>
        <p:style>
          <a:lnRef idx="0"/>
          <a:fillRef idx="0"/>
          <a:effectRef idx="0"/>
          <a:fontRef idx="minor"/>
        </p:style>
      </p:sp>
      <p:sp>
        <p:nvSpPr>
          <p:cNvPr id="512" name="CustomShape 5"/>
          <p:cNvSpPr/>
          <p:nvPr/>
        </p:nvSpPr>
        <p:spPr>
          <a:xfrm>
            <a:off x="1003320" y="695160"/>
            <a:ext cx="4844520" cy="3425400"/>
          </a:xfrm>
          <a:prstGeom prst="rect">
            <a:avLst/>
          </a:prstGeom>
          <a:solidFill>
            <a:srgbClr val="ffffff"/>
          </a:solidFill>
          <a:ln w="9360">
            <a:solidFill>
              <a:srgbClr val="000000"/>
            </a:solidFill>
            <a:miter/>
          </a:ln>
        </p:spPr>
        <p:style>
          <a:lnRef idx="0"/>
          <a:fillRef idx="0"/>
          <a:effectRef idx="0"/>
          <a:fontRef idx="minor"/>
        </p:style>
      </p:sp>
      <p:sp>
        <p:nvSpPr>
          <p:cNvPr id="513" name="PlaceHolder 6"/>
          <p:cNvSpPr>
            <a:spLocks noGrp="1"/>
          </p:cNvSpPr>
          <p:nvPr>
            <p:ph type="body"/>
          </p:nvPr>
        </p:nvSpPr>
        <p:spPr>
          <a:xfrm>
            <a:off x="765000" y="4343400"/>
            <a:ext cx="5401800" cy="2892240"/>
          </a:xfrm>
          <a:prstGeom prst="rect">
            <a:avLst/>
          </a:prstGeom>
        </p:spPr>
        <p:txBody>
          <a:bodyPr lIns="0" rIns="0" tIns="0" bIns="0"/>
          <a:p>
            <a:pPr marL="216000" indent="-216000" algn="just">
              <a:lnSpc>
                <a:spcPct val="80000"/>
              </a:lnSpc>
            </a:pPr>
            <a:r>
              <a:rPr b="0" lang="fr-FR" sz="800" spc="-1" strike="noStrike">
                <a:solidFill>
                  <a:srgbClr val="000000"/>
                </a:solidFill>
                <a:uFill>
                  <a:solidFill>
                    <a:srgbClr val="ffffff"/>
                  </a:solidFill>
                </a:uFill>
                <a:latin typeface="Century Gothic"/>
                <a:ea typeface="ＭＳ Ｐゴシック"/>
              </a:rPr>
              <a:t>Ce sont les régimes complémentaires obligatoires du privé et ils fonctionnent par points, ils nous donnent donc une bonne indication du fonctionnement de ce système.</a:t>
            </a:r>
            <a:endParaRPr b="0" lang="fr-FR" sz="800" spc="-1" strike="noStrike">
              <a:solidFill>
                <a:srgbClr val="000000"/>
              </a:solidFill>
              <a:uFill>
                <a:solidFill>
                  <a:srgbClr val="ffffff"/>
                </a:solidFill>
              </a:uFill>
              <a:latin typeface="Arial"/>
            </a:endParaRPr>
          </a:p>
          <a:p>
            <a:pPr marL="216000" indent="-216000" algn="just">
              <a:lnSpc>
                <a:spcPct val="80000"/>
              </a:lnSpc>
            </a:pPr>
            <a:endParaRPr b="0" lang="fr-FR" sz="800" spc="-1" strike="noStrike">
              <a:solidFill>
                <a:srgbClr val="000000"/>
              </a:solidFill>
              <a:uFill>
                <a:solidFill>
                  <a:srgbClr val="ffffff"/>
                </a:solidFill>
              </a:uFill>
              <a:latin typeface="Arial"/>
            </a:endParaRPr>
          </a:p>
          <a:p>
            <a:pPr marL="216000" indent="-216000" algn="just">
              <a:lnSpc>
                <a:spcPct val="80000"/>
              </a:lnSpc>
            </a:pPr>
            <a:r>
              <a:rPr b="0" lang="fr-FR" sz="800" spc="-1" strike="noStrike">
                <a:solidFill>
                  <a:srgbClr val="000000"/>
                </a:solidFill>
                <a:uFill>
                  <a:solidFill>
                    <a:srgbClr val="ffffff"/>
                  </a:solidFill>
                </a:uFill>
                <a:latin typeface="Century Gothic"/>
                <a:ea typeface="ＭＳ Ｐゴシック"/>
              </a:rPr>
              <a:t> </a:t>
            </a:r>
            <a:r>
              <a:rPr b="0" lang="fr-FR" sz="800" spc="-1" strike="noStrike">
                <a:solidFill>
                  <a:srgbClr val="000000"/>
                </a:solidFill>
                <a:uFill>
                  <a:solidFill>
                    <a:srgbClr val="ffffff"/>
                  </a:solidFill>
                </a:uFill>
                <a:latin typeface="Century Gothic"/>
                <a:ea typeface="ＭＳ Ｐゴシック"/>
              </a:rPr>
              <a:t>La valeur du point est régulièrement modifiée car le patronat refuse d’augmenter les cotisations, donc pour équilibrer le système, 2 leviers restent:</a:t>
            </a:r>
            <a:endParaRPr b="0" lang="fr-FR" sz="800" spc="-1" strike="noStrike">
              <a:solidFill>
                <a:srgbClr val="000000"/>
              </a:solidFill>
              <a:uFill>
                <a:solidFill>
                  <a:srgbClr val="ffffff"/>
                </a:solidFill>
              </a:uFill>
              <a:latin typeface="Arial"/>
            </a:endParaRPr>
          </a:p>
          <a:p>
            <a:pPr marL="171360" indent="-171000" algn="just">
              <a:lnSpc>
                <a:spcPct val="80000"/>
              </a:lnSpc>
              <a:buClr>
                <a:srgbClr val="000000"/>
              </a:buClr>
              <a:buFont typeface="StarSymbol"/>
              <a:buChar char="-"/>
            </a:pPr>
            <a:r>
              <a:rPr b="0" lang="fr-FR" sz="800" spc="-1" strike="noStrike">
                <a:solidFill>
                  <a:srgbClr val="000000"/>
                </a:solidFill>
                <a:uFill>
                  <a:solidFill>
                    <a:srgbClr val="ffffff"/>
                  </a:solidFill>
                </a:uFill>
                <a:latin typeface="Century Gothic"/>
                <a:ea typeface="ＭＳ Ｐゴシック"/>
              </a:rPr>
              <a:t>La valeur du point baisse: le chiffre donné sur la comparaison avec les années 1960 est éclairant</a:t>
            </a:r>
            <a:endParaRPr b="0" lang="fr-FR" sz="800" spc="-1" strike="noStrike">
              <a:solidFill>
                <a:srgbClr val="000000"/>
              </a:solidFill>
              <a:uFill>
                <a:solidFill>
                  <a:srgbClr val="ffffff"/>
                </a:solidFill>
              </a:uFill>
              <a:latin typeface="Arial"/>
            </a:endParaRPr>
          </a:p>
          <a:p>
            <a:pPr marL="171360" indent="-171000" algn="just">
              <a:lnSpc>
                <a:spcPct val="80000"/>
              </a:lnSpc>
              <a:buClr>
                <a:srgbClr val="000000"/>
              </a:buClr>
              <a:buFont typeface="StarSymbol"/>
              <a:buChar char="-"/>
            </a:pPr>
            <a:r>
              <a:rPr b="0" lang="fr-FR" sz="800" spc="-1" strike="noStrike">
                <a:solidFill>
                  <a:srgbClr val="000000"/>
                </a:solidFill>
                <a:uFill>
                  <a:solidFill>
                    <a:srgbClr val="ffffff"/>
                  </a:solidFill>
                </a:uFill>
                <a:latin typeface="Century Gothic"/>
                <a:ea typeface="ＭＳ Ｐゴシック"/>
              </a:rPr>
              <a:t>La revalorisation de la retraite une fois celle ci liquidée n’est pas faite</a:t>
            </a:r>
            <a:endParaRPr b="0" lang="fr-FR" sz="800" spc="-1" strike="noStrike">
              <a:solidFill>
                <a:srgbClr val="000000"/>
              </a:solidFill>
              <a:uFill>
                <a:solidFill>
                  <a:srgbClr val="ffffff"/>
                </a:solidFill>
              </a:uFill>
              <a:latin typeface="Arial"/>
            </a:endParaRPr>
          </a:p>
          <a:p>
            <a:pPr>
              <a:lnSpc>
                <a:spcPct val="100000"/>
              </a:lnSpc>
              <a:spcBef>
                <a:spcPts val="451"/>
              </a:spcBef>
            </a:pPr>
            <a:endParaRPr b="0" lang="fr-FR" sz="800" spc="-1" strike="noStrike">
              <a:solidFill>
                <a:srgbClr val="000000"/>
              </a:solidFill>
              <a:uFill>
                <a:solidFill>
                  <a:srgbClr val="ffffff"/>
                </a:solidFill>
              </a:uFill>
              <a:latin typeface="Arial"/>
            </a:endParaRPr>
          </a:p>
        </p:txBody>
      </p:sp>
      <p:sp>
        <p:nvSpPr>
          <p:cNvPr id="514" name="CustomShape 7"/>
          <p:cNvSpPr/>
          <p:nvPr/>
        </p:nvSpPr>
        <p:spPr>
          <a:xfrm>
            <a:off x="3881520" y="8688240"/>
            <a:ext cx="2971440" cy="453600"/>
          </a:xfrm>
          <a:prstGeom prst="rect">
            <a:avLst/>
          </a:prstGeom>
          <a:noFill/>
          <a:ln>
            <a:noFill/>
          </a:ln>
        </p:spPr>
        <p:style>
          <a:lnRef idx="0"/>
          <a:fillRef idx="0"/>
          <a:effectRef idx="0"/>
          <a:fontRef idx="minor"/>
        </p:style>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5" name="PlaceHolder 1"/>
          <p:cNvSpPr>
            <a:spLocks noGrp="1"/>
          </p:cNvSpPr>
          <p:nvPr>
            <p:ph type="body"/>
          </p:nvPr>
        </p:nvSpPr>
        <p:spPr>
          <a:xfrm>
            <a:off x="685800" y="4343400"/>
            <a:ext cx="5486040" cy="4114440"/>
          </a:xfrm>
          <a:prstGeom prst="rect">
            <a:avLst/>
          </a:prstGeom>
        </p:spPr>
        <p:txBody>
          <a:bodyPr/>
          <a:p>
            <a:pPr marL="216000" indent="-216000">
              <a:lnSpc>
                <a:spcPct val="100000"/>
              </a:lnSpc>
            </a:pPr>
            <a:r>
              <a:rPr b="0" lang="fr-FR" sz="2000" spc="-1" strike="noStrike">
                <a:solidFill>
                  <a:srgbClr val="000000"/>
                </a:solidFill>
                <a:uFill>
                  <a:solidFill>
                    <a:srgbClr val="ffffff"/>
                  </a:solidFill>
                </a:uFill>
                <a:latin typeface="Calibri"/>
              </a:rPr>
              <a:t>Le grand principe du régime des fonctionnaires: la notion de carrière, liée au statut (voir commentaires diapo 4)</a:t>
            </a: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Calibri"/>
              </a:rPr>
              <a:t>Auj un système universel mais avec des régimes différents. Auj en gros 2/3 (66%) de taux de rempla, dans 30 ans avec montée en charge des réformes,  50-60% prévus.</a:t>
            </a: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p:txBody>
      </p:sp>
      <p:sp>
        <p:nvSpPr>
          <p:cNvPr id="516" name="TextShape 2"/>
          <p:cNvSpPr txBox="1"/>
          <p:nvPr/>
        </p:nvSpPr>
        <p:spPr>
          <a:xfrm>
            <a:off x="3884760" y="8685360"/>
            <a:ext cx="2971440" cy="456840"/>
          </a:xfrm>
          <a:prstGeom prst="rect">
            <a:avLst/>
          </a:prstGeom>
          <a:noFill/>
          <a:ln>
            <a:noFill/>
          </a:ln>
        </p:spPr>
        <p:txBody>
          <a:bodyPr anchor="b"/>
          <a:p>
            <a:pPr algn="r">
              <a:lnSpc>
                <a:spcPct val="100000"/>
              </a:lnSpc>
            </a:pPr>
            <a:fld id="{57EADB81-7F5D-459E-92A7-333B8D2969D6}"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7" name="PlaceHolder 1"/>
          <p:cNvSpPr>
            <a:spLocks noGrp="1"/>
          </p:cNvSpPr>
          <p:nvPr>
            <p:ph type="body"/>
          </p:nvPr>
        </p:nvSpPr>
        <p:spPr>
          <a:xfrm>
            <a:off x="685800" y="4343400"/>
            <a:ext cx="5486040" cy="4114440"/>
          </a:xfrm>
          <a:prstGeom prst="rect">
            <a:avLst/>
          </a:prstGeom>
        </p:spPr>
        <p:txBody>
          <a:bodyPr/>
          <a:p>
            <a:r>
              <a:rPr b="0" lang="fr-FR" sz="2000" spc="-1" strike="noStrike">
                <a:solidFill>
                  <a:srgbClr val="000000"/>
                </a:solidFill>
                <a:uFill>
                  <a:solidFill>
                    <a:srgbClr val="ffffff"/>
                  </a:solidFill>
                </a:uFill>
                <a:latin typeface="Calibri"/>
              </a:rPr>
              <a:t>On ne parle jamais du coût que cela représente, les retraités sont des consommateurs. + recul âge = pb au travail autour de 60 ans cf ijm augmentent</a:t>
            </a:r>
            <a:endParaRPr b="0" lang="fr-FR" sz="2000" spc="-1" strike="noStrike">
              <a:solidFill>
                <a:srgbClr val="000000"/>
              </a:solidFill>
              <a:uFill>
                <a:solidFill>
                  <a:srgbClr val="ffffff"/>
                </a:solidFill>
              </a:uFill>
              <a:latin typeface="Arial"/>
            </a:endParaRPr>
          </a:p>
        </p:txBody>
      </p:sp>
      <p:sp>
        <p:nvSpPr>
          <p:cNvPr id="518" name="TextShape 2"/>
          <p:cNvSpPr txBox="1"/>
          <p:nvPr/>
        </p:nvSpPr>
        <p:spPr>
          <a:xfrm>
            <a:off x="3884760" y="8685360"/>
            <a:ext cx="2971440" cy="456840"/>
          </a:xfrm>
          <a:prstGeom prst="rect">
            <a:avLst/>
          </a:prstGeom>
          <a:noFill/>
          <a:ln>
            <a:noFill/>
          </a:ln>
        </p:spPr>
        <p:txBody>
          <a:bodyPr anchor="b"/>
          <a:p>
            <a:pPr algn="r">
              <a:lnSpc>
                <a:spcPct val="100000"/>
              </a:lnSpc>
            </a:pPr>
            <a:fld id="{9AA3AAB0-30CD-4D88-8345-A681717E8B54}"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9" name="PlaceHolder 1"/>
          <p:cNvSpPr>
            <a:spLocks noGrp="1"/>
          </p:cNvSpPr>
          <p:nvPr>
            <p:ph type="body"/>
          </p:nvPr>
        </p:nvSpPr>
        <p:spPr>
          <a:xfrm>
            <a:off x="685800" y="4343400"/>
            <a:ext cx="5486040" cy="4114440"/>
          </a:xfrm>
          <a:prstGeom prst="rect">
            <a:avLst/>
          </a:prstGeom>
        </p:spPr>
        <p:txBody>
          <a:bodyPr/>
          <a:p>
            <a:r>
              <a:rPr b="0" lang="fr-FR" sz="2000" spc="-1" strike="noStrike">
                <a:solidFill>
                  <a:srgbClr val="000000"/>
                </a:solidFill>
                <a:uFill>
                  <a:solidFill>
                    <a:srgbClr val="ffffff"/>
                  </a:solidFill>
                </a:uFill>
                <a:latin typeface="Calibri"/>
              </a:rPr>
              <a:t>Projet réversion serait 2/3 des ressources antérieures du couple, or plus les femmes travaillent plus la pension est proche, donc mettre la barre à 66% des 2 baisse drastiquement</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p:txBody>
      </p:sp>
      <p:sp>
        <p:nvSpPr>
          <p:cNvPr id="520" name="TextShape 2"/>
          <p:cNvSpPr txBox="1"/>
          <p:nvPr/>
        </p:nvSpPr>
        <p:spPr>
          <a:xfrm>
            <a:off x="3884760" y="8685360"/>
            <a:ext cx="2971440" cy="456840"/>
          </a:xfrm>
          <a:prstGeom prst="rect">
            <a:avLst/>
          </a:prstGeom>
          <a:noFill/>
          <a:ln>
            <a:noFill/>
          </a:ln>
        </p:spPr>
        <p:txBody>
          <a:bodyPr anchor="b"/>
          <a:p>
            <a:pPr algn="r">
              <a:lnSpc>
                <a:spcPct val="100000"/>
              </a:lnSpc>
            </a:pPr>
            <a:fld id="{9ADCC123-1F26-463B-A86E-08D7E07CB4E8}"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1" name="PlaceHolder 1"/>
          <p:cNvSpPr>
            <a:spLocks noGrp="1"/>
          </p:cNvSpPr>
          <p:nvPr>
            <p:ph type="body"/>
          </p:nvPr>
        </p:nvSpPr>
        <p:spPr>
          <a:xfrm>
            <a:off x="685800" y="4343400"/>
            <a:ext cx="5486040" cy="4114440"/>
          </a:xfrm>
          <a:prstGeom prst="rect">
            <a:avLst/>
          </a:prstGeom>
        </p:spPr>
        <p:txBody>
          <a:bodyPr/>
          <a:p>
            <a:r>
              <a:rPr b="0" lang="fr-FR" sz="2000" spc="-1" strike="noStrike">
                <a:solidFill>
                  <a:srgbClr val="000000"/>
                </a:solidFill>
                <a:uFill>
                  <a:solidFill>
                    <a:srgbClr val="ffffff"/>
                  </a:solidFill>
                </a:uFill>
                <a:latin typeface="Calibri"/>
              </a:rPr>
              <a:t>Diapo fournie par le HCRR: montre les ingéalités entre les régimes, pas forcément à l’avantage des fonctionnaires, on parle peu de la réforme de 2003 qui aura des conséquences terribles pour les femmes fonctionnaires.</a:t>
            </a:r>
            <a:br/>
            <a:r>
              <a:rPr b="0" lang="fr-FR" sz="2000" spc="-1" strike="noStrike">
                <a:solidFill>
                  <a:srgbClr val="000000"/>
                </a:solidFill>
                <a:uFill>
                  <a:solidFill>
                    <a:srgbClr val="ffffff"/>
                  </a:solidFill>
                </a:uFill>
                <a:latin typeface="Calibri"/>
              </a:rPr>
              <a:t>Pas opposés à une harmonisation, mais à chaque fois les harmonisations se sont faites « par le bas »</a:t>
            </a:r>
            <a:endParaRPr b="0" lang="fr-FR" sz="2000" spc="-1" strike="noStrike">
              <a:solidFill>
                <a:srgbClr val="000000"/>
              </a:solidFill>
              <a:uFill>
                <a:solidFill>
                  <a:srgbClr val="ffffff"/>
                </a:solidFill>
              </a:uFill>
              <a:latin typeface="Arial"/>
            </a:endParaRPr>
          </a:p>
        </p:txBody>
      </p:sp>
      <p:sp>
        <p:nvSpPr>
          <p:cNvPr id="522" name="TextShape 2"/>
          <p:cNvSpPr txBox="1"/>
          <p:nvPr/>
        </p:nvSpPr>
        <p:spPr>
          <a:xfrm>
            <a:off x="3884760" y="8685360"/>
            <a:ext cx="2971440" cy="456840"/>
          </a:xfrm>
          <a:prstGeom prst="rect">
            <a:avLst/>
          </a:prstGeom>
          <a:noFill/>
          <a:ln>
            <a:noFill/>
          </a:ln>
        </p:spPr>
        <p:txBody>
          <a:bodyPr anchor="b"/>
          <a:p>
            <a:pPr algn="r">
              <a:lnSpc>
                <a:spcPct val="100000"/>
              </a:lnSpc>
            </a:pPr>
            <a:fld id="{2684EB3C-AFED-453F-8AD1-C666699FB8CD}"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7" name="TextShape 1"/>
          <p:cNvSpPr txBox="1"/>
          <p:nvPr/>
        </p:nvSpPr>
        <p:spPr>
          <a:xfrm>
            <a:off x="3884760" y="8685360"/>
            <a:ext cx="2971440" cy="456840"/>
          </a:xfrm>
          <a:prstGeom prst="rect">
            <a:avLst/>
          </a:prstGeom>
          <a:noFill/>
          <a:ln>
            <a:noFill/>
          </a:ln>
        </p:spPr>
        <p:txBody>
          <a:bodyPr anchor="b"/>
          <a:p>
            <a:pPr algn="r">
              <a:lnSpc>
                <a:spcPct val="100000"/>
              </a:lnSpc>
            </a:pPr>
            <a:fld id="{5207F183-7CB3-4260-B90D-73A5108B951E}"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
        <p:nvSpPr>
          <p:cNvPr id="468" name="CustomShape 2"/>
          <p:cNvSpPr/>
          <p:nvPr/>
        </p:nvSpPr>
        <p:spPr>
          <a:xfrm>
            <a:off x="3884760" y="8686800"/>
            <a:ext cx="2970000" cy="456840"/>
          </a:xfrm>
          <a:prstGeom prst="rect">
            <a:avLst/>
          </a:prstGeom>
          <a:noFill/>
          <a:ln>
            <a:noFill/>
          </a:ln>
        </p:spPr>
        <p:style>
          <a:lnRef idx="0"/>
          <a:fillRef idx="0"/>
          <a:effectRef idx="0"/>
          <a:fontRef idx="minor"/>
        </p:style>
      </p:sp>
      <p:sp>
        <p:nvSpPr>
          <p:cNvPr id="469" name="CustomShape 3"/>
          <p:cNvSpPr/>
          <p:nvPr/>
        </p:nvSpPr>
        <p:spPr>
          <a:xfrm>
            <a:off x="3881520" y="8686800"/>
            <a:ext cx="2968200" cy="452160"/>
          </a:xfrm>
          <a:prstGeom prst="rect">
            <a:avLst/>
          </a:prstGeom>
          <a:noFill/>
          <a:ln>
            <a:noFill/>
          </a:ln>
        </p:spPr>
        <p:style>
          <a:lnRef idx="0"/>
          <a:fillRef idx="0"/>
          <a:effectRef idx="0"/>
          <a:fontRef idx="minor"/>
        </p:style>
      </p:sp>
      <p:sp>
        <p:nvSpPr>
          <p:cNvPr id="470" name="CustomShape 4"/>
          <p:cNvSpPr/>
          <p:nvPr/>
        </p:nvSpPr>
        <p:spPr>
          <a:xfrm>
            <a:off x="3881520" y="8688240"/>
            <a:ext cx="2970000" cy="452160"/>
          </a:xfrm>
          <a:prstGeom prst="rect">
            <a:avLst/>
          </a:prstGeom>
          <a:noFill/>
          <a:ln>
            <a:noFill/>
          </a:ln>
        </p:spPr>
        <p:style>
          <a:lnRef idx="0"/>
          <a:fillRef idx="0"/>
          <a:effectRef idx="0"/>
          <a:fontRef idx="minor"/>
        </p:style>
      </p:sp>
      <p:sp>
        <p:nvSpPr>
          <p:cNvPr id="471" name="CustomShape 5"/>
          <p:cNvSpPr/>
          <p:nvPr/>
        </p:nvSpPr>
        <p:spPr>
          <a:xfrm>
            <a:off x="1003320" y="695160"/>
            <a:ext cx="4844520" cy="3425400"/>
          </a:xfrm>
          <a:prstGeom prst="rect">
            <a:avLst/>
          </a:prstGeom>
          <a:solidFill>
            <a:srgbClr val="ffffff"/>
          </a:solidFill>
          <a:ln w="9360">
            <a:solidFill>
              <a:srgbClr val="000000"/>
            </a:solidFill>
            <a:miter/>
          </a:ln>
        </p:spPr>
        <p:style>
          <a:lnRef idx="0"/>
          <a:fillRef idx="0"/>
          <a:effectRef idx="0"/>
          <a:fontRef idx="minor"/>
        </p:style>
      </p:sp>
      <p:sp>
        <p:nvSpPr>
          <p:cNvPr id="472" name="PlaceHolder 6"/>
          <p:cNvSpPr>
            <a:spLocks noGrp="1"/>
          </p:cNvSpPr>
          <p:nvPr>
            <p:ph type="body"/>
          </p:nvPr>
        </p:nvSpPr>
        <p:spPr>
          <a:xfrm>
            <a:off x="765000" y="4343400"/>
            <a:ext cx="5401800" cy="2892240"/>
          </a:xfrm>
          <a:prstGeom prst="rect">
            <a:avLst/>
          </a:prstGeom>
        </p:spPr>
        <p:txBody>
          <a:bodyPr lIns="0" rIns="0" tIns="0" bIns="0"/>
          <a:p>
            <a:pPr marL="216000" indent="-216000">
              <a:lnSpc>
                <a:spcPct val="100000"/>
              </a:lnSpc>
              <a:spcBef>
                <a:spcPts val="451"/>
              </a:spcBef>
            </a:pPr>
            <a:endParaRPr b="0" lang="fr-FR" sz="2000" spc="-1" strike="noStrike">
              <a:solidFill>
                <a:srgbClr val="000000"/>
              </a:solidFill>
              <a:uFill>
                <a:solidFill>
                  <a:srgbClr val="ffffff"/>
                </a:solidFill>
              </a:uFill>
              <a:latin typeface="Arial"/>
            </a:endParaRPr>
          </a:p>
          <a:p>
            <a:pPr marL="216000" indent="-216000">
              <a:lnSpc>
                <a:spcPct val="100000"/>
              </a:lnSpc>
              <a:spcBef>
                <a:spcPts val="451"/>
              </a:spcBef>
            </a:pPr>
            <a:r>
              <a:rPr b="0" lang="fr-FR" sz="2000" spc="-1" strike="noStrike">
                <a:solidFill>
                  <a:srgbClr val="000000"/>
                </a:solidFill>
                <a:uFill>
                  <a:solidFill>
                    <a:srgbClr val="ffffff"/>
                  </a:solidFill>
                </a:uFill>
                <a:latin typeface="Calibri"/>
              </a:rPr>
              <a:t>Même principe que les comptes notionnels, pas plus de lisibilité puisque la valeur du point varie</a:t>
            </a:r>
            <a:endParaRPr b="0" lang="fr-FR" sz="2000" spc="-1" strike="noStrike">
              <a:solidFill>
                <a:srgbClr val="000000"/>
              </a:solidFill>
              <a:uFill>
                <a:solidFill>
                  <a:srgbClr val="ffffff"/>
                </a:solidFill>
              </a:uFill>
              <a:latin typeface="Arial"/>
            </a:endParaRPr>
          </a:p>
          <a:p>
            <a:pPr marL="216000" indent="-216000">
              <a:lnSpc>
                <a:spcPct val="100000"/>
              </a:lnSpc>
              <a:spcBef>
                <a:spcPts val="451"/>
              </a:spcBef>
            </a:pPr>
            <a:endParaRPr b="0" lang="fr-FR" sz="2000" spc="-1" strike="noStrike">
              <a:solidFill>
                <a:srgbClr val="000000"/>
              </a:solidFill>
              <a:uFill>
                <a:solidFill>
                  <a:srgbClr val="ffffff"/>
                </a:solidFill>
              </a:uFill>
              <a:latin typeface="Arial"/>
            </a:endParaRPr>
          </a:p>
          <a:p>
            <a:pPr marL="216000" indent="-216000" algn="just">
              <a:lnSpc>
                <a:spcPct val="100000"/>
              </a:lnSpc>
            </a:pPr>
            <a:r>
              <a:rPr b="0" lang="fr-FR" sz="2000" spc="-1" strike="noStrike">
                <a:solidFill>
                  <a:srgbClr val="000000"/>
                </a:solidFill>
                <a:uFill>
                  <a:solidFill>
                    <a:srgbClr val="ffffff"/>
                  </a:solidFill>
                </a:uFill>
                <a:latin typeface="Calibri"/>
              </a:rPr>
              <a:t>Le problème de l’espérance de vie d’une génération n’est pas le même mais existe quand même: </a:t>
            </a:r>
            <a:r>
              <a:rPr b="0" lang="fr-FR" sz="2000" spc="-1" strike="noStrike">
                <a:solidFill>
                  <a:srgbClr val="000000"/>
                </a:solidFill>
                <a:uFill>
                  <a:solidFill>
                    <a:srgbClr val="ffffff"/>
                  </a:solidFill>
                </a:uFill>
                <a:latin typeface="Times New Roman"/>
              </a:rPr>
              <a:t>Pour qu’</a:t>
            </a:r>
            <a:r>
              <a:rPr b="0" lang="fr-FR" sz="2000" spc="-1" strike="noStrike">
                <a:solidFill>
                  <a:srgbClr val="000000"/>
                </a:solidFill>
                <a:uFill>
                  <a:solidFill>
                    <a:srgbClr val="ffffff"/>
                  </a:solidFill>
                </a:uFill>
                <a:latin typeface="Times New Roman"/>
              </a:rPr>
              <a:t>un euro cotisé donne le même droit pour tous, toutes générations confondues, il faudrait que la pension soit calculée en fonction de l</a:t>
            </a:r>
            <a:r>
              <a:rPr b="0" lang="fr-FR" sz="2000" spc="-1" strike="noStrike">
                <a:solidFill>
                  <a:srgbClr val="000000"/>
                </a:solidFill>
                <a:uFill>
                  <a:solidFill>
                    <a:srgbClr val="ffffff"/>
                  </a:solidFill>
                </a:uFill>
                <a:latin typeface="Times New Roman"/>
              </a:rPr>
              <a:t>’</a:t>
            </a:r>
            <a:r>
              <a:rPr b="0" lang="fr-FR" sz="2000" spc="-1" strike="noStrike">
                <a:solidFill>
                  <a:srgbClr val="000000"/>
                </a:solidFill>
                <a:uFill>
                  <a:solidFill>
                    <a:srgbClr val="ffffff"/>
                  </a:solidFill>
                </a:uFill>
                <a:latin typeface="Times New Roman"/>
              </a:rPr>
              <a:t>espérance de vie à la retraite et de surcroît de l</a:t>
            </a:r>
            <a:r>
              <a:rPr b="0" lang="fr-FR" sz="2000" spc="-1" strike="noStrike">
                <a:solidFill>
                  <a:srgbClr val="000000"/>
                </a:solidFill>
                <a:uFill>
                  <a:solidFill>
                    <a:srgbClr val="ffffff"/>
                  </a:solidFill>
                </a:uFill>
                <a:latin typeface="Times New Roman"/>
              </a:rPr>
              <a:t>’</a:t>
            </a:r>
            <a:r>
              <a:rPr b="0" lang="fr-FR" sz="2000" spc="-1" strike="noStrike">
                <a:solidFill>
                  <a:srgbClr val="000000"/>
                </a:solidFill>
                <a:uFill>
                  <a:solidFill>
                    <a:srgbClr val="ffffff"/>
                  </a:solidFill>
                </a:uFill>
                <a:latin typeface="Times New Roman"/>
              </a:rPr>
              <a:t>espérance individuelle. Tout le monde récupèrerait alors le montant de ses cotisations au cours de sa période de retraite.</a:t>
            </a:r>
            <a:endParaRPr b="0" lang="fr-FR" sz="2000" spc="-1" strike="noStrike">
              <a:solidFill>
                <a:srgbClr val="000000"/>
              </a:solidFill>
              <a:uFill>
                <a:solidFill>
                  <a:srgbClr val="ffffff"/>
                </a:solidFill>
              </a:uFill>
              <a:latin typeface="Arial"/>
            </a:endParaRPr>
          </a:p>
          <a:p>
            <a:pPr marL="216000" indent="-216000" algn="just">
              <a:lnSpc>
                <a:spcPct val="100000"/>
              </a:lnSpc>
            </a:pPr>
            <a:r>
              <a:rPr b="0" lang="fr-FR" sz="2000" spc="-1" strike="noStrike">
                <a:solidFill>
                  <a:srgbClr val="000000"/>
                </a:solidFill>
                <a:uFill>
                  <a:solidFill>
                    <a:srgbClr val="ffffff"/>
                  </a:solidFill>
                </a:uFill>
                <a:latin typeface="Times New Roman"/>
              </a:rPr>
              <a:t> </a:t>
            </a:r>
            <a:endParaRPr b="0" lang="fr-FR" sz="2000" spc="-1" strike="noStrike">
              <a:solidFill>
                <a:srgbClr val="000000"/>
              </a:solidFill>
              <a:uFill>
                <a:solidFill>
                  <a:srgbClr val="ffffff"/>
                </a:solidFill>
              </a:uFill>
              <a:latin typeface="Arial"/>
            </a:endParaRPr>
          </a:p>
          <a:p>
            <a:pPr marL="216000" indent="-216000" algn="just">
              <a:lnSpc>
                <a:spcPct val="100000"/>
              </a:lnSpc>
            </a:pPr>
            <a:r>
              <a:rPr b="0" lang="fr-FR" sz="2000" spc="-1" strike="noStrike">
                <a:solidFill>
                  <a:srgbClr val="000000"/>
                </a:solidFill>
                <a:uFill>
                  <a:solidFill>
                    <a:srgbClr val="ffffff"/>
                  </a:solidFill>
                </a:uFill>
                <a:latin typeface="Times New Roman"/>
              </a:rPr>
              <a:t>Sauf qu</a:t>
            </a:r>
            <a:r>
              <a:rPr b="0" lang="fr-FR" sz="2000" spc="-1" strike="noStrike">
                <a:solidFill>
                  <a:srgbClr val="000000"/>
                </a:solidFill>
                <a:uFill>
                  <a:solidFill>
                    <a:srgbClr val="ffffff"/>
                  </a:solidFill>
                </a:uFill>
                <a:latin typeface="Times New Roman"/>
              </a:rPr>
              <a:t>’</a:t>
            </a:r>
            <a:r>
              <a:rPr b="0" lang="fr-FR" sz="2000" spc="-1" strike="noStrike">
                <a:solidFill>
                  <a:srgbClr val="000000"/>
                </a:solidFill>
                <a:uFill>
                  <a:solidFill>
                    <a:srgbClr val="ffffff"/>
                  </a:solidFill>
                </a:uFill>
                <a:latin typeface="Times New Roman"/>
              </a:rPr>
              <a:t>aucun organisme n</a:t>
            </a:r>
            <a:r>
              <a:rPr b="0" lang="fr-FR" sz="2000" spc="-1" strike="noStrike">
                <a:solidFill>
                  <a:srgbClr val="000000"/>
                </a:solidFill>
                <a:uFill>
                  <a:solidFill>
                    <a:srgbClr val="ffffff"/>
                  </a:solidFill>
                </a:uFill>
                <a:latin typeface="Times New Roman"/>
              </a:rPr>
              <a:t>’</a:t>
            </a:r>
            <a:r>
              <a:rPr b="0" lang="fr-FR" sz="2000" spc="-1" strike="noStrike">
                <a:solidFill>
                  <a:srgbClr val="000000"/>
                </a:solidFill>
                <a:uFill>
                  <a:solidFill>
                    <a:srgbClr val="ffffff"/>
                  </a:solidFill>
                </a:uFill>
                <a:latin typeface="Times New Roman"/>
              </a:rPr>
              <a:t>est capable de pronostiquer des espérances de vie individuelles. Les assureurs, grands spécialistes du calcul des rentes, se réfèrent donc à des espérances de vie moyenne par génération.</a:t>
            </a:r>
            <a:endParaRPr b="0" lang="fr-FR" sz="2000" spc="-1" strike="noStrike">
              <a:solidFill>
                <a:srgbClr val="000000"/>
              </a:solidFill>
              <a:uFill>
                <a:solidFill>
                  <a:srgbClr val="ffffff"/>
                </a:solidFill>
              </a:uFill>
              <a:latin typeface="Arial"/>
            </a:endParaRPr>
          </a:p>
          <a:p>
            <a:pPr marL="216000" indent="-216000" algn="just">
              <a:lnSpc>
                <a:spcPct val="100000"/>
              </a:lnSpc>
            </a:pPr>
            <a:r>
              <a:rPr b="0" lang="fr-FR" sz="2000" spc="-1" strike="noStrike">
                <a:solidFill>
                  <a:srgbClr val="000000"/>
                </a:solidFill>
                <a:uFill>
                  <a:solidFill>
                    <a:srgbClr val="ffffff"/>
                  </a:solidFill>
                </a:uFill>
                <a:latin typeface="Times New Roman"/>
              </a:rPr>
              <a:t> </a:t>
            </a:r>
            <a:endParaRPr b="0" lang="fr-FR" sz="2000" spc="-1" strike="noStrike">
              <a:solidFill>
                <a:srgbClr val="000000"/>
              </a:solidFill>
              <a:uFill>
                <a:solidFill>
                  <a:srgbClr val="ffffff"/>
                </a:solidFill>
              </a:uFill>
              <a:latin typeface="Arial"/>
            </a:endParaRPr>
          </a:p>
          <a:p>
            <a:pPr marL="216000" indent="-216000" algn="just">
              <a:lnSpc>
                <a:spcPct val="100000"/>
              </a:lnSpc>
            </a:pPr>
            <a:r>
              <a:rPr b="0" lang="fr-FR" sz="2000" spc="-1" strike="noStrike">
                <a:solidFill>
                  <a:srgbClr val="000000"/>
                </a:solidFill>
                <a:uFill>
                  <a:solidFill>
                    <a:srgbClr val="ffffff"/>
                  </a:solidFill>
                </a:uFill>
                <a:latin typeface="Times New Roman"/>
              </a:rPr>
              <a:t>Auquel cas, toutes les personnes qui ont une espérance de vie inférieure à la moyenne seraient pénalisées car leur rente serait minorée par un calcul qui tient compte d</a:t>
            </a:r>
            <a:r>
              <a:rPr b="0" lang="fr-FR" sz="2000" spc="-1" strike="noStrike">
                <a:solidFill>
                  <a:srgbClr val="000000"/>
                </a:solidFill>
                <a:uFill>
                  <a:solidFill>
                    <a:srgbClr val="ffffff"/>
                  </a:solidFill>
                </a:uFill>
                <a:latin typeface="Times New Roman"/>
              </a:rPr>
              <a:t>’</a:t>
            </a:r>
            <a:r>
              <a:rPr b="0" lang="fr-FR" sz="2000" spc="-1" strike="noStrike">
                <a:solidFill>
                  <a:srgbClr val="000000"/>
                </a:solidFill>
                <a:uFill>
                  <a:solidFill>
                    <a:srgbClr val="ffffff"/>
                  </a:solidFill>
                </a:uFill>
                <a:latin typeface="Times New Roman"/>
              </a:rPr>
              <a:t>une espérance de vie supérieure à la leur.  </a:t>
            </a:r>
            <a:endParaRPr b="0" lang="fr-FR" sz="2000" spc="-1" strike="noStrike">
              <a:solidFill>
                <a:srgbClr val="000000"/>
              </a:solidFill>
              <a:uFill>
                <a:solidFill>
                  <a:srgbClr val="ffffff"/>
                </a:solidFill>
              </a:uFill>
              <a:latin typeface="Arial"/>
            </a:endParaRPr>
          </a:p>
          <a:p>
            <a:pPr marL="216000" indent="-216000" algn="just">
              <a:lnSpc>
                <a:spcPct val="100000"/>
              </a:lnSpc>
            </a:pPr>
            <a:r>
              <a:rPr b="0" lang="fr-FR" sz="2000" spc="-1" strike="noStrike">
                <a:solidFill>
                  <a:srgbClr val="000000"/>
                </a:solidFill>
                <a:uFill>
                  <a:solidFill>
                    <a:srgbClr val="ffffff"/>
                  </a:solidFill>
                </a:uFill>
                <a:latin typeface="Times New Roman"/>
              </a:rPr>
              <a:t> </a:t>
            </a:r>
            <a:endParaRPr b="0" lang="fr-FR" sz="2000" spc="-1" strike="noStrike">
              <a:solidFill>
                <a:srgbClr val="000000"/>
              </a:solidFill>
              <a:uFill>
                <a:solidFill>
                  <a:srgbClr val="ffffff"/>
                </a:solidFill>
              </a:uFill>
              <a:latin typeface="Arial"/>
            </a:endParaRPr>
          </a:p>
          <a:p>
            <a:pPr marL="216000" indent="-216000" algn="just">
              <a:lnSpc>
                <a:spcPct val="100000"/>
              </a:lnSpc>
            </a:pPr>
            <a:r>
              <a:rPr b="0" lang="fr-FR" sz="2000" spc="-1" strike="noStrike">
                <a:solidFill>
                  <a:srgbClr val="000000"/>
                </a:solidFill>
                <a:uFill>
                  <a:solidFill>
                    <a:srgbClr val="ffffff"/>
                  </a:solidFill>
                </a:uFill>
                <a:latin typeface="Times New Roman"/>
              </a:rPr>
              <a:t>Et inversement, les personnes qui ont une espérance de vie supérieure à la moyenne seraient favorisées par un calcul qui majore leur rente en tenant compte d</a:t>
            </a:r>
            <a:r>
              <a:rPr b="0" lang="fr-FR" sz="2000" spc="-1" strike="noStrike">
                <a:solidFill>
                  <a:srgbClr val="000000"/>
                </a:solidFill>
                <a:uFill>
                  <a:solidFill>
                    <a:srgbClr val="ffffff"/>
                  </a:solidFill>
                </a:uFill>
                <a:latin typeface="Times New Roman"/>
              </a:rPr>
              <a:t>’</a:t>
            </a:r>
            <a:r>
              <a:rPr b="0" lang="fr-FR" sz="2000" spc="-1" strike="noStrike">
                <a:solidFill>
                  <a:srgbClr val="000000"/>
                </a:solidFill>
                <a:uFill>
                  <a:solidFill>
                    <a:srgbClr val="ffffff"/>
                  </a:solidFill>
                </a:uFill>
                <a:latin typeface="Times New Roman"/>
              </a:rPr>
              <a:t>une espérance de vie inférieure à la leur. </a:t>
            </a:r>
            <a:endParaRPr b="0" lang="fr-FR" sz="2000" spc="-1" strike="noStrike">
              <a:solidFill>
                <a:srgbClr val="000000"/>
              </a:solidFill>
              <a:uFill>
                <a:solidFill>
                  <a:srgbClr val="ffffff"/>
                </a:solidFill>
              </a:uFill>
              <a:latin typeface="Arial"/>
            </a:endParaRPr>
          </a:p>
          <a:p>
            <a:pPr marL="216000" indent="-216000" algn="just">
              <a:lnSpc>
                <a:spcPct val="100000"/>
              </a:lnSpc>
            </a:pPr>
            <a:r>
              <a:rPr b="0" lang="fr-FR" sz="2000" spc="-1" strike="noStrike">
                <a:solidFill>
                  <a:srgbClr val="000000"/>
                </a:solidFill>
                <a:uFill>
                  <a:solidFill>
                    <a:srgbClr val="ffffff"/>
                  </a:solidFill>
                </a:uFill>
                <a:latin typeface="Times New Roman"/>
              </a:rPr>
              <a:t> </a:t>
            </a:r>
            <a:endParaRPr b="0" lang="fr-FR" sz="2000" spc="-1" strike="noStrike">
              <a:solidFill>
                <a:srgbClr val="000000"/>
              </a:solidFill>
              <a:uFill>
                <a:solidFill>
                  <a:srgbClr val="ffffff"/>
                </a:solidFill>
              </a:uFill>
              <a:latin typeface="Arial"/>
            </a:endParaRPr>
          </a:p>
          <a:p>
            <a:pPr marL="216000" indent="-216000" algn="just">
              <a:lnSpc>
                <a:spcPct val="100000"/>
              </a:lnSpc>
            </a:pPr>
            <a:r>
              <a:rPr b="0" lang="fr-FR" sz="2000" spc="-1" strike="noStrike">
                <a:solidFill>
                  <a:srgbClr val="000000"/>
                </a:solidFill>
                <a:uFill>
                  <a:solidFill>
                    <a:srgbClr val="ffffff"/>
                  </a:solidFill>
                </a:uFill>
                <a:latin typeface="Times New Roman"/>
              </a:rPr>
              <a:t>Ce qui amène nombre de commentateurs à considérer que le système ferait des gagnants et des perdants. En conséquence, le principe d</a:t>
            </a:r>
            <a:r>
              <a:rPr b="0" lang="fr-FR" sz="2000" spc="-1" strike="noStrike">
                <a:solidFill>
                  <a:srgbClr val="000000"/>
                </a:solidFill>
                <a:uFill>
                  <a:solidFill>
                    <a:srgbClr val="ffffff"/>
                  </a:solidFill>
                </a:uFill>
                <a:latin typeface="Times New Roman"/>
              </a:rPr>
              <a:t>’</a:t>
            </a:r>
            <a:r>
              <a:rPr b="0" lang="fr-FR" sz="2000" spc="-1" strike="noStrike">
                <a:solidFill>
                  <a:srgbClr val="000000"/>
                </a:solidFill>
                <a:uFill>
                  <a:solidFill>
                    <a:srgbClr val="ffffff"/>
                  </a:solidFill>
                </a:uFill>
                <a:latin typeface="Times New Roman"/>
              </a:rPr>
              <a:t>égalité justifiant la proposition d</a:t>
            </a:r>
            <a:r>
              <a:rPr b="0" lang="fr-FR" sz="2000" spc="-1" strike="noStrike">
                <a:solidFill>
                  <a:srgbClr val="000000"/>
                </a:solidFill>
                <a:uFill>
                  <a:solidFill>
                    <a:srgbClr val="ffffff"/>
                  </a:solidFill>
                </a:uFill>
                <a:latin typeface="Times New Roman"/>
              </a:rPr>
              <a:t>’</a:t>
            </a:r>
            <a:r>
              <a:rPr b="0" lang="fr-FR" sz="2000" spc="-1" strike="noStrike">
                <a:solidFill>
                  <a:srgbClr val="000000"/>
                </a:solidFill>
                <a:uFill>
                  <a:solidFill>
                    <a:srgbClr val="ffffff"/>
                  </a:solidFill>
                </a:uFill>
                <a:latin typeface="Times New Roman"/>
              </a:rPr>
              <a:t>Emmanuel Macron ne pourrait être en aucun cas respecté, pour une raison toute simple : les individus n</a:t>
            </a:r>
            <a:r>
              <a:rPr b="0" lang="fr-FR" sz="2000" spc="-1" strike="noStrike">
                <a:solidFill>
                  <a:srgbClr val="000000"/>
                </a:solidFill>
                <a:uFill>
                  <a:solidFill>
                    <a:srgbClr val="ffffff"/>
                  </a:solidFill>
                </a:uFill>
                <a:latin typeface="Times New Roman"/>
              </a:rPr>
              <a:t>’</a:t>
            </a:r>
            <a:r>
              <a:rPr b="0" lang="fr-FR" sz="2000" spc="-1" strike="noStrike">
                <a:solidFill>
                  <a:srgbClr val="000000"/>
                </a:solidFill>
                <a:uFill>
                  <a:solidFill>
                    <a:srgbClr val="ffffff"/>
                  </a:solidFill>
                </a:uFill>
                <a:latin typeface="Times New Roman"/>
              </a:rPr>
              <a:t>ont pas tous la même espérance de vie. </a:t>
            </a:r>
            <a:endParaRPr b="0" lang="fr-FR" sz="2000" spc="-1" strike="noStrike">
              <a:solidFill>
                <a:srgbClr val="000000"/>
              </a:solidFill>
              <a:uFill>
                <a:solidFill>
                  <a:srgbClr val="ffffff"/>
                </a:solidFill>
              </a:uFill>
              <a:latin typeface="Arial"/>
            </a:endParaRPr>
          </a:p>
          <a:p>
            <a:pPr marL="216000" indent="-216000">
              <a:lnSpc>
                <a:spcPct val="100000"/>
              </a:lnSpc>
              <a:spcBef>
                <a:spcPts val="451"/>
              </a:spcBef>
            </a:pPr>
            <a:endParaRPr b="0" lang="fr-FR" sz="2000" spc="-1" strike="noStrike">
              <a:solidFill>
                <a:srgbClr val="000000"/>
              </a:solidFill>
              <a:uFill>
                <a:solidFill>
                  <a:srgbClr val="ffffff"/>
                </a:solidFill>
              </a:uFill>
              <a:latin typeface="Arial"/>
            </a:endParaRPr>
          </a:p>
        </p:txBody>
      </p:sp>
      <p:sp>
        <p:nvSpPr>
          <p:cNvPr id="473" name="CustomShape 7"/>
          <p:cNvSpPr/>
          <p:nvPr/>
        </p:nvSpPr>
        <p:spPr>
          <a:xfrm>
            <a:off x="3881520" y="8688240"/>
            <a:ext cx="2971440" cy="453600"/>
          </a:xfrm>
          <a:prstGeom prst="rect">
            <a:avLst/>
          </a:prstGeom>
          <a:noFill/>
          <a:ln>
            <a:noFill/>
          </a:ln>
        </p:spPr>
        <p:style>
          <a:lnRef idx="0"/>
          <a:fillRef idx="0"/>
          <a:effectRef idx="0"/>
          <a:fontRef idx="minor"/>
        </p:style>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PlaceHolder 1"/>
          <p:cNvSpPr>
            <a:spLocks noGrp="1"/>
          </p:cNvSpPr>
          <p:nvPr>
            <p:ph type="body"/>
          </p:nvPr>
        </p:nvSpPr>
        <p:spPr>
          <a:xfrm>
            <a:off x="685800" y="4343400"/>
            <a:ext cx="5486040" cy="4114440"/>
          </a:xfrm>
          <a:prstGeom prst="rect">
            <a:avLst/>
          </a:prstGeom>
        </p:spPr>
        <p:txBody>
          <a:bodyPr/>
          <a:p>
            <a:r>
              <a:rPr b="0" lang="fr-FR" sz="2000" spc="-1" strike="noStrike">
                <a:solidFill>
                  <a:srgbClr val="000000"/>
                </a:solidFill>
                <a:uFill>
                  <a:solidFill>
                    <a:srgbClr val="ffffff"/>
                  </a:solidFill>
                </a:uFill>
                <a:latin typeface="Calibri"/>
              </a:rPr>
              <a:t>Le RAFP est un régime par capitalisation, c’est à dire que les recettes sont placées. Créé en 2005, il y a forcément beaucoup plus de recettes que de dépenses puisque le régime monte en charge progressivement. Il y a 25 milliards d’euros dans les caisses. La FSU est oposée au RAFP. Dans le conseil d’administration, elle pèse pour que les placements soient des investissements durables et éthiques, et faits en faveur des fonctionnaires, en particulier dans le logement des fonctionnaires.</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Calibri"/>
              </a:rPr>
              <a:t>A sa création en 2005, un euro cotisé donnait droit à une rente annuelle de 4 centimes d’euros, soit un « rendement technique » de 4%, ou encore, si on le dit autrement, il fallait 25 ans à la retraite pour « récupérer la mise ». En 2017, ce rendement est de 3,73%</a:t>
            </a:r>
            <a:endParaRPr b="0" lang="fr-FR" sz="2000" spc="-1" strike="noStrike">
              <a:solidFill>
                <a:srgbClr val="000000"/>
              </a:solidFill>
              <a:uFill>
                <a:solidFill>
                  <a:srgbClr val="ffffff"/>
                </a:solidFill>
              </a:uFill>
              <a:latin typeface="Arial"/>
            </a:endParaRPr>
          </a:p>
        </p:txBody>
      </p:sp>
      <p:sp>
        <p:nvSpPr>
          <p:cNvPr id="524" name="TextShape 2"/>
          <p:cNvSpPr txBox="1"/>
          <p:nvPr/>
        </p:nvSpPr>
        <p:spPr>
          <a:xfrm>
            <a:off x="3884760" y="8685360"/>
            <a:ext cx="2971440" cy="456840"/>
          </a:xfrm>
          <a:prstGeom prst="rect">
            <a:avLst/>
          </a:prstGeom>
          <a:noFill/>
          <a:ln>
            <a:noFill/>
          </a:ln>
        </p:spPr>
        <p:txBody>
          <a:bodyPr anchor="b"/>
          <a:p>
            <a:pPr algn="r">
              <a:lnSpc>
                <a:spcPct val="100000"/>
              </a:lnSpc>
            </a:pPr>
            <a:fld id="{51AE7816-9EBA-4B67-A7CB-638CE323B006}"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5" name="TextShape 1"/>
          <p:cNvSpPr txBox="1"/>
          <p:nvPr/>
        </p:nvSpPr>
        <p:spPr>
          <a:xfrm>
            <a:off x="3884760" y="8685360"/>
            <a:ext cx="2971440" cy="456840"/>
          </a:xfrm>
          <a:prstGeom prst="rect">
            <a:avLst/>
          </a:prstGeom>
          <a:noFill/>
          <a:ln>
            <a:noFill/>
          </a:ln>
        </p:spPr>
        <p:txBody>
          <a:bodyPr anchor="b"/>
          <a:p>
            <a:pPr algn="r">
              <a:lnSpc>
                <a:spcPct val="100000"/>
              </a:lnSpc>
            </a:pPr>
            <a:fld id="{6B4202C0-B237-4E29-8B05-AACDDD688E29}"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
        <p:nvSpPr>
          <p:cNvPr id="526" name="CustomShape 2"/>
          <p:cNvSpPr/>
          <p:nvPr/>
        </p:nvSpPr>
        <p:spPr>
          <a:xfrm>
            <a:off x="3884760" y="8686800"/>
            <a:ext cx="2970000" cy="456840"/>
          </a:xfrm>
          <a:prstGeom prst="rect">
            <a:avLst/>
          </a:prstGeom>
          <a:noFill/>
          <a:ln>
            <a:noFill/>
          </a:ln>
        </p:spPr>
        <p:style>
          <a:lnRef idx="0"/>
          <a:fillRef idx="0"/>
          <a:effectRef idx="0"/>
          <a:fontRef idx="minor"/>
        </p:style>
      </p:sp>
      <p:sp>
        <p:nvSpPr>
          <p:cNvPr id="527" name="CustomShape 3"/>
          <p:cNvSpPr/>
          <p:nvPr/>
        </p:nvSpPr>
        <p:spPr>
          <a:xfrm>
            <a:off x="3881520" y="8686800"/>
            <a:ext cx="2968200" cy="452160"/>
          </a:xfrm>
          <a:prstGeom prst="rect">
            <a:avLst/>
          </a:prstGeom>
          <a:noFill/>
          <a:ln>
            <a:noFill/>
          </a:ln>
        </p:spPr>
        <p:style>
          <a:lnRef idx="0"/>
          <a:fillRef idx="0"/>
          <a:effectRef idx="0"/>
          <a:fontRef idx="minor"/>
        </p:style>
      </p:sp>
      <p:sp>
        <p:nvSpPr>
          <p:cNvPr id="528" name="CustomShape 4"/>
          <p:cNvSpPr/>
          <p:nvPr/>
        </p:nvSpPr>
        <p:spPr>
          <a:xfrm>
            <a:off x="3881520" y="8688240"/>
            <a:ext cx="2970000" cy="452160"/>
          </a:xfrm>
          <a:prstGeom prst="rect">
            <a:avLst/>
          </a:prstGeom>
          <a:noFill/>
          <a:ln>
            <a:noFill/>
          </a:ln>
        </p:spPr>
        <p:style>
          <a:lnRef idx="0"/>
          <a:fillRef idx="0"/>
          <a:effectRef idx="0"/>
          <a:fontRef idx="minor"/>
        </p:style>
      </p:sp>
      <p:sp>
        <p:nvSpPr>
          <p:cNvPr id="529" name="CustomShape 5"/>
          <p:cNvSpPr/>
          <p:nvPr/>
        </p:nvSpPr>
        <p:spPr>
          <a:xfrm>
            <a:off x="1003320" y="695160"/>
            <a:ext cx="4844520" cy="3425400"/>
          </a:xfrm>
          <a:prstGeom prst="rect">
            <a:avLst/>
          </a:prstGeom>
          <a:solidFill>
            <a:srgbClr val="ffffff"/>
          </a:solidFill>
          <a:ln w="9360">
            <a:solidFill>
              <a:srgbClr val="000000"/>
            </a:solidFill>
            <a:miter/>
          </a:ln>
        </p:spPr>
        <p:style>
          <a:lnRef idx="0"/>
          <a:fillRef idx="0"/>
          <a:effectRef idx="0"/>
          <a:fontRef idx="minor"/>
        </p:style>
      </p:sp>
      <p:sp>
        <p:nvSpPr>
          <p:cNvPr id="530" name="PlaceHolder 6"/>
          <p:cNvSpPr>
            <a:spLocks noGrp="1"/>
          </p:cNvSpPr>
          <p:nvPr>
            <p:ph type="body"/>
          </p:nvPr>
        </p:nvSpPr>
        <p:spPr>
          <a:xfrm>
            <a:off x="685800" y="4343400"/>
            <a:ext cx="5484600" cy="4115880"/>
          </a:xfrm>
          <a:prstGeom prst="rect">
            <a:avLst/>
          </a:prstGeom>
        </p:spPr>
        <p:txBody>
          <a:bodyPr anchor="ctr"/>
          <a:p>
            <a:endParaRPr b="0" lang="fr-FR" sz="2000" spc="-1" strike="noStrike">
              <a:solidFill>
                <a:srgbClr val="000000"/>
              </a:solidFill>
              <a:uFill>
                <a:solidFill>
                  <a:srgbClr val="ffffff"/>
                </a:solidFill>
              </a:uFill>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1" name="TextShape 1"/>
          <p:cNvSpPr txBox="1"/>
          <p:nvPr/>
        </p:nvSpPr>
        <p:spPr>
          <a:xfrm>
            <a:off x="3884760" y="8685360"/>
            <a:ext cx="2971440" cy="456840"/>
          </a:xfrm>
          <a:prstGeom prst="rect">
            <a:avLst/>
          </a:prstGeom>
          <a:noFill/>
          <a:ln>
            <a:noFill/>
          </a:ln>
        </p:spPr>
        <p:txBody>
          <a:bodyPr anchor="b"/>
          <a:p>
            <a:pPr algn="r">
              <a:lnSpc>
                <a:spcPct val="100000"/>
              </a:lnSpc>
            </a:pPr>
            <a:fld id="{AD721A2B-63A0-4443-9F97-64FD850D9529}"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
        <p:nvSpPr>
          <p:cNvPr id="532" name="CustomShape 2"/>
          <p:cNvSpPr/>
          <p:nvPr/>
        </p:nvSpPr>
        <p:spPr>
          <a:xfrm>
            <a:off x="3884760" y="8686800"/>
            <a:ext cx="2970000" cy="456840"/>
          </a:xfrm>
          <a:prstGeom prst="rect">
            <a:avLst/>
          </a:prstGeom>
          <a:noFill/>
          <a:ln>
            <a:noFill/>
          </a:ln>
        </p:spPr>
        <p:style>
          <a:lnRef idx="0"/>
          <a:fillRef idx="0"/>
          <a:effectRef idx="0"/>
          <a:fontRef idx="minor"/>
        </p:style>
      </p:sp>
      <p:sp>
        <p:nvSpPr>
          <p:cNvPr id="533" name="CustomShape 3"/>
          <p:cNvSpPr/>
          <p:nvPr/>
        </p:nvSpPr>
        <p:spPr>
          <a:xfrm>
            <a:off x="3881520" y="8686800"/>
            <a:ext cx="2968200" cy="452160"/>
          </a:xfrm>
          <a:prstGeom prst="rect">
            <a:avLst/>
          </a:prstGeom>
          <a:noFill/>
          <a:ln>
            <a:noFill/>
          </a:ln>
        </p:spPr>
        <p:style>
          <a:lnRef idx="0"/>
          <a:fillRef idx="0"/>
          <a:effectRef idx="0"/>
          <a:fontRef idx="minor"/>
        </p:style>
      </p:sp>
      <p:sp>
        <p:nvSpPr>
          <p:cNvPr id="534" name="CustomShape 4"/>
          <p:cNvSpPr/>
          <p:nvPr/>
        </p:nvSpPr>
        <p:spPr>
          <a:xfrm>
            <a:off x="3881520" y="8688240"/>
            <a:ext cx="2970000" cy="452160"/>
          </a:xfrm>
          <a:prstGeom prst="rect">
            <a:avLst/>
          </a:prstGeom>
          <a:noFill/>
          <a:ln>
            <a:noFill/>
          </a:ln>
        </p:spPr>
        <p:style>
          <a:lnRef idx="0"/>
          <a:fillRef idx="0"/>
          <a:effectRef idx="0"/>
          <a:fontRef idx="minor"/>
        </p:style>
      </p:sp>
      <p:sp>
        <p:nvSpPr>
          <p:cNvPr id="535" name="CustomShape 5"/>
          <p:cNvSpPr/>
          <p:nvPr/>
        </p:nvSpPr>
        <p:spPr>
          <a:xfrm>
            <a:off x="1003320" y="695160"/>
            <a:ext cx="4844520" cy="3425400"/>
          </a:xfrm>
          <a:prstGeom prst="rect">
            <a:avLst/>
          </a:prstGeom>
          <a:solidFill>
            <a:srgbClr val="ffffff"/>
          </a:solidFill>
          <a:ln w="9360">
            <a:solidFill>
              <a:srgbClr val="000000"/>
            </a:solidFill>
            <a:miter/>
          </a:ln>
        </p:spPr>
        <p:style>
          <a:lnRef idx="0"/>
          <a:fillRef idx="0"/>
          <a:effectRef idx="0"/>
          <a:fontRef idx="minor"/>
        </p:style>
      </p:sp>
      <p:sp>
        <p:nvSpPr>
          <p:cNvPr id="536" name="PlaceHolder 6"/>
          <p:cNvSpPr>
            <a:spLocks noGrp="1"/>
          </p:cNvSpPr>
          <p:nvPr>
            <p:ph type="body"/>
          </p:nvPr>
        </p:nvSpPr>
        <p:spPr>
          <a:xfrm>
            <a:off x="685800" y="4343400"/>
            <a:ext cx="5484600" cy="4115880"/>
          </a:xfrm>
          <a:prstGeom prst="rect">
            <a:avLst/>
          </a:prstGeom>
        </p:spPr>
        <p:txBody>
          <a:bodyPr anchor="ctr"/>
          <a:p>
            <a:pPr marL="216000" indent="-216000">
              <a:lnSpc>
                <a:spcPct val="100000"/>
              </a:lnSpc>
            </a:pPr>
            <a:r>
              <a:rPr b="0" lang="fr-FR" sz="2000" spc="-1" strike="noStrike">
                <a:solidFill>
                  <a:srgbClr val="000000"/>
                </a:solidFill>
                <a:uFill>
                  <a:solidFill>
                    <a:srgbClr val="ffffff"/>
                  </a:solidFill>
                </a:uFill>
                <a:latin typeface="Times New Roman"/>
              </a:rPr>
              <a:t>Le nouveau système ne serait pas forcément plus égalitaire: en calculant sur l’ensemble des années d’activités (alors qu’actuellement c’est sur les 25 meilleures années dans le privé et sur les 6 derniers mois dans le public), on favorise, en termes relatifs, ceux qui ont eu des carrières longues mais « plates », et cela défavorise ceux dont les revenus ont progressé durant la vie active.</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Times New Roman"/>
              </a:rPr>
              <a:t>Il handicaperait lourdement ceux qui ont subi des périodes de chômage.</a:t>
            </a: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Century Gothic"/>
              </a:rPr>
              <a:t>Sur la question de la répartition des richesses, cela reprend ce qu’on peut développer dès la diapo 3: l’idée selon laquelle il faut « récupérer sa mise » est en fait un formidable instrument pour diminuer la part de socalisation des richesses que représente la retraite. En moyenne on estime qu’actuellement les retraités récupèrent environ 1,6 fois ce qu’ils ont versé. </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Century Gothic"/>
              </a:rPr>
              <a:t>Or, les retraités n’ont-t-ils pas permis, par leur travail, que les richesses s’accroissent et que la société dans la quelle ils vivent ait donc désormais la capacité de prélever davantage sur les richesses produites?</a:t>
            </a: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Century Gothic"/>
              </a:rPr>
              <a:t>Avec les retraites par points, tout est individualisé et le risque est grand qu’il n’y ait plus de discussion politique sur l’âge de la retraite, la durée de cotisation, ..etc. Or, les mouvements sociaux des 20 dernières années, s’ils n’ont pas réussi à bloquer les réformes, sont quand même parvenus à poser cette question du choix de société: financer une retraite à 60 ans « coûte » peut être plus cher quand il y a davantage de retraités, mais ce « coût » n’est-il pas finançable et n’est-il pas un bien social? Alors qu’un Français sur 3 aura plus de 60 ans en 2060, n’est-il pas légitime de consacrer une part plus importante du PIB à cette population qui a contribué à créer la richesse et qui y contribue encore, sous une autre forme, une fois à la retraite?</a:t>
            </a: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7" name="TextShape 1"/>
          <p:cNvSpPr txBox="1"/>
          <p:nvPr/>
        </p:nvSpPr>
        <p:spPr>
          <a:xfrm>
            <a:off x="3884760" y="8685360"/>
            <a:ext cx="2971440" cy="456840"/>
          </a:xfrm>
          <a:prstGeom prst="rect">
            <a:avLst/>
          </a:prstGeom>
          <a:noFill/>
          <a:ln>
            <a:noFill/>
          </a:ln>
        </p:spPr>
        <p:txBody>
          <a:bodyPr anchor="b"/>
          <a:p>
            <a:pPr algn="r">
              <a:lnSpc>
                <a:spcPct val="100000"/>
              </a:lnSpc>
            </a:pPr>
            <a:fld id="{C4AC438A-DBC3-4125-A5A2-39D8F30E8A40}"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
        <p:nvSpPr>
          <p:cNvPr id="538" name="CustomShape 2"/>
          <p:cNvSpPr/>
          <p:nvPr/>
        </p:nvSpPr>
        <p:spPr>
          <a:xfrm>
            <a:off x="3884760" y="8686800"/>
            <a:ext cx="2970000" cy="456840"/>
          </a:xfrm>
          <a:prstGeom prst="rect">
            <a:avLst/>
          </a:prstGeom>
          <a:noFill/>
          <a:ln>
            <a:noFill/>
          </a:ln>
        </p:spPr>
        <p:style>
          <a:lnRef idx="0"/>
          <a:fillRef idx="0"/>
          <a:effectRef idx="0"/>
          <a:fontRef idx="minor"/>
        </p:style>
      </p:sp>
      <p:sp>
        <p:nvSpPr>
          <p:cNvPr id="539" name="CustomShape 3"/>
          <p:cNvSpPr/>
          <p:nvPr/>
        </p:nvSpPr>
        <p:spPr>
          <a:xfrm>
            <a:off x="3881520" y="8686800"/>
            <a:ext cx="2968200" cy="452160"/>
          </a:xfrm>
          <a:prstGeom prst="rect">
            <a:avLst/>
          </a:prstGeom>
          <a:noFill/>
          <a:ln>
            <a:noFill/>
          </a:ln>
        </p:spPr>
        <p:style>
          <a:lnRef idx="0"/>
          <a:fillRef idx="0"/>
          <a:effectRef idx="0"/>
          <a:fontRef idx="minor"/>
        </p:style>
      </p:sp>
      <p:sp>
        <p:nvSpPr>
          <p:cNvPr id="540" name="CustomShape 4"/>
          <p:cNvSpPr/>
          <p:nvPr/>
        </p:nvSpPr>
        <p:spPr>
          <a:xfrm>
            <a:off x="3881520" y="8688240"/>
            <a:ext cx="2970000" cy="452160"/>
          </a:xfrm>
          <a:prstGeom prst="rect">
            <a:avLst/>
          </a:prstGeom>
          <a:noFill/>
          <a:ln>
            <a:noFill/>
          </a:ln>
        </p:spPr>
        <p:style>
          <a:lnRef idx="0"/>
          <a:fillRef idx="0"/>
          <a:effectRef idx="0"/>
          <a:fontRef idx="minor"/>
        </p:style>
      </p:sp>
      <p:sp>
        <p:nvSpPr>
          <p:cNvPr id="541" name="CustomShape 5"/>
          <p:cNvSpPr/>
          <p:nvPr/>
        </p:nvSpPr>
        <p:spPr>
          <a:xfrm>
            <a:off x="1003320" y="695160"/>
            <a:ext cx="4844520" cy="3425400"/>
          </a:xfrm>
          <a:prstGeom prst="rect">
            <a:avLst/>
          </a:prstGeom>
          <a:solidFill>
            <a:srgbClr val="ffffff"/>
          </a:solidFill>
          <a:ln w="9360">
            <a:solidFill>
              <a:srgbClr val="000000"/>
            </a:solidFill>
            <a:miter/>
          </a:ln>
        </p:spPr>
        <p:style>
          <a:lnRef idx="0"/>
          <a:fillRef idx="0"/>
          <a:effectRef idx="0"/>
          <a:fontRef idx="minor"/>
        </p:style>
      </p:sp>
      <p:sp>
        <p:nvSpPr>
          <p:cNvPr id="542" name="PlaceHolder 6"/>
          <p:cNvSpPr>
            <a:spLocks noGrp="1"/>
          </p:cNvSpPr>
          <p:nvPr>
            <p:ph type="body"/>
          </p:nvPr>
        </p:nvSpPr>
        <p:spPr>
          <a:xfrm>
            <a:off x="685800" y="4343400"/>
            <a:ext cx="5484600" cy="4115880"/>
          </a:xfrm>
          <a:prstGeom prst="rect">
            <a:avLst/>
          </a:prstGeom>
        </p:spPr>
        <p:txBody>
          <a:bodyPr anchor="ctr"/>
          <a:p>
            <a:pPr marL="216000" indent="-216000">
              <a:lnSpc>
                <a:spcPct val="100000"/>
              </a:lnSpc>
            </a:pPr>
            <a:r>
              <a:rPr b="0" lang="fr-FR" sz="2000" spc="-1" strike="noStrike">
                <a:solidFill>
                  <a:srgbClr val="000000"/>
                </a:solidFill>
                <a:uFill>
                  <a:solidFill>
                    <a:srgbClr val="ffffff"/>
                  </a:solidFill>
                </a:uFill>
                <a:latin typeface="Times New Roman"/>
              </a:rPr>
              <a:t>Mettre l’accent sur les dangers d’un système par points ou comptes notionnels ne doit pas nous interdire de réfléchir aux défauts du système actuel: le système est en effet le résultat d’un empilement de réformes qui ont fait perdre de vue la justification des spécificités. </a:t>
            </a: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3" name="TextShape 1"/>
          <p:cNvSpPr txBox="1"/>
          <p:nvPr/>
        </p:nvSpPr>
        <p:spPr>
          <a:xfrm>
            <a:off x="3884760" y="8685360"/>
            <a:ext cx="2971440" cy="456840"/>
          </a:xfrm>
          <a:prstGeom prst="rect">
            <a:avLst/>
          </a:prstGeom>
          <a:noFill/>
          <a:ln>
            <a:noFill/>
          </a:ln>
        </p:spPr>
        <p:txBody>
          <a:bodyPr anchor="b"/>
          <a:p>
            <a:pPr algn="r">
              <a:lnSpc>
                <a:spcPct val="100000"/>
              </a:lnSpc>
            </a:pPr>
            <a:fld id="{56498E96-751C-49CC-9C46-87CD81C3E868}"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
        <p:nvSpPr>
          <p:cNvPr id="544" name="PlaceHolder 2"/>
          <p:cNvSpPr>
            <a:spLocks noGrp="1"/>
          </p:cNvSpPr>
          <p:nvPr>
            <p:ph type="body"/>
          </p:nvPr>
        </p:nvSpPr>
        <p:spPr>
          <a:xfrm>
            <a:off x="685800" y="4343400"/>
            <a:ext cx="5484600" cy="4033440"/>
          </a:xfrm>
          <a:prstGeom prst="rect">
            <a:avLst/>
          </a:prstGeom>
        </p:spPr>
        <p:txBody>
          <a:bodyPr anchor="ctr"/>
          <a:p>
            <a:pPr marL="216000" indent="-216000">
              <a:lnSpc>
                <a:spcPct val="100000"/>
              </a:lnSpc>
            </a:pPr>
            <a:r>
              <a:rPr b="0" lang="fr-FR" sz="2000" spc="-1" strike="noStrike">
                <a:solidFill>
                  <a:srgbClr val="000000"/>
                </a:solidFill>
                <a:uFill>
                  <a:solidFill>
                    <a:srgbClr val="ffffff"/>
                  </a:solidFill>
                </a:uFill>
                <a:latin typeface="Times New Roman"/>
              </a:rPr>
              <a:t>Les bornes d’âge disparaissent elles? Oui et non, d’abord la borne à 67 oui. Celle à 62 resterait l’ouverture des droits, mais devient encore plus théorique que depuis les réformes: par exemple aujourd’hui à 62 ans droit au mico, quid dans le nouveau régime? </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Times New Roman"/>
              </a:rPr>
              <a:t>Auj, un salarié sur deux n’est plus en emploi (chômage, etc) au moment où liquide sa retraite, politique des entrerprises de se débarasser des vieux qui coutent plus cher et moins productifs. </a:t>
            </a:r>
            <a:endParaRPr b="0" lang="fr-FR" sz="2000" spc="-1" strike="noStrike">
              <a:solidFill>
                <a:srgbClr val="000000"/>
              </a:solidFill>
              <a:uFill>
                <a:solidFill>
                  <a:srgbClr val="ffffff"/>
                </a:solidFill>
              </a:uFill>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5" name="TextShape 1"/>
          <p:cNvSpPr txBox="1"/>
          <p:nvPr/>
        </p:nvSpPr>
        <p:spPr>
          <a:xfrm>
            <a:off x="3884760" y="8685360"/>
            <a:ext cx="2971440" cy="456840"/>
          </a:xfrm>
          <a:prstGeom prst="rect">
            <a:avLst/>
          </a:prstGeom>
          <a:noFill/>
          <a:ln>
            <a:noFill/>
          </a:ln>
        </p:spPr>
        <p:txBody>
          <a:bodyPr anchor="b"/>
          <a:p>
            <a:pPr algn="r">
              <a:lnSpc>
                <a:spcPct val="100000"/>
              </a:lnSpc>
            </a:pPr>
            <a:fld id="{A3321E65-226F-48C6-99B1-96E05FA95FA8}"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
        <p:nvSpPr>
          <p:cNvPr id="546" name="PlaceHolder 2"/>
          <p:cNvSpPr>
            <a:spLocks noGrp="1"/>
          </p:cNvSpPr>
          <p:nvPr>
            <p:ph type="body"/>
          </p:nvPr>
        </p:nvSpPr>
        <p:spPr>
          <a:xfrm>
            <a:off x="685800" y="4343400"/>
            <a:ext cx="5484600" cy="4033440"/>
          </a:xfrm>
          <a:prstGeom prst="rect">
            <a:avLst/>
          </a:prstGeom>
        </p:spPr>
        <p:txBody>
          <a:bodyPr anchor="ctr"/>
          <a:p>
            <a:pPr marL="216000" indent="-216000">
              <a:lnSpc>
                <a:spcPct val="100000"/>
              </a:lnSpc>
            </a:pPr>
            <a:r>
              <a:rPr b="0" lang="fr-FR" sz="2000" spc="-1" strike="noStrike">
                <a:solidFill>
                  <a:srgbClr val="000000"/>
                </a:solidFill>
                <a:uFill>
                  <a:solidFill>
                    <a:srgbClr val="ffffff"/>
                  </a:solidFill>
                </a:uFill>
                <a:latin typeface="Times New Roman"/>
              </a:rPr>
              <a:t>Illusion que la retraite est une forme d’épargne que le salarié retrouve au moment de partir en retraite.</a:t>
            </a:r>
            <a:endParaRPr b="0" lang="fr-FR" sz="2000" spc="-1" strike="noStrike">
              <a:solidFill>
                <a:srgbClr val="000000"/>
              </a:solidFill>
              <a:uFill>
                <a:solidFill>
                  <a:srgbClr val="ffffff"/>
                </a:solidFill>
              </a:uFill>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PlaceHolder 1"/>
          <p:cNvSpPr>
            <a:spLocks noGrp="1"/>
          </p:cNvSpPr>
          <p:nvPr>
            <p:ph type="body"/>
          </p:nvPr>
        </p:nvSpPr>
        <p:spPr>
          <a:xfrm>
            <a:off x="685800" y="4343400"/>
            <a:ext cx="5486040" cy="4114440"/>
          </a:xfrm>
          <a:prstGeom prst="rect">
            <a:avLst/>
          </a:prstGeom>
        </p:spPr>
        <p:txBody>
          <a:bodyPr>
            <a:normAutofit/>
          </a:bodyPr>
          <a:p>
            <a:pPr marL="216000" indent="-216000" algn="just">
              <a:lnSpc>
                <a:spcPct val="90000"/>
              </a:lnSpc>
            </a:pPr>
            <a:r>
              <a:rPr b="1" lang="fr-FR" sz="2000" spc="-1" strike="noStrike">
                <a:solidFill>
                  <a:srgbClr val="000000"/>
                </a:solidFill>
                <a:uFill>
                  <a:solidFill>
                    <a:srgbClr val="ffffff"/>
                  </a:solidFill>
                </a:uFill>
                <a:latin typeface="Times New Roman"/>
                <a:ea typeface="MS PGothic"/>
              </a:rPr>
              <a:t>En l’état actuel de la législation</a:t>
            </a:r>
            <a:r>
              <a:rPr b="0" lang="fr-FR" sz="2000" spc="-1" strike="noStrike">
                <a:solidFill>
                  <a:srgbClr val="000000"/>
                </a:solidFill>
                <a:uFill>
                  <a:solidFill>
                    <a:srgbClr val="ffffff"/>
                  </a:solidFill>
                </a:uFill>
                <a:latin typeface="Times New Roman"/>
                <a:ea typeface="MS PGothic"/>
              </a:rPr>
              <a:t> (c’est-à-dire </a:t>
            </a:r>
            <a:r>
              <a:rPr b="1" lang="fr-FR" sz="2000" spc="-1" strike="noStrike">
                <a:solidFill>
                  <a:srgbClr val="000000"/>
                </a:solidFill>
                <a:uFill>
                  <a:solidFill>
                    <a:srgbClr val="ffffff"/>
                  </a:solidFill>
                </a:uFill>
                <a:latin typeface="Times New Roman"/>
                <a:ea typeface="MS PGothic"/>
              </a:rPr>
              <a:t>sans préjuger de ce qui se décidera en 2013 et dans les années qui suivront et qui risque, comme nous l’avons vu, d’aggraver encore sensiblement les choses) un salarié, entré dans la vie active à 22 ans et demi, ne pourra faire valoir son droit à retraite à taux plein qu’à l’âge de 64 ans et 3 mois. Il percevra alors</a:t>
            </a:r>
            <a:r>
              <a:rPr b="0" lang="fr-FR" sz="2000" spc="-1" strike="noStrike">
                <a:solidFill>
                  <a:srgbClr val="000000"/>
                </a:solidFill>
                <a:uFill>
                  <a:solidFill>
                    <a:srgbClr val="ffffff"/>
                  </a:solidFill>
                </a:uFill>
                <a:latin typeface="Times New Roman"/>
                <a:ea typeface="MS PGothic"/>
              </a:rPr>
              <a:t> s’il a effectué toute sa carrière dans le secteur privé </a:t>
            </a:r>
            <a:r>
              <a:rPr b="1" lang="fr-FR" sz="2000" spc="-1" strike="noStrike">
                <a:solidFill>
                  <a:srgbClr val="000000"/>
                </a:solidFill>
                <a:uFill>
                  <a:solidFill>
                    <a:srgbClr val="ffffff"/>
                  </a:solidFill>
                </a:uFill>
                <a:latin typeface="Times New Roman"/>
                <a:ea typeface="MS PGothic"/>
              </a:rPr>
              <a:t>une pension ne représentant plus que 45 à 55 % de son salaire d’activité dans le meilleur des cas.</a:t>
            </a:r>
            <a:endParaRPr b="0" lang="fr-FR" sz="2000" spc="-1" strike="noStrike">
              <a:solidFill>
                <a:srgbClr val="000000"/>
              </a:solidFill>
              <a:uFill>
                <a:solidFill>
                  <a:srgbClr val="ffffff"/>
                </a:solidFill>
              </a:uFill>
              <a:latin typeface="Arial"/>
            </a:endParaRPr>
          </a:p>
          <a:p>
            <a:pPr marL="216000" indent="-216000" algn="just">
              <a:lnSpc>
                <a:spcPct val="90000"/>
              </a:lnSpc>
            </a:pPr>
            <a:r>
              <a:rPr b="1" lang="fr-FR" sz="2000" spc="-1" strike="noStrike">
                <a:solidFill>
                  <a:srgbClr val="000000"/>
                </a:solidFill>
                <a:uFill>
                  <a:solidFill>
                    <a:srgbClr val="ffffff"/>
                  </a:solidFill>
                </a:uFill>
                <a:latin typeface="Times New Roman"/>
                <a:ea typeface="MS PGothic"/>
              </a:rPr>
              <a:t>En faisant baisser les pensions, </a:t>
            </a:r>
            <a:endParaRPr b="0" lang="fr-FR" sz="2000" spc="-1" strike="noStrike">
              <a:solidFill>
                <a:srgbClr val="000000"/>
              </a:solidFill>
              <a:uFill>
                <a:solidFill>
                  <a:srgbClr val="ffffff"/>
                </a:solidFill>
              </a:uFill>
              <a:latin typeface="Arial"/>
            </a:endParaRPr>
          </a:p>
          <a:p>
            <a:pPr marL="216000" indent="-216000" algn="just">
              <a:lnSpc>
                <a:spcPct val="90000"/>
              </a:lnSpc>
            </a:pPr>
            <a:r>
              <a:rPr b="0" lang="fr-FR" sz="2000" spc="-1" strike="noStrike">
                <a:solidFill>
                  <a:srgbClr val="000000"/>
                </a:solidFill>
                <a:uFill>
                  <a:solidFill>
                    <a:srgbClr val="ffffff"/>
                  </a:solidFill>
                </a:uFill>
                <a:latin typeface="Times New Roman"/>
                <a:ea typeface="MS PGothic"/>
              </a:rPr>
              <a:t>Pour éviter ce désastre, le gouvernement et le patronat nous invitent de manière insistante à recourir à l ’épargne retraite individuelle et cela dès l’âge de 30 ans (car avant cet âge évidemment un tel recours serait pratiquement impossible faute de revenus suffisants).</a:t>
            </a:r>
            <a:endParaRPr b="0" lang="fr-FR" sz="2000" spc="-1" strike="noStrike">
              <a:solidFill>
                <a:srgbClr val="000000"/>
              </a:solidFill>
              <a:uFill>
                <a:solidFill>
                  <a:srgbClr val="ffffff"/>
                </a:solidFill>
              </a:uFill>
              <a:latin typeface="Arial"/>
            </a:endParaRPr>
          </a:p>
          <a:p>
            <a:pPr marL="216000" indent="-216000" algn="just">
              <a:lnSpc>
                <a:spcPct val="90000"/>
              </a:lnSpc>
            </a:pPr>
            <a:endParaRPr b="0" lang="fr-FR" sz="2000" spc="-1" strike="noStrike">
              <a:solidFill>
                <a:srgbClr val="000000"/>
              </a:solidFill>
              <a:uFill>
                <a:solidFill>
                  <a:srgbClr val="ffffff"/>
                </a:solidFill>
              </a:uFill>
              <a:latin typeface="Arial"/>
            </a:endParaRPr>
          </a:p>
          <a:p>
            <a:pPr marL="216000" indent="-216000" algn="just">
              <a:lnSpc>
                <a:spcPct val="90000"/>
              </a:lnSpc>
            </a:pPr>
            <a:r>
              <a:rPr b="1" lang="fr-FR" sz="2000" spc="-1" strike="noStrike">
                <a:solidFill>
                  <a:srgbClr val="000000"/>
                </a:solidFill>
                <a:uFill>
                  <a:solidFill>
                    <a:srgbClr val="ffffff"/>
                  </a:solidFill>
                </a:uFill>
                <a:latin typeface="Times New Roman"/>
                <a:ea typeface="MS PGothic"/>
              </a:rPr>
              <a:t>Mais même à trente ans et sans tenir compte des risques de déperdition financière inhérents à tout système de retraite par capitalisation</a:t>
            </a:r>
            <a:r>
              <a:rPr b="0" lang="fr-FR" sz="2000" spc="-1" strike="noStrike">
                <a:solidFill>
                  <a:srgbClr val="000000"/>
                </a:solidFill>
                <a:uFill>
                  <a:solidFill>
                    <a:srgbClr val="ffffff"/>
                  </a:solidFill>
                </a:uFill>
                <a:latin typeface="Times New Roman"/>
                <a:ea typeface="MS PGothic"/>
              </a:rPr>
              <a:t>, risques qui, au demeurant, sont considérables (les crises financières à répétition des toutes dernières années notamment, en apportent la preuve), ce recours à la capitalisation resterait hors de portée de l’immense majorité des salariés dès lors que, </a:t>
            </a:r>
            <a:r>
              <a:rPr b="1" lang="fr-FR" sz="2000" spc="-1" strike="noStrike">
                <a:solidFill>
                  <a:srgbClr val="000000"/>
                </a:solidFill>
                <a:uFill>
                  <a:solidFill>
                    <a:srgbClr val="ffffff"/>
                  </a:solidFill>
                </a:uFill>
                <a:latin typeface="Times New Roman"/>
                <a:ea typeface="MS PGothic"/>
              </a:rPr>
              <a:t>selon la quasi-totalité des organismes spécialisés</a:t>
            </a:r>
            <a:r>
              <a:rPr b="0" lang="fr-FR" sz="2000" spc="-1" strike="noStrike">
                <a:solidFill>
                  <a:srgbClr val="000000"/>
                </a:solidFill>
                <a:uFill>
                  <a:solidFill>
                    <a:srgbClr val="ffffff"/>
                  </a:solidFill>
                </a:uFill>
                <a:latin typeface="Times New Roman"/>
                <a:ea typeface="MS PGothic"/>
              </a:rPr>
              <a:t> en matière d’épargne pour la retraite (FFSA, Observatoire de l’Epargne Européenne notamment), </a:t>
            </a:r>
            <a:r>
              <a:rPr b="1" lang="fr-FR" sz="2000" spc="-1" strike="noStrike">
                <a:solidFill>
                  <a:srgbClr val="000000"/>
                </a:solidFill>
                <a:uFill>
                  <a:solidFill>
                    <a:srgbClr val="ffffff"/>
                  </a:solidFill>
                </a:uFill>
                <a:latin typeface="Times New Roman"/>
                <a:ea typeface="MS PGothic"/>
              </a:rPr>
              <a:t>il faudrait pouvoir économiser un mois de salaire chaque année pendant 30 ans pour compenser une baisse de 10 points de taux de remplacement du salaire par la pension de retraite</a:t>
            </a:r>
            <a:r>
              <a:rPr b="0" lang="fr-FR" sz="2000" spc="-1" strike="noStrike">
                <a:solidFill>
                  <a:srgbClr val="000000"/>
                </a:solidFill>
                <a:uFill>
                  <a:solidFill>
                    <a:srgbClr val="ffffff"/>
                  </a:solidFill>
                </a:uFill>
                <a:latin typeface="Times New Roman"/>
                <a:ea typeface="MS PGothic"/>
              </a:rPr>
              <a:t>, autrement dit pour </a:t>
            </a:r>
            <a:r>
              <a:rPr b="1" lang="fr-FR" sz="2000" spc="-1" strike="noStrike">
                <a:solidFill>
                  <a:srgbClr val="000000"/>
                </a:solidFill>
                <a:uFill>
                  <a:solidFill>
                    <a:srgbClr val="ffffff"/>
                  </a:solidFill>
                </a:uFill>
                <a:latin typeface="Times New Roman"/>
                <a:ea typeface="MS PGothic"/>
              </a:rPr>
              <a:t>simplement espérer en rester à un taux de remplacement du salaire par la retraite de 55 à 65 %. Qui peut se le permettre ?</a:t>
            </a: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p:txBody>
      </p:sp>
      <p:sp>
        <p:nvSpPr>
          <p:cNvPr id="548" name="TextShape 2"/>
          <p:cNvSpPr txBox="1"/>
          <p:nvPr/>
        </p:nvSpPr>
        <p:spPr>
          <a:xfrm>
            <a:off x="3884760" y="8685360"/>
            <a:ext cx="2971440" cy="456840"/>
          </a:xfrm>
          <a:prstGeom prst="rect">
            <a:avLst/>
          </a:prstGeom>
          <a:noFill/>
          <a:ln>
            <a:noFill/>
          </a:ln>
        </p:spPr>
        <p:txBody>
          <a:bodyPr anchor="b"/>
          <a:p>
            <a:pPr algn="r">
              <a:lnSpc>
                <a:spcPct val="100000"/>
              </a:lnSpc>
            </a:pPr>
            <a:fld id="{4D85B73E-E628-4DB9-876E-7EFC86E5E197}"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9" name="TextShape 1"/>
          <p:cNvSpPr txBox="1"/>
          <p:nvPr/>
        </p:nvSpPr>
        <p:spPr>
          <a:xfrm>
            <a:off x="3884760" y="8685360"/>
            <a:ext cx="2971440" cy="456840"/>
          </a:xfrm>
          <a:prstGeom prst="rect">
            <a:avLst/>
          </a:prstGeom>
          <a:noFill/>
          <a:ln>
            <a:noFill/>
          </a:ln>
        </p:spPr>
        <p:txBody>
          <a:bodyPr anchor="b"/>
          <a:p>
            <a:pPr algn="r">
              <a:lnSpc>
                <a:spcPct val="100000"/>
              </a:lnSpc>
            </a:pPr>
            <a:fld id="{12EF3BDD-F5D5-41D5-835C-1E6469CCC197}"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
        <p:nvSpPr>
          <p:cNvPr id="550" name="CustomShape 2"/>
          <p:cNvSpPr/>
          <p:nvPr/>
        </p:nvSpPr>
        <p:spPr>
          <a:xfrm>
            <a:off x="3884760" y="8686800"/>
            <a:ext cx="2970000" cy="456840"/>
          </a:xfrm>
          <a:prstGeom prst="rect">
            <a:avLst/>
          </a:prstGeom>
          <a:noFill/>
          <a:ln>
            <a:noFill/>
          </a:ln>
        </p:spPr>
        <p:style>
          <a:lnRef idx="0"/>
          <a:fillRef idx="0"/>
          <a:effectRef idx="0"/>
          <a:fontRef idx="minor"/>
        </p:style>
      </p:sp>
      <p:sp>
        <p:nvSpPr>
          <p:cNvPr id="551" name="CustomShape 3"/>
          <p:cNvSpPr/>
          <p:nvPr/>
        </p:nvSpPr>
        <p:spPr>
          <a:xfrm>
            <a:off x="3881520" y="8686800"/>
            <a:ext cx="2968200" cy="452160"/>
          </a:xfrm>
          <a:prstGeom prst="rect">
            <a:avLst/>
          </a:prstGeom>
          <a:noFill/>
          <a:ln>
            <a:noFill/>
          </a:ln>
        </p:spPr>
        <p:style>
          <a:lnRef idx="0"/>
          <a:fillRef idx="0"/>
          <a:effectRef idx="0"/>
          <a:fontRef idx="minor"/>
        </p:style>
      </p:sp>
      <p:sp>
        <p:nvSpPr>
          <p:cNvPr id="552" name="CustomShape 4"/>
          <p:cNvSpPr/>
          <p:nvPr/>
        </p:nvSpPr>
        <p:spPr>
          <a:xfrm>
            <a:off x="3881520" y="8688240"/>
            <a:ext cx="2970000" cy="452160"/>
          </a:xfrm>
          <a:prstGeom prst="rect">
            <a:avLst/>
          </a:prstGeom>
          <a:noFill/>
          <a:ln>
            <a:noFill/>
          </a:ln>
        </p:spPr>
        <p:style>
          <a:lnRef idx="0"/>
          <a:fillRef idx="0"/>
          <a:effectRef idx="0"/>
          <a:fontRef idx="minor"/>
        </p:style>
      </p:sp>
      <p:sp>
        <p:nvSpPr>
          <p:cNvPr id="553" name="CustomShape 5"/>
          <p:cNvSpPr/>
          <p:nvPr/>
        </p:nvSpPr>
        <p:spPr>
          <a:xfrm>
            <a:off x="1003320" y="695160"/>
            <a:ext cx="4844520" cy="3425400"/>
          </a:xfrm>
          <a:prstGeom prst="rect">
            <a:avLst/>
          </a:prstGeom>
          <a:solidFill>
            <a:srgbClr val="ffffff"/>
          </a:solidFill>
          <a:ln w="9360">
            <a:solidFill>
              <a:srgbClr val="000000"/>
            </a:solidFill>
            <a:miter/>
          </a:ln>
        </p:spPr>
        <p:style>
          <a:lnRef idx="0"/>
          <a:fillRef idx="0"/>
          <a:effectRef idx="0"/>
          <a:fontRef idx="minor"/>
        </p:style>
      </p:sp>
      <p:sp>
        <p:nvSpPr>
          <p:cNvPr id="554" name="PlaceHolder 6"/>
          <p:cNvSpPr>
            <a:spLocks noGrp="1"/>
          </p:cNvSpPr>
          <p:nvPr>
            <p:ph type="body"/>
          </p:nvPr>
        </p:nvSpPr>
        <p:spPr>
          <a:xfrm>
            <a:off x="685800" y="4343400"/>
            <a:ext cx="5484600" cy="4115880"/>
          </a:xfrm>
          <a:prstGeom prst="rect">
            <a:avLst/>
          </a:prstGeom>
        </p:spPr>
        <p:txBody>
          <a:bodyPr anchor="ctr"/>
          <a:p>
            <a:pPr marL="216000" indent="-216000">
              <a:lnSpc>
                <a:spcPct val="100000"/>
              </a:lnSpc>
            </a:pP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Century Gothic"/>
              </a:rPr>
              <a:t>Sur la distinction du « contributif » et du « non contributif » on distingue les dépenses qui sont directement proportionnées à l’effort de cotisation (</a:t>
            </a:r>
            <a:r>
              <a:rPr b="1" lang="fr-FR" sz="2000" spc="-1" strike="noStrike">
                <a:solidFill>
                  <a:srgbClr val="000000"/>
                </a:solidFill>
                <a:uFill>
                  <a:solidFill>
                    <a:srgbClr val="ffffff"/>
                  </a:solidFill>
                </a:uFill>
                <a:latin typeface="Century Gothic"/>
              </a:rPr>
              <a:t>part dite contributive</a:t>
            </a:r>
            <a:r>
              <a:rPr b="0" lang="fr-FR" sz="2000" spc="-1" strike="noStrike">
                <a:solidFill>
                  <a:srgbClr val="000000"/>
                </a:solidFill>
                <a:uFill>
                  <a:solidFill>
                    <a:srgbClr val="ffffff"/>
                  </a:solidFill>
                </a:uFill>
                <a:latin typeface="Century Gothic"/>
              </a:rPr>
              <a:t>) </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Century Gothic"/>
              </a:rPr>
              <a:t>des droits acquis sans contrepartie de cotisations ou non proportionnels aux cotisations acquittées (</a:t>
            </a:r>
            <a:r>
              <a:rPr b="1" lang="fr-FR" sz="2000" spc="-1" strike="noStrike">
                <a:solidFill>
                  <a:srgbClr val="000000"/>
                </a:solidFill>
                <a:uFill>
                  <a:solidFill>
                    <a:srgbClr val="ffffff"/>
                  </a:solidFill>
                </a:uFill>
                <a:latin typeface="Century Gothic"/>
              </a:rPr>
              <a:t>part dite non contributive</a:t>
            </a:r>
            <a:r>
              <a:rPr b="0" lang="fr-FR" sz="2000" spc="-1" strike="noStrike">
                <a:solidFill>
                  <a:srgbClr val="000000"/>
                </a:solidFill>
                <a:uFill>
                  <a:solidFill>
                    <a:srgbClr val="ffffff"/>
                  </a:solidFill>
                </a:uFill>
                <a:latin typeface="Century Gothic"/>
              </a:rPr>
              <a:t>). </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Century Gothic"/>
              </a:rPr>
              <a:t>Dans un système où c’est « l’euro cotisé » qui est la mesure de toute chose, comment prendre en compte les congés parentaux, périodes de chômage, …etc?</a:t>
            </a: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Century Gothic"/>
              </a:rPr>
              <a:t>Pour comprendre les seuls mécanismes de solidarité dans le système de retraite, le COR distingue :</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Century Gothic"/>
              </a:rPr>
              <a:t>- </a:t>
            </a:r>
            <a:r>
              <a:rPr b="1" lang="fr-FR" sz="2000" spc="-1" strike="noStrike">
                <a:solidFill>
                  <a:srgbClr val="000000"/>
                </a:solidFill>
                <a:uFill>
                  <a:solidFill>
                    <a:srgbClr val="ffffff"/>
                  </a:solidFill>
                </a:uFill>
                <a:latin typeface="Century Gothic"/>
              </a:rPr>
              <a:t>des mécanismes explicites </a:t>
            </a:r>
            <a:r>
              <a:rPr b="0" lang="fr-FR" sz="2000" spc="-1" strike="noStrike">
                <a:solidFill>
                  <a:srgbClr val="000000"/>
                </a:solidFill>
                <a:uFill>
                  <a:solidFill>
                    <a:srgbClr val="ffffff"/>
                  </a:solidFill>
                </a:uFill>
                <a:latin typeface="Century Gothic"/>
              </a:rPr>
              <a:t>qui correspondent à des prises en</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Century Gothic"/>
              </a:rPr>
              <a:t>charges de cotisation ou au versement de prestations de solidarité </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Century Gothic"/>
              </a:rPr>
              <a:t>- </a:t>
            </a:r>
            <a:r>
              <a:rPr b="1" lang="fr-FR" sz="2000" spc="-1" strike="noStrike">
                <a:solidFill>
                  <a:srgbClr val="000000"/>
                </a:solidFill>
                <a:uFill>
                  <a:solidFill>
                    <a:srgbClr val="ffffff"/>
                  </a:solidFill>
                </a:uFill>
                <a:latin typeface="Century Gothic"/>
              </a:rPr>
              <a:t>les mécanismes implicites</a:t>
            </a:r>
            <a:r>
              <a:rPr b="0" lang="fr-FR" sz="2000" spc="-1" strike="noStrike">
                <a:solidFill>
                  <a:srgbClr val="000000"/>
                </a:solidFill>
                <a:uFill>
                  <a:solidFill>
                    <a:srgbClr val="ffffff"/>
                  </a:solidFill>
                </a:uFill>
                <a:latin typeface="Century Gothic"/>
              </a:rPr>
              <a:t>, qui tiennent aux règles propres à</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Century Gothic"/>
              </a:rPr>
              <a:t>chaque régime de liquidation des retraites et qui intègrent une dimension non-contributive ;</a:t>
            </a: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Calibri"/>
              </a:rPr>
              <a:t>Auj, 12% reversion et 17% pour tous les dispositifs de solidarité, moitié familiaux et moitié chômage et maladie. Auj, 2 euros sur 3 sont cotisés pour du droit propre, dans le cadre de redistributions internes. Ex une carrière 25 ans + 15 ans chômage, 40 ans même salaire, même retraite or n’est pas comptabilisé dans les dépenses de solidarité</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Calibri"/>
              </a:rPr>
              <a:t>Les 150h de smic pour 1 trimestre, si on a un TP à 40% payé au smic on a ses 4 trimestres, or n’est pas de la solidarité, cela compense le TP contraint et les carrières hachées mais pas dans les dépenses de solidarité, or cela le devient dans un système par points, si on veut compenser le fait que 600 h de smic cotisées = peu, on devra remettre des points. </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Calibri"/>
              </a:rPr>
              <a:t> </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Calibri"/>
              </a:rPr>
              <a:t>En tous cas si on transcrit le régime actuel avec les mêmes mécanismes apparents pour la solidarité, en fait on aura une dégradation réelle.</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Calibri"/>
              </a:rPr>
              <a:t> </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Calibri"/>
              </a:rPr>
              <a:t>Question qui finance les dépenses de solidarité, auj en gros les cotisations. Selon eux, toutes les dépenses de solidarité peuvent venir d’ailleurs, ex la CSG. Et le nb de points attribués sera t il équivalent au salaire antérieur ? Forfaitaire ? Plus bas ? (chômage, maladie, maternité)</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Calibri"/>
              </a:rPr>
              <a:t> </a:t>
            </a: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5" name="PlaceHolder 1"/>
          <p:cNvSpPr>
            <a:spLocks noGrp="1"/>
          </p:cNvSpPr>
          <p:nvPr>
            <p:ph type="body"/>
          </p:nvPr>
        </p:nvSpPr>
        <p:spPr>
          <a:xfrm>
            <a:off x="685800" y="4343400"/>
            <a:ext cx="5486040" cy="4114440"/>
          </a:xfrm>
          <a:prstGeom prst="rect">
            <a:avLst/>
          </a:prstGeom>
        </p:spPr>
        <p:txBody>
          <a:bodyPr/>
          <a:p>
            <a:pPr marL="216000" indent="-216000">
              <a:lnSpc>
                <a:spcPct val="100000"/>
              </a:lnSpc>
            </a:pPr>
            <a:r>
              <a:rPr b="0" lang="fr-FR" sz="2000" spc="-1" strike="noStrike">
                <a:solidFill>
                  <a:srgbClr val="000000"/>
                </a:solidFill>
                <a:uFill>
                  <a:solidFill>
                    <a:srgbClr val="ffffff"/>
                  </a:solidFill>
                </a:uFill>
                <a:latin typeface="Calibri"/>
              </a:rPr>
              <a:t>A partir de cette diapo, on quitte un peu le domaine des seuls comptes notionnels pour donner quelques éléments rapides sur le dossier des retraites en général</a:t>
            </a:r>
            <a:endParaRPr b="0" lang="fr-FR" sz="2000" spc="-1" strike="noStrike">
              <a:solidFill>
                <a:srgbClr val="000000"/>
              </a:solidFill>
              <a:uFill>
                <a:solidFill>
                  <a:srgbClr val="ffffff"/>
                </a:solidFill>
              </a:uFill>
              <a:latin typeface="Arial"/>
            </a:endParaRPr>
          </a:p>
        </p:txBody>
      </p:sp>
      <p:sp>
        <p:nvSpPr>
          <p:cNvPr id="556" name="TextShape 2"/>
          <p:cNvSpPr txBox="1"/>
          <p:nvPr/>
        </p:nvSpPr>
        <p:spPr>
          <a:xfrm>
            <a:off x="3884760" y="8685360"/>
            <a:ext cx="2971440" cy="456840"/>
          </a:xfrm>
          <a:prstGeom prst="rect">
            <a:avLst/>
          </a:prstGeom>
          <a:noFill/>
          <a:ln>
            <a:noFill/>
          </a:ln>
        </p:spPr>
        <p:txBody>
          <a:bodyPr anchor="b"/>
          <a:p>
            <a:pPr algn="r">
              <a:lnSpc>
                <a:spcPct val="100000"/>
              </a:lnSpc>
            </a:pPr>
            <a:fld id="{B8B217DE-E4CB-402E-88DA-7878BB44261C}"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7" name="PlaceHolder 1"/>
          <p:cNvSpPr>
            <a:spLocks noGrp="1"/>
          </p:cNvSpPr>
          <p:nvPr>
            <p:ph type="body"/>
          </p:nvPr>
        </p:nvSpPr>
        <p:spPr>
          <a:xfrm>
            <a:off x="685800" y="4343400"/>
            <a:ext cx="5486040" cy="4114440"/>
          </a:xfrm>
          <a:prstGeom prst="rect">
            <a:avLst/>
          </a:prstGeom>
        </p:spPr>
        <p:txBody>
          <a:bodyPr/>
          <a:p>
            <a:endParaRPr b="0" lang="fr-FR" sz="2000" spc="-1" strike="noStrike">
              <a:solidFill>
                <a:srgbClr val="000000"/>
              </a:solidFill>
              <a:uFill>
                <a:solidFill>
                  <a:srgbClr val="ffffff"/>
                </a:solidFill>
              </a:uFill>
              <a:latin typeface="Arial"/>
            </a:endParaRPr>
          </a:p>
        </p:txBody>
      </p:sp>
      <p:sp>
        <p:nvSpPr>
          <p:cNvPr id="558" name="TextShape 2"/>
          <p:cNvSpPr txBox="1"/>
          <p:nvPr/>
        </p:nvSpPr>
        <p:spPr>
          <a:xfrm>
            <a:off x="3884760" y="8685360"/>
            <a:ext cx="2971440" cy="456840"/>
          </a:xfrm>
          <a:prstGeom prst="rect">
            <a:avLst/>
          </a:prstGeom>
          <a:noFill/>
          <a:ln>
            <a:noFill/>
          </a:ln>
        </p:spPr>
        <p:txBody>
          <a:bodyPr anchor="b"/>
          <a:p>
            <a:pPr algn="r">
              <a:lnSpc>
                <a:spcPct val="100000"/>
              </a:lnSpc>
            </a:pPr>
            <a:fld id="{9DCB5340-7F89-4039-BAB9-8767BB0988F1}"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PlaceHolder 1"/>
          <p:cNvSpPr>
            <a:spLocks noGrp="1"/>
          </p:cNvSpPr>
          <p:nvPr>
            <p:ph type="body"/>
          </p:nvPr>
        </p:nvSpPr>
        <p:spPr>
          <a:xfrm>
            <a:off x="685800" y="4343400"/>
            <a:ext cx="5486040" cy="4114440"/>
          </a:xfrm>
          <a:prstGeom prst="rect">
            <a:avLst/>
          </a:prstGeom>
        </p:spPr>
        <p:txBody>
          <a:bodyPr>
            <a:normAutofit/>
          </a:bodyPr>
          <a:p>
            <a:pPr lvl="1" marL="216000" indent="-216000">
              <a:lnSpc>
                <a:spcPct val="100000"/>
              </a:lnSpc>
              <a:buClr>
                <a:srgbClr val="000000"/>
              </a:buClr>
              <a:buFont typeface="Wingdings" charset="2"/>
              <a:buChar char=""/>
            </a:pPr>
            <a:r>
              <a:rPr b="0" lang="fr-FR" sz="2000" spc="-1" strike="noStrike">
                <a:solidFill>
                  <a:srgbClr val="000000"/>
                </a:solidFill>
                <a:uFill>
                  <a:solidFill>
                    <a:srgbClr val="ffffff"/>
                  </a:solidFill>
                </a:uFill>
                <a:latin typeface="Arial"/>
                <a:ea typeface="MS PGothic"/>
              </a:rPr>
              <a:t>Abandon de l’obligation de résultats au profit d’une obligation de moyens : plus de garantie de continuité du niveau de vie: question du taux de remplacement</a:t>
            </a: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Calibri"/>
                <a:ea typeface="MS PGothic"/>
              </a:rPr>
              <a:t>Aujourd’hui système par répartition </a:t>
            </a:r>
            <a:r>
              <a:rPr b="1" lang="fr-FR" sz="2000" spc="-1" strike="noStrike">
                <a:solidFill>
                  <a:srgbClr val="000000"/>
                </a:solidFill>
                <a:uFill>
                  <a:solidFill>
                    <a:srgbClr val="ffffff"/>
                  </a:solidFill>
                </a:uFill>
                <a:latin typeface="Calibri"/>
                <a:ea typeface="MS PGothic"/>
              </a:rPr>
              <a:t>à prestations définies </a:t>
            </a:r>
            <a:r>
              <a:rPr b="0" lang="fr-FR" sz="2000" spc="-1" strike="noStrike">
                <a:solidFill>
                  <a:srgbClr val="000000"/>
                </a:solidFill>
                <a:uFill>
                  <a:solidFill>
                    <a:srgbClr val="ffffff"/>
                  </a:solidFill>
                </a:uFill>
                <a:latin typeface="Calibri"/>
                <a:ea typeface="MS PGothic"/>
              </a:rPr>
              <a:t>(on se constitue des droits), avec un  système « par points » ou « notionnel » on passerait à un système à </a:t>
            </a:r>
            <a:r>
              <a:rPr b="1" lang="fr-FR" sz="2000" spc="-1" strike="noStrike">
                <a:solidFill>
                  <a:srgbClr val="000000"/>
                </a:solidFill>
                <a:uFill>
                  <a:solidFill>
                    <a:srgbClr val="ffffff"/>
                  </a:solidFill>
                </a:uFill>
                <a:latin typeface="Calibri"/>
                <a:ea typeface="MS PGothic"/>
              </a:rPr>
              <a:t>cotisations définies, </a:t>
            </a:r>
            <a:r>
              <a:rPr b="0" lang="fr-FR" sz="2000" spc="-1" strike="noStrike">
                <a:solidFill>
                  <a:srgbClr val="000000"/>
                </a:solidFill>
                <a:uFill>
                  <a:solidFill>
                    <a:srgbClr val="ffffff"/>
                  </a:solidFill>
                </a:uFill>
                <a:latin typeface="Calibri"/>
                <a:ea typeface="MS PGothic"/>
              </a:rPr>
              <a:t>on sait ce qu’on cotise mais on ne sait pas ce qu’on va toucher: le grand problème à dénoncer.</a:t>
            </a: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a:p>
            <a:pPr lvl="1" marL="216000" indent="-216000">
              <a:lnSpc>
                <a:spcPct val="100000"/>
              </a:lnSpc>
              <a:buClr>
                <a:srgbClr val="000000"/>
              </a:buClr>
              <a:buFont typeface="Wingdings" charset="2"/>
              <a:buChar char=""/>
            </a:pPr>
            <a:r>
              <a:rPr b="0" lang="fr-FR" sz="2000" spc="-1" strike="noStrike">
                <a:solidFill>
                  <a:srgbClr val="000000"/>
                </a:solidFill>
                <a:uFill>
                  <a:solidFill>
                    <a:srgbClr val="ffffff"/>
                  </a:solidFill>
                </a:uFill>
                <a:latin typeface="Arial"/>
                <a:ea typeface="MS PGothic"/>
              </a:rPr>
              <a:t>Fin de la répartition « à prestations définies » au profit d’un système, certes par répartition, mais « </a:t>
            </a:r>
            <a:r>
              <a:rPr b="1" lang="fr-FR" sz="2000" spc="-1" strike="noStrike">
                <a:solidFill>
                  <a:srgbClr val="ff0000"/>
                </a:solidFill>
                <a:uFill>
                  <a:solidFill>
                    <a:srgbClr val="ffffff"/>
                  </a:solidFill>
                </a:uFill>
                <a:latin typeface="Arial"/>
                <a:ea typeface="MS PGothic"/>
              </a:rPr>
              <a:t>à cotisations définies</a:t>
            </a:r>
            <a:r>
              <a:rPr b="0" lang="fr-FR" sz="2000" spc="-1" strike="noStrike">
                <a:solidFill>
                  <a:srgbClr val="ff0000"/>
                </a:solidFill>
                <a:uFill>
                  <a:solidFill>
                    <a:srgbClr val="ffffff"/>
                  </a:solidFill>
                </a:uFill>
                <a:latin typeface="Arial"/>
                <a:ea typeface="MS PGothic"/>
              </a:rPr>
              <a:t> »</a:t>
            </a:r>
            <a:endParaRPr b="0" lang="fr-FR" sz="2000" spc="-1" strike="noStrike">
              <a:solidFill>
                <a:srgbClr val="000000"/>
              </a:solidFill>
              <a:uFill>
                <a:solidFill>
                  <a:srgbClr val="ffffff"/>
                </a:solidFill>
              </a:uFill>
              <a:latin typeface="Arial"/>
            </a:endParaRPr>
          </a:p>
          <a:p>
            <a:pPr lvl="1" marL="216000" indent="-216000">
              <a:lnSpc>
                <a:spcPct val="100000"/>
              </a:lnSpc>
              <a:buClr>
                <a:srgbClr val="000000"/>
              </a:buClr>
              <a:buFont typeface="Wingdings" charset="2"/>
              <a:buChar char=""/>
            </a:pPr>
            <a:r>
              <a:rPr b="1" lang="fr-FR" sz="2000" spc="-1" strike="noStrike">
                <a:solidFill>
                  <a:srgbClr val="ff0000"/>
                </a:solidFill>
                <a:uFill>
                  <a:solidFill>
                    <a:srgbClr val="ffffff"/>
                  </a:solidFill>
                </a:uFill>
                <a:latin typeface="Calibri"/>
                <a:ea typeface="MS PGothic"/>
              </a:rPr>
              <a:t>Pour le dire encore autrement, on passerait d’un système où le niveau des retraites est garanti a priori (ce qui ne veut pas dire qu’il est financé, mais justement la nation doit alors rechercher les financements pour payer les retraites, sur les financements voir à la fin de ce diaporama) à un système où seul le niveau des recettes est fixé. Ce qui revient à faire porter tous les risques liés aux changements de contexte économique aux futurs retraités.</a:t>
            </a: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a:p>
            <a:pPr lvl="1" marL="216000" indent="-216000">
              <a:lnSpc>
                <a:spcPct val="100000"/>
              </a:lnSpc>
              <a:buClr>
                <a:srgbClr val="000000"/>
              </a:buClr>
              <a:buFont typeface="Wingdings" charset="2"/>
              <a:buChar char=""/>
            </a:pPr>
            <a:r>
              <a:rPr b="0" lang="fr-FR" sz="2000" spc="-1" strike="noStrike">
                <a:solidFill>
                  <a:srgbClr val="ff0000"/>
                </a:solidFill>
                <a:uFill>
                  <a:solidFill>
                    <a:srgbClr val="ffffff"/>
                  </a:solidFill>
                </a:uFill>
                <a:latin typeface="Arial"/>
                <a:ea typeface="MS PGothic"/>
              </a:rPr>
              <a:t>Les comptes notionnels suédois comme source d’inspiration même si désormais penche plus pour les points</a:t>
            </a: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a:p>
            <a:pPr lvl="1" marL="216000" indent="-216000">
              <a:lnSpc>
                <a:spcPct val="100000"/>
              </a:lnSpc>
              <a:buClr>
                <a:srgbClr val="000000"/>
              </a:buClr>
              <a:buFont typeface="Wingdings" charset="2"/>
              <a:buChar char=""/>
            </a:pPr>
            <a:r>
              <a:rPr b="0" lang="fr-FR" sz="2000" spc="-1" strike="noStrike">
                <a:solidFill>
                  <a:srgbClr val="ff0000"/>
                </a:solidFill>
                <a:uFill>
                  <a:solidFill>
                    <a:srgbClr val="ffffff"/>
                  </a:solidFill>
                </a:uFill>
                <a:latin typeface="Arial"/>
                <a:ea typeface="MS PGothic"/>
              </a:rPr>
              <a:t>Vraisemblable création d’un « pilier » en </a:t>
            </a:r>
            <a:r>
              <a:rPr b="1" lang="fr-FR" sz="2000" spc="-1" strike="noStrike">
                <a:solidFill>
                  <a:srgbClr val="ff0000"/>
                </a:solidFill>
                <a:uFill>
                  <a:solidFill>
                    <a:srgbClr val="ffffff"/>
                  </a:solidFill>
                </a:uFill>
                <a:latin typeface="Arial"/>
                <a:ea typeface="MS PGothic"/>
              </a:rPr>
              <a:t>capitalisation obligatoire, </a:t>
            </a:r>
            <a:r>
              <a:rPr b="0" lang="fr-FR" sz="2000" spc="-1" strike="noStrike">
                <a:solidFill>
                  <a:srgbClr val="ff0000"/>
                </a:solidFill>
                <a:uFill>
                  <a:solidFill>
                    <a:srgbClr val="ffffff"/>
                  </a:solidFill>
                </a:uFill>
                <a:latin typeface="Arial"/>
                <a:ea typeface="MS PGothic"/>
              </a:rPr>
              <a:t>«à cotisations définies»</a:t>
            </a: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p:txBody>
      </p:sp>
      <p:sp>
        <p:nvSpPr>
          <p:cNvPr id="475" name="TextShape 2"/>
          <p:cNvSpPr txBox="1"/>
          <p:nvPr/>
        </p:nvSpPr>
        <p:spPr>
          <a:xfrm>
            <a:off x="3884760" y="8685360"/>
            <a:ext cx="2971440" cy="456840"/>
          </a:xfrm>
          <a:prstGeom prst="rect">
            <a:avLst/>
          </a:prstGeom>
          <a:noFill/>
          <a:ln>
            <a:noFill/>
          </a:ln>
        </p:spPr>
        <p:txBody>
          <a:bodyPr anchor="b"/>
          <a:p>
            <a:pPr algn="r">
              <a:lnSpc>
                <a:spcPct val="100000"/>
              </a:lnSpc>
            </a:pPr>
            <a:fld id="{341ECACC-F544-4F39-B11A-C5A6DB38A41E}"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9" name="PlaceHolder 1"/>
          <p:cNvSpPr>
            <a:spLocks noGrp="1"/>
          </p:cNvSpPr>
          <p:nvPr>
            <p:ph type="body"/>
          </p:nvPr>
        </p:nvSpPr>
        <p:spPr>
          <a:xfrm>
            <a:off x="685800" y="4343400"/>
            <a:ext cx="5486040" cy="4114440"/>
          </a:xfrm>
          <a:prstGeom prst="rect">
            <a:avLst/>
          </a:prstGeom>
        </p:spPr>
        <p:txBody>
          <a:bodyPr/>
          <a:p>
            <a:endParaRPr b="0" lang="fr-FR" sz="2000" spc="-1" strike="noStrike">
              <a:solidFill>
                <a:srgbClr val="000000"/>
              </a:solidFill>
              <a:uFill>
                <a:solidFill>
                  <a:srgbClr val="ffffff"/>
                </a:solidFill>
              </a:uFill>
              <a:latin typeface="Arial"/>
            </a:endParaRPr>
          </a:p>
        </p:txBody>
      </p:sp>
      <p:sp>
        <p:nvSpPr>
          <p:cNvPr id="560" name="TextShape 2"/>
          <p:cNvSpPr txBox="1"/>
          <p:nvPr/>
        </p:nvSpPr>
        <p:spPr>
          <a:xfrm>
            <a:off x="3884760" y="8685360"/>
            <a:ext cx="2971440" cy="456840"/>
          </a:xfrm>
          <a:prstGeom prst="rect">
            <a:avLst/>
          </a:prstGeom>
          <a:noFill/>
          <a:ln>
            <a:noFill/>
          </a:ln>
        </p:spPr>
        <p:txBody>
          <a:bodyPr anchor="b"/>
          <a:p>
            <a:pPr algn="r">
              <a:lnSpc>
                <a:spcPct val="100000"/>
              </a:lnSpc>
            </a:pPr>
            <a:fld id="{99B9A9FA-7D4C-4BFF-9035-09D6F6B132EF}"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1" name="PlaceHolder 1"/>
          <p:cNvSpPr>
            <a:spLocks noGrp="1"/>
          </p:cNvSpPr>
          <p:nvPr>
            <p:ph type="body"/>
          </p:nvPr>
        </p:nvSpPr>
        <p:spPr>
          <a:xfrm>
            <a:off x="685800" y="4343400"/>
            <a:ext cx="5486040" cy="4114440"/>
          </a:xfrm>
          <a:prstGeom prst="rect">
            <a:avLst/>
          </a:prstGeom>
        </p:spPr>
        <p:txBody>
          <a:bodyPr/>
          <a:p>
            <a:pPr marL="216000" indent="-216000" algn="just">
              <a:lnSpc>
                <a:spcPct val="100000"/>
              </a:lnSpc>
            </a:pPr>
            <a:r>
              <a:rPr b="0" lang="fr-FR" sz="2000" spc="-1" strike="noStrike">
                <a:solidFill>
                  <a:srgbClr val="000000"/>
                </a:solidFill>
                <a:uFill>
                  <a:solidFill>
                    <a:srgbClr val="ffffff"/>
                  </a:solidFill>
                </a:uFill>
                <a:latin typeface="Times New Roman"/>
              </a:rPr>
              <a:t>Pour résoudre ce problème de financement on peut agir soit sur l’</a:t>
            </a:r>
            <a:r>
              <a:rPr b="0" lang="fr-FR" sz="2000" spc="-1" strike="noStrike">
                <a:solidFill>
                  <a:srgbClr val="000000"/>
                </a:solidFill>
                <a:uFill>
                  <a:solidFill>
                    <a:srgbClr val="ffffff"/>
                  </a:solidFill>
                </a:uFill>
                <a:latin typeface="Times New Roman"/>
              </a:rPr>
              <a:t>âge de départ, soit sur le niveau moyen des pensions, soit sur les ressources.</a:t>
            </a:r>
            <a:endParaRPr b="0" lang="fr-FR" sz="2000" spc="-1" strike="noStrike">
              <a:solidFill>
                <a:srgbClr val="000000"/>
              </a:solidFill>
              <a:uFill>
                <a:solidFill>
                  <a:srgbClr val="ffffff"/>
                </a:solidFill>
              </a:uFill>
              <a:latin typeface="Arial"/>
            </a:endParaRPr>
          </a:p>
          <a:p>
            <a:pPr marL="216000" indent="-216000" algn="just">
              <a:lnSpc>
                <a:spcPct val="100000"/>
              </a:lnSpc>
            </a:pPr>
            <a:endParaRPr b="0" lang="fr-FR" sz="2000" spc="-1" strike="noStrike">
              <a:solidFill>
                <a:srgbClr val="000000"/>
              </a:solidFill>
              <a:uFill>
                <a:solidFill>
                  <a:srgbClr val="ffffff"/>
                </a:solidFill>
              </a:uFill>
              <a:latin typeface="Arial"/>
            </a:endParaRPr>
          </a:p>
          <a:p>
            <a:pPr marL="216000" indent="-216000" algn="just">
              <a:lnSpc>
                <a:spcPct val="100000"/>
              </a:lnSpc>
            </a:pPr>
            <a:r>
              <a:rPr b="0" lang="fr-FR" sz="2000" spc="-1" strike="noStrike">
                <a:solidFill>
                  <a:srgbClr val="000000"/>
                </a:solidFill>
                <a:uFill>
                  <a:solidFill>
                    <a:srgbClr val="ffffff"/>
                  </a:solidFill>
                </a:uFill>
                <a:latin typeface="Times New Roman"/>
              </a:rPr>
              <a:t>Le premier levier est le plus utilisé car il procure théoriquement à la fois des ressources supplémentaires (le salarié qui retarde son départ en retraite cotise plus longtemps) et des économies (le salarié qui retarde son départ en retraite ne perçoit pas de pension).</a:t>
            </a:r>
            <a:endParaRPr b="0" lang="fr-FR" sz="2000" spc="-1" strike="noStrike">
              <a:solidFill>
                <a:srgbClr val="000000"/>
              </a:solidFill>
              <a:uFill>
                <a:solidFill>
                  <a:srgbClr val="ffffff"/>
                </a:solidFill>
              </a:uFill>
              <a:latin typeface="Arial"/>
            </a:endParaRPr>
          </a:p>
          <a:p>
            <a:pPr marL="216000" indent="-216000" algn="just">
              <a:lnSpc>
                <a:spcPct val="100000"/>
              </a:lnSpc>
            </a:pPr>
            <a:endParaRPr b="0" lang="fr-FR" sz="2000" spc="-1" strike="noStrike">
              <a:solidFill>
                <a:srgbClr val="000000"/>
              </a:solidFill>
              <a:uFill>
                <a:solidFill>
                  <a:srgbClr val="ffffff"/>
                </a:solidFill>
              </a:uFill>
              <a:latin typeface="Arial"/>
            </a:endParaRPr>
          </a:p>
          <a:p>
            <a:pPr marL="216000" indent="-216000" algn="just">
              <a:lnSpc>
                <a:spcPct val="100000"/>
              </a:lnSpc>
            </a:pPr>
            <a:r>
              <a:rPr b="0" lang="fr-FR" sz="2000" spc="-1" strike="noStrike">
                <a:solidFill>
                  <a:srgbClr val="000000"/>
                </a:solidFill>
                <a:uFill>
                  <a:solidFill>
                    <a:srgbClr val="ffffff"/>
                  </a:solidFill>
                </a:uFill>
                <a:latin typeface="Times New Roman"/>
              </a:rPr>
              <a:t>On peut évidemment jouer sur l</a:t>
            </a:r>
            <a:r>
              <a:rPr b="0" lang="fr-FR" sz="2000" spc="-1" strike="noStrike">
                <a:solidFill>
                  <a:srgbClr val="000000"/>
                </a:solidFill>
                <a:uFill>
                  <a:solidFill>
                    <a:srgbClr val="ffffff"/>
                  </a:solidFill>
                </a:uFill>
                <a:latin typeface="Times New Roman"/>
              </a:rPr>
              <a:t>’</a:t>
            </a:r>
            <a:r>
              <a:rPr b="0" lang="fr-FR" sz="2000" spc="-1" strike="noStrike">
                <a:solidFill>
                  <a:srgbClr val="000000"/>
                </a:solidFill>
                <a:uFill>
                  <a:solidFill>
                    <a:srgbClr val="ffffff"/>
                  </a:solidFill>
                </a:uFill>
                <a:latin typeface="Times New Roman"/>
              </a:rPr>
              <a:t>un des trois leviers seulement ou sur deux de ces leviers ou sur les trois à la fois. Les réformes mises en œuvre depuis 1993, comme on l</a:t>
            </a:r>
            <a:r>
              <a:rPr b="0" lang="fr-FR" sz="2000" spc="-1" strike="noStrike">
                <a:solidFill>
                  <a:srgbClr val="000000"/>
                </a:solidFill>
                <a:uFill>
                  <a:solidFill>
                    <a:srgbClr val="ffffff"/>
                  </a:solidFill>
                </a:uFill>
                <a:latin typeface="Times New Roman"/>
              </a:rPr>
              <a:t>’</a:t>
            </a:r>
            <a:r>
              <a:rPr b="0" lang="fr-FR" sz="2000" spc="-1" strike="noStrike">
                <a:solidFill>
                  <a:srgbClr val="000000"/>
                </a:solidFill>
                <a:uFill>
                  <a:solidFill>
                    <a:srgbClr val="ffffff"/>
                  </a:solidFill>
                </a:uFill>
                <a:latin typeface="Times New Roman"/>
              </a:rPr>
              <a:t>a vu, ont à peu prés exclusivement joué sur les deux premiers leviers.</a:t>
            </a:r>
            <a:endParaRPr b="0" lang="fr-FR" sz="2000" spc="-1" strike="noStrike">
              <a:solidFill>
                <a:srgbClr val="000000"/>
              </a:solidFill>
              <a:uFill>
                <a:solidFill>
                  <a:srgbClr val="ffffff"/>
                </a:solidFill>
              </a:uFill>
              <a:latin typeface="Arial"/>
            </a:endParaRPr>
          </a:p>
          <a:p>
            <a:pPr marL="216000" indent="-216000" algn="just">
              <a:lnSpc>
                <a:spcPct val="100000"/>
              </a:lnSpc>
            </a:pPr>
            <a:endParaRPr b="0" lang="fr-FR" sz="2000" spc="-1" strike="noStrike">
              <a:solidFill>
                <a:srgbClr val="000000"/>
              </a:solidFill>
              <a:uFill>
                <a:solidFill>
                  <a:srgbClr val="ffffff"/>
                </a:solidFill>
              </a:uFill>
              <a:latin typeface="Arial"/>
            </a:endParaRPr>
          </a:p>
          <a:p>
            <a:pPr marL="216000" indent="-216000" algn="just">
              <a:lnSpc>
                <a:spcPct val="100000"/>
              </a:lnSpc>
            </a:pPr>
            <a:r>
              <a:rPr b="0" lang="fr-FR" sz="2000" spc="-1" strike="noStrike">
                <a:solidFill>
                  <a:srgbClr val="000000"/>
                </a:solidFill>
                <a:uFill>
                  <a:solidFill>
                    <a:srgbClr val="ffffff"/>
                  </a:solidFill>
                </a:uFill>
                <a:latin typeface="Times New Roman"/>
              </a:rPr>
              <a:t>Ala lumière des travaux du Conseil d</a:t>
            </a:r>
            <a:r>
              <a:rPr b="0" lang="fr-FR" sz="2000" spc="-1" strike="noStrike">
                <a:solidFill>
                  <a:srgbClr val="000000"/>
                </a:solidFill>
                <a:uFill>
                  <a:solidFill>
                    <a:srgbClr val="ffffff"/>
                  </a:solidFill>
                </a:uFill>
                <a:latin typeface="Times New Roman"/>
              </a:rPr>
              <a:t>’</a:t>
            </a:r>
            <a:r>
              <a:rPr b="0" lang="fr-FR" sz="2000" spc="-1" strike="noStrike">
                <a:solidFill>
                  <a:srgbClr val="000000"/>
                </a:solidFill>
                <a:uFill>
                  <a:solidFill>
                    <a:srgbClr val="ffffff"/>
                  </a:solidFill>
                </a:uFill>
                <a:latin typeface="Times New Roman"/>
              </a:rPr>
              <a:t>Orientation des Retraites,il est parfaitement possible, à condition de le vouloir évidemment, de financer les retraites à l</a:t>
            </a:r>
            <a:r>
              <a:rPr b="0" lang="fr-FR" sz="2000" spc="-1" strike="noStrike">
                <a:solidFill>
                  <a:srgbClr val="000000"/>
                </a:solidFill>
                <a:uFill>
                  <a:solidFill>
                    <a:srgbClr val="ffffff"/>
                  </a:solidFill>
                </a:uFill>
                <a:latin typeface="Times New Roman"/>
              </a:rPr>
              <a:t>’</a:t>
            </a:r>
            <a:r>
              <a:rPr b="0" lang="fr-FR" sz="2000" spc="-1" strike="noStrike">
                <a:solidFill>
                  <a:srgbClr val="000000"/>
                </a:solidFill>
                <a:uFill>
                  <a:solidFill>
                    <a:srgbClr val="ffffff"/>
                  </a:solidFill>
                </a:uFill>
                <a:latin typeface="Times New Roman"/>
              </a:rPr>
              <a:t>horizon 2050, en augmentant les ressources, sans reculer l’âge du départ en retraite et sans baisser le niveau des pensions.</a:t>
            </a: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p:txBody>
      </p:sp>
      <p:sp>
        <p:nvSpPr>
          <p:cNvPr id="562" name="TextShape 2"/>
          <p:cNvSpPr txBox="1"/>
          <p:nvPr/>
        </p:nvSpPr>
        <p:spPr>
          <a:xfrm>
            <a:off x="3884760" y="8685360"/>
            <a:ext cx="2971440" cy="456840"/>
          </a:xfrm>
          <a:prstGeom prst="rect">
            <a:avLst/>
          </a:prstGeom>
          <a:noFill/>
          <a:ln>
            <a:noFill/>
          </a:ln>
        </p:spPr>
        <p:txBody>
          <a:bodyPr anchor="b"/>
          <a:p>
            <a:pPr algn="r">
              <a:lnSpc>
                <a:spcPct val="100000"/>
              </a:lnSpc>
            </a:pPr>
            <a:fld id="{9DD67829-10D1-49C4-8662-B0DB498368C9}"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3" name="PlaceHolder 1"/>
          <p:cNvSpPr>
            <a:spLocks noGrp="1"/>
          </p:cNvSpPr>
          <p:nvPr>
            <p:ph type="body"/>
          </p:nvPr>
        </p:nvSpPr>
        <p:spPr>
          <a:xfrm>
            <a:off x="685800" y="4343400"/>
            <a:ext cx="5486040" cy="4114440"/>
          </a:xfrm>
          <a:prstGeom prst="rect">
            <a:avLst/>
          </a:prstGeom>
        </p:spPr>
        <p:txBody>
          <a:bodyPr/>
          <a:p>
            <a:pPr marL="216000" indent="-216000">
              <a:lnSpc>
                <a:spcPct val="100000"/>
              </a:lnSpc>
            </a:pPr>
            <a:r>
              <a:rPr b="0" lang="fr-FR" sz="2000" spc="-1" strike="noStrike">
                <a:solidFill>
                  <a:srgbClr val="000000"/>
                </a:solidFill>
                <a:uFill>
                  <a:solidFill>
                    <a:srgbClr val="ffffff"/>
                  </a:solidFill>
                </a:uFill>
                <a:latin typeface="Calibri"/>
              </a:rPr>
              <a:t>Financement : question de l’élargissement de l’assiette aux profits, fait débat dans le mouvement social car idée que les cotisations doivent être appuyées sur les salaires</a:t>
            </a: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p:txBody>
      </p:sp>
      <p:sp>
        <p:nvSpPr>
          <p:cNvPr id="564" name="TextShape 2"/>
          <p:cNvSpPr txBox="1"/>
          <p:nvPr/>
        </p:nvSpPr>
        <p:spPr>
          <a:xfrm>
            <a:off x="3884760" y="8685360"/>
            <a:ext cx="2971440" cy="456840"/>
          </a:xfrm>
          <a:prstGeom prst="rect">
            <a:avLst/>
          </a:prstGeom>
          <a:noFill/>
          <a:ln>
            <a:noFill/>
          </a:ln>
        </p:spPr>
        <p:txBody>
          <a:bodyPr anchor="b"/>
          <a:p>
            <a:pPr algn="r">
              <a:lnSpc>
                <a:spcPct val="100000"/>
              </a:lnSpc>
            </a:pPr>
            <a:fld id="{FE19CDA8-2718-459A-A9C5-750BE737F93C}"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5" name="PlaceHolder 1"/>
          <p:cNvSpPr>
            <a:spLocks noGrp="1"/>
          </p:cNvSpPr>
          <p:nvPr>
            <p:ph type="body"/>
          </p:nvPr>
        </p:nvSpPr>
        <p:spPr>
          <a:xfrm>
            <a:off x="685800" y="4343400"/>
            <a:ext cx="5486040" cy="4114440"/>
          </a:xfrm>
          <a:prstGeom prst="rect">
            <a:avLst/>
          </a:prstGeom>
        </p:spPr>
        <p:txBody>
          <a:bodyPr/>
          <a:p>
            <a:endParaRPr b="0" lang="fr-FR" sz="2000" spc="-1" strike="noStrike">
              <a:solidFill>
                <a:srgbClr val="000000"/>
              </a:solidFill>
              <a:uFill>
                <a:solidFill>
                  <a:srgbClr val="ffffff"/>
                </a:solidFill>
              </a:uFill>
              <a:latin typeface="Arial"/>
            </a:endParaRPr>
          </a:p>
        </p:txBody>
      </p:sp>
      <p:sp>
        <p:nvSpPr>
          <p:cNvPr id="566" name="TextShape 2"/>
          <p:cNvSpPr txBox="1"/>
          <p:nvPr/>
        </p:nvSpPr>
        <p:spPr>
          <a:xfrm>
            <a:off x="3884760" y="8685360"/>
            <a:ext cx="2971440" cy="456840"/>
          </a:xfrm>
          <a:prstGeom prst="rect">
            <a:avLst/>
          </a:prstGeom>
          <a:noFill/>
          <a:ln>
            <a:noFill/>
          </a:ln>
        </p:spPr>
        <p:txBody>
          <a:bodyPr anchor="b"/>
          <a:p>
            <a:pPr algn="r">
              <a:lnSpc>
                <a:spcPct val="100000"/>
              </a:lnSpc>
            </a:pPr>
            <a:fld id="{07A4CF16-1C12-4994-BD80-6D9D9D7E4FF6}"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7" name="PlaceHolder 1"/>
          <p:cNvSpPr>
            <a:spLocks noGrp="1"/>
          </p:cNvSpPr>
          <p:nvPr>
            <p:ph type="body"/>
          </p:nvPr>
        </p:nvSpPr>
        <p:spPr>
          <a:xfrm>
            <a:off x="685800" y="4343400"/>
            <a:ext cx="5486040" cy="4114440"/>
          </a:xfrm>
          <a:prstGeom prst="rect">
            <a:avLst/>
          </a:prstGeom>
        </p:spPr>
        <p:txBody>
          <a:bodyPr/>
          <a:p>
            <a:endParaRPr b="0" lang="fr-FR" sz="2000" spc="-1" strike="noStrike">
              <a:solidFill>
                <a:srgbClr val="000000"/>
              </a:solidFill>
              <a:uFill>
                <a:solidFill>
                  <a:srgbClr val="ffffff"/>
                </a:solidFill>
              </a:uFill>
              <a:latin typeface="Arial"/>
            </a:endParaRPr>
          </a:p>
        </p:txBody>
      </p:sp>
      <p:sp>
        <p:nvSpPr>
          <p:cNvPr id="568" name="TextShape 2"/>
          <p:cNvSpPr txBox="1"/>
          <p:nvPr/>
        </p:nvSpPr>
        <p:spPr>
          <a:xfrm>
            <a:off x="3884760" y="8685360"/>
            <a:ext cx="2971440" cy="456840"/>
          </a:xfrm>
          <a:prstGeom prst="rect">
            <a:avLst/>
          </a:prstGeom>
          <a:noFill/>
          <a:ln>
            <a:noFill/>
          </a:ln>
        </p:spPr>
        <p:txBody>
          <a:bodyPr anchor="b"/>
          <a:p>
            <a:pPr algn="r">
              <a:lnSpc>
                <a:spcPct val="100000"/>
              </a:lnSpc>
            </a:pPr>
            <a:fld id="{04BF593B-F77A-46A0-BDB0-12E9807AD639}"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9" name="PlaceHolder 1"/>
          <p:cNvSpPr>
            <a:spLocks noGrp="1"/>
          </p:cNvSpPr>
          <p:nvPr>
            <p:ph type="body"/>
          </p:nvPr>
        </p:nvSpPr>
        <p:spPr>
          <a:xfrm>
            <a:off x="685800" y="4343400"/>
            <a:ext cx="5486040" cy="4114440"/>
          </a:xfrm>
          <a:prstGeom prst="rect">
            <a:avLst/>
          </a:prstGeom>
        </p:spPr>
        <p:txBody>
          <a:bodyPr/>
          <a:p>
            <a:r>
              <a:rPr b="0" lang="fr-FR" sz="2000" spc="-1" strike="noStrike">
                <a:solidFill>
                  <a:srgbClr val="000000"/>
                </a:solidFill>
                <a:uFill>
                  <a:solidFill>
                    <a:srgbClr val="ffffff"/>
                  </a:solidFill>
                </a:uFill>
                <a:latin typeface="Calibri"/>
              </a:rPr>
              <a:t>Un pays se grandit en favorisant l’élévation du niveau de qualification de sa population, et donc par exemple prise en compte des années d’études</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p:txBody>
      </p:sp>
      <p:sp>
        <p:nvSpPr>
          <p:cNvPr id="570" name="TextShape 2"/>
          <p:cNvSpPr txBox="1"/>
          <p:nvPr/>
        </p:nvSpPr>
        <p:spPr>
          <a:xfrm>
            <a:off x="3884760" y="8685360"/>
            <a:ext cx="2971440" cy="456840"/>
          </a:xfrm>
          <a:prstGeom prst="rect">
            <a:avLst/>
          </a:prstGeom>
          <a:noFill/>
          <a:ln>
            <a:noFill/>
          </a:ln>
        </p:spPr>
        <p:txBody>
          <a:bodyPr anchor="b"/>
          <a:p>
            <a:pPr algn="r">
              <a:lnSpc>
                <a:spcPct val="100000"/>
              </a:lnSpc>
            </a:pPr>
            <a:fld id="{A0368510-B03D-48A3-9F0C-3491BA317D07}"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TextShape 1"/>
          <p:cNvSpPr txBox="1"/>
          <p:nvPr/>
        </p:nvSpPr>
        <p:spPr>
          <a:xfrm>
            <a:off x="3884760" y="8685360"/>
            <a:ext cx="2971440" cy="456840"/>
          </a:xfrm>
          <a:prstGeom prst="rect">
            <a:avLst/>
          </a:prstGeom>
          <a:noFill/>
          <a:ln>
            <a:noFill/>
          </a:ln>
        </p:spPr>
        <p:txBody>
          <a:bodyPr anchor="b"/>
          <a:p>
            <a:pPr algn="r">
              <a:lnSpc>
                <a:spcPct val="100000"/>
              </a:lnSpc>
            </a:pPr>
            <a:fld id="{232B05CE-1155-4EC3-AF04-76D9478CB62D}"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
        <p:nvSpPr>
          <p:cNvPr id="477" name="PlaceHolder 2"/>
          <p:cNvSpPr>
            <a:spLocks noGrp="1"/>
          </p:cNvSpPr>
          <p:nvPr>
            <p:ph type="body"/>
          </p:nvPr>
        </p:nvSpPr>
        <p:spPr>
          <a:xfrm>
            <a:off x="685800" y="4343400"/>
            <a:ext cx="5484600" cy="4033440"/>
          </a:xfrm>
          <a:prstGeom prst="rect">
            <a:avLst/>
          </a:prstGeom>
        </p:spPr>
        <p:txBody>
          <a:bodyPr anchor="ctr"/>
          <a:p>
            <a:pPr marL="216000" indent="-216000">
              <a:lnSpc>
                <a:spcPct val="100000"/>
              </a:lnSpc>
            </a:pPr>
            <a:r>
              <a:rPr b="0" lang="fr-FR" sz="2000" spc="-1" strike="noStrike">
                <a:solidFill>
                  <a:srgbClr val="000000"/>
                </a:solidFill>
                <a:uFill>
                  <a:solidFill>
                    <a:srgbClr val="ffffff"/>
                  </a:solidFill>
                </a:uFill>
                <a:latin typeface="Times New Roman"/>
              </a:rPr>
              <a:t>Les carrières des fonctionnaires sont linéaires : la prise en compte de points</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Times New Roman"/>
              </a:rPr>
              <a:t>sur l’ensemble de la carrière reviendrait à prendre en compte le salaire moyen de </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Times New Roman"/>
              </a:rPr>
              <a:t>toute une carrière et risquerait de se traduire par une forte baisse des pensions</a:t>
            </a: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Times New Roman"/>
              </a:rPr>
              <a:t>Plus fondamentalement, s’attaquer à la notion de carrière, c’est revenir sur toute une conception de la Fonction Publique. Parce qu’il est au service de l’intérêt général, le fonctionnaire ne doit pas avoir à « négocier » son augmentation de salaire auprès de son supérieur hiérarchique, c’est là la raison de son droit à une carrière.</a:t>
            </a: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Times New Roman"/>
              </a:rPr>
              <a:t>Les changements de grade se font en seconde partie de carrière et permettent d’accéder à</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Times New Roman"/>
              </a:rPr>
              <a:t> </a:t>
            </a:r>
            <a:r>
              <a:rPr b="0" lang="fr-FR" sz="2000" spc="-1" strike="noStrike">
                <a:solidFill>
                  <a:srgbClr val="000000"/>
                </a:solidFill>
                <a:uFill>
                  <a:solidFill>
                    <a:srgbClr val="ffffff"/>
                  </a:solidFill>
                </a:uFill>
                <a:latin typeface="Times New Roman"/>
              </a:rPr>
              <a:t>des indices plus élevées : d’où l’intérêt de conserver la référence aux 6 derniers mois</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Times New Roman"/>
              </a:rPr>
              <a:t>Les carrières sont à qualification égale et diplôme égal moins bien rémunérées dans l</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Times New Roman"/>
              </a:rPr>
              <a:t>e secteur public</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Times New Roman"/>
              </a:rPr>
              <a:t>Les carrières dans le privé ne sont pas linéaires car il peut y avoir changement </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Times New Roman"/>
              </a:rPr>
              <a:t>d’employeur ou d’emploi occupé : il serait nécessaire de revenir à la référence </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Times New Roman"/>
              </a:rPr>
              <a:t>des 10 meilleures années, mais sur le principe il est juste de calculer sur « les meilleures années » dans le privé alors que cela n’a pas la même portée dans le public.</a:t>
            </a: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Times New Roman"/>
              </a:rPr>
              <a:t>Il existe de nombreuses différence entre système public et privé : ex majoration pour </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Times New Roman"/>
              </a:rPr>
              <a:t>enfants continuent d’exister ds le régime général pouvant aller jusqu’à 8 trimestres </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Times New Roman"/>
              </a:rPr>
              <a:t>pour maternité mais aussi pour éducation; ds le secteur privé sauf interruption ou </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Times New Roman"/>
              </a:rPr>
              <a:t>temps partiel, il n’y a plus d’avantage depuis 2004</a:t>
            </a:r>
            <a:endParaRPr b="0" lang="fr-FR" sz="2000" spc="-1" strike="noStrike">
              <a:solidFill>
                <a:srgbClr val="000000"/>
              </a:solidFill>
              <a:uFill>
                <a:solidFill>
                  <a:srgbClr val="ffffff"/>
                </a:solidFill>
              </a:uFill>
              <a:latin typeface="Arial"/>
            </a:endParaRPr>
          </a:p>
          <a:p>
            <a:pPr marL="216000" indent="-216000">
              <a:lnSpc>
                <a:spcPct val="100000"/>
              </a:lnSpc>
            </a:pP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Times New Roman"/>
              </a:rPr>
              <a:t>D’autres différences existent tels que l’impact du temps partiel (proratise la pension), </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Times New Roman"/>
              </a:rPr>
              <a:t>la majoration pour aidant familial, la simplification lors qu’il y a plusieurs pensions </a:t>
            </a:r>
            <a:endParaRPr b="0" lang="fr-FR" sz="2000" spc="-1" strike="noStrike">
              <a:solidFill>
                <a:srgbClr val="000000"/>
              </a:solidFill>
              <a:uFill>
                <a:solidFill>
                  <a:srgbClr val="ffffff"/>
                </a:solidFill>
              </a:uFill>
              <a:latin typeface="Arial"/>
            </a:endParaRPr>
          </a:p>
          <a:p>
            <a:pPr marL="216000" indent="-216000">
              <a:lnSpc>
                <a:spcPct val="100000"/>
              </a:lnSpc>
            </a:pPr>
            <a:r>
              <a:rPr b="0" lang="fr-FR" sz="2000" spc="-1" strike="noStrike">
                <a:solidFill>
                  <a:srgbClr val="000000"/>
                </a:solidFill>
                <a:uFill>
                  <a:solidFill>
                    <a:srgbClr val="ffffff"/>
                  </a:solidFill>
                </a:uFill>
                <a:latin typeface="Times New Roman"/>
              </a:rPr>
              <a:t>de régimes différents à liquider..</a:t>
            </a:r>
            <a:endParaRPr b="0" lang="fr-FR" sz="2000" spc="-1" strike="noStrike">
              <a:solidFill>
                <a:srgbClr val="000000"/>
              </a:solidFill>
              <a:uFill>
                <a:solidFill>
                  <a:srgbClr val="ffffff"/>
                </a:solidFill>
              </a:uFill>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8" name="PlaceHolder 1"/>
          <p:cNvSpPr>
            <a:spLocks noGrp="1"/>
          </p:cNvSpPr>
          <p:nvPr>
            <p:ph type="body"/>
          </p:nvPr>
        </p:nvSpPr>
        <p:spPr>
          <a:xfrm>
            <a:off x="685800" y="4343400"/>
            <a:ext cx="5486040" cy="4114440"/>
          </a:xfrm>
          <a:prstGeom prst="rect">
            <a:avLst/>
          </a:prstGeom>
        </p:spPr>
        <p:txBody>
          <a:bodyPr/>
          <a:p>
            <a:r>
              <a:rPr b="0" lang="fr-FR" sz="2000" spc="-1" strike="noStrike">
                <a:solidFill>
                  <a:srgbClr val="000000"/>
                </a:solidFill>
                <a:uFill>
                  <a:solidFill>
                    <a:srgbClr val="ffffff"/>
                  </a:solidFill>
                </a:uFill>
                <a:latin typeface="Arial"/>
              </a:rPr>
              <a:t>Pas un hasard si les foncitonnaires et militaires ont été les 1° à avoir des systèmes de retraite garantis par l’état, au départ pour s’assurer de la fidélité (marins au XVIII° : qu’ils n’aillent pas combattre avec la marine anglaise), mais ensuite a changé de sens, le modèle du fonctionnaire qui a une garantie de carrière et donc peut exercer son métier plus ou moins tranquillement, à l’abri des pressions, pas seulement loyauté, mais aussi responsabilité</a:t>
            </a:r>
            <a:endParaRPr b="0" lang="fr-FR" sz="2000" spc="-1" strike="noStrike">
              <a:solidFill>
                <a:srgbClr val="000000"/>
              </a:solidFill>
              <a:uFill>
                <a:solidFill>
                  <a:srgbClr val="ffffff"/>
                </a:solidFill>
              </a:uFill>
              <a:latin typeface="Arial"/>
            </a:endParaRPr>
          </a:p>
        </p:txBody>
      </p:sp>
      <p:sp>
        <p:nvSpPr>
          <p:cNvPr id="479" name="TextShape 2"/>
          <p:cNvSpPr txBox="1"/>
          <p:nvPr/>
        </p:nvSpPr>
        <p:spPr>
          <a:xfrm>
            <a:off x="3884760" y="8685360"/>
            <a:ext cx="2971440" cy="456840"/>
          </a:xfrm>
          <a:prstGeom prst="rect">
            <a:avLst/>
          </a:prstGeom>
          <a:noFill/>
          <a:ln>
            <a:noFill/>
          </a:ln>
        </p:spPr>
        <p:txBody>
          <a:bodyPr anchor="b"/>
          <a:p>
            <a:pPr algn="r">
              <a:lnSpc>
                <a:spcPct val="100000"/>
              </a:lnSpc>
            </a:pPr>
            <a:fld id="{42BA3618-4FFD-4E60-B2FD-0B89A2142D66}"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PlaceHolder 1"/>
          <p:cNvSpPr>
            <a:spLocks noGrp="1"/>
          </p:cNvSpPr>
          <p:nvPr>
            <p:ph type="body"/>
          </p:nvPr>
        </p:nvSpPr>
        <p:spPr>
          <a:xfrm>
            <a:off x="685800" y="4343400"/>
            <a:ext cx="5486040" cy="4114440"/>
          </a:xfrm>
          <a:prstGeom prst="rect">
            <a:avLst/>
          </a:prstGeom>
        </p:spPr>
        <p:txBody>
          <a:bodyPr/>
          <a:p>
            <a:r>
              <a:rPr b="0" lang="fr-FR" sz="2000" spc="-1" strike="noStrike">
                <a:solidFill>
                  <a:srgbClr val="000000"/>
                </a:solidFill>
                <a:uFill>
                  <a:solidFill>
                    <a:srgbClr val="ffffff"/>
                  </a:solidFill>
                </a:uFill>
                <a:latin typeface="Calibri"/>
              </a:rPr>
              <a:t>Dans le nouveau système, tous les éléments de la rémunération seraient pris en compte. Or, le développement des primes a été une manière de ne pas revaloriser certaines professions. Les enseignants seraient particulièrement pénalisés car ils perçoivent peu de primes. Les femmes seraient pénalisées par rapport aux hommes (plus d’heures sup, plus de fonctions spécifiques, etc)</a:t>
            </a:r>
            <a:endParaRPr b="0" lang="fr-FR" sz="2000" spc="-1" strike="noStrike">
              <a:solidFill>
                <a:srgbClr val="000000"/>
              </a:solidFill>
              <a:uFill>
                <a:solidFill>
                  <a:srgbClr val="ffffff"/>
                </a:solidFill>
              </a:uFill>
              <a:latin typeface="Arial"/>
            </a:endParaRPr>
          </a:p>
        </p:txBody>
      </p:sp>
      <p:sp>
        <p:nvSpPr>
          <p:cNvPr id="481" name="TextShape 2"/>
          <p:cNvSpPr txBox="1"/>
          <p:nvPr/>
        </p:nvSpPr>
        <p:spPr>
          <a:xfrm>
            <a:off x="3884760" y="8685360"/>
            <a:ext cx="2971440" cy="456840"/>
          </a:xfrm>
          <a:prstGeom prst="rect">
            <a:avLst/>
          </a:prstGeom>
          <a:noFill/>
          <a:ln>
            <a:noFill/>
          </a:ln>
        </p:spPr>
        <p:txBody>
          <a:bodyPr anchor="b"/>
          <a:p>
            <a:pPr algn="r">
              <a:lnSpc>
                <a:spcPct val="100000"/>
              </a:lnSpc>
            </a:pPr>
            <a:fld id="{424129FA-B2AD-4DBA-AB33-66AF7AB947B8}"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2" name="PlaceHolder 1"/>
          <p:cNvSpPr>
            <a:spLocks noGrp="1"/>
          </p:cNvSpPr>
          <p:nvPr>
            <p:ph type="body"/>
          </p:nvPr>
        </p:nvSpPr>
        <p:spPr>
          <a:xfrm>
            <a:off x="685800" y="4343400"/>
            <a:ext cx="5486040" cy="4114440"/>
          </a:xfrm>
          <a:prstGeom prst="rect">
            <a:avLst/>
          </a:prstGeom>
        </p:spPr>
        <p:txBody>
          <a:bodyPr/>
          <a:p>
            <a:r>
              <a:rPr b="0" lang="fr-FR" sz="2000" spc="-1" strike="noStrike">
                <a:solidFill>
                  <a:srgbClr val="000000"/>
                </a:solidFill>
                <a:uFill>
                  <a:solidFill>
                    <a:srgbClr val="ffffff"/>
                  </a:solidFill>
                </a:uFill>
                <a:latin typeface="Calibri"/>
              </a:rPr>
              <a:t>On pourra noter que sur les droits familiaux, JP Delevoye emploie l’élément de langage « désormais chaque enfant comptera, dès le 1° », sous entendant que ce n’est pas le cas aujourd’hui. Il s’appuie en cela sur le fait que certaines femmes qui ont toutes leurs annuités n’ont pas « besoin » de leur bonification familiale pour atteindre le taux plein. Outre que cela dénote une vision fausse des objectifs d système actuel (pourquoi parler d’annuités « perdues » pour des personnes qui ont le taux plein?), c’est tout à fait marginal aujourd’hui et cela sera probablement quasi inexistant demain: avec la nécessité d’avoir cotisé 43 annuités, le nombre de femmes qui n’auront pas « besoin » des trimestres validés gratuitement pour un enfant risque fort d’être proche de zéro.</a:t>
            </a:r>
            <a:endParaRPr b="0" lang="fr-FR" sz="2000" spc="-1" strike="noStrike">
              <a:solidFill>
                <a:srgbClr val="000000"/>
              </a:solidFill>
              <a:uFill>
                <a:solidFill>
                  <a:srgbClr val="ffffff"/>
                </a:solidFill>
              </a:uFill>
              <a:latin typeface="Arial"/>
            </a:endParaRPr>
          </a:p>
          <a:p>
            <a:endParaRPr b="0" lang="fr-FR" sz="2000" spc="-1" strike="noStrike">
              <a:solidFill>
                <a:srgbClr val="000000"/>
              </a:solidFill>
              <a:uFill>
                <a:solidFill>
                  <a:srgbClr val="ffffff"/>
                </a:solidFill>
              </a:uFill>
              <a:latin typeface="Arial"/>
            </a:endParaRPr>
          </a:p>
          <a:p>
            <a:r>
              <a:rPr b="0" lang="fr-FR" sz="2000" spc="-1" strike="noStrike">
                <a:solidFill>
                  <a:srgbClr val="000000"/>
                </a:solidFill>
                <a:uFill>
                  <a:solidFill>
                    <a:srgbClr val="ffffff"/>
                  </a:solidFill>
                </a:uFill>
                <a:latin typeface="Calibri"/>
              </a:rPr>
              <a:t>Menace sur les 10% de majoration de pension pour 3 enfants</a:t>
            </a:r>
            <a:endParaRPr b="0" lang="fr-FR" sz="2000" spc="-1" strike="noStrike">
              <a:solidFill>
                <a:srgbClr val="000000"/>
              </a:solidFill>
              <a:uFill>
                <a:solidFill>
                  <a:srgbClr val="ffffff"/>
                </a:solidFill>
              </a:uFill>
              <a:latin typeface="Arial"/>
            </a:endParaRPr>
          </a:p>
        </p:txBody>
      </p:sp>
      <p:sp>
        <p:nvSpPr>
          <p:cNvPr id="483" name="TextShape 2"/>
          <p:cNvSpPr txBox="1"/>
          <p:nvPr/>
        </p:nvSpPr>
        <p:spPr>
          <a:xfrm>
            <a:off x="3884760" y="8685360"/>
            <a:ext cx="2971440" cy="456840"/>
          </a:xfrm>
          <a:prstGeom prst="rect">
            <a:avLst/>
          </a:prstGeom>
          <a:noFill/>
          <a:ln>
            <a:noFill/>
          </a:ln>
        </p:spPr>
        <p:txBody>
          <a:bodyPr anchor="b"/>
          <a:p>
            <a:pPr algn="r">
              <a:lnSpc>
                <a:spcPct val="100000"/>
              </a:lnSpc>
            </a:pPr>
            <a:fld id="{7AC479EB-65A5-4A4A-BA6A-887FEE705E6D}" type="slidenum">
              <a:rPr b="0" lang="fr-FR" sz="1200" spc="-1" strike="noStrike">
                <a:solidFill>
                  <a:srgbClr val="000000"/>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32" name="PlaceHolder 4"/>
          <p:cNvSpPr>
            <a:spLocks noGrp="1"/>
          </p:cNvSpPr>
          <p:nvPr>
            <p:ph type="body"/>
          </p:nvPr>
        </p:nvSpPr>
        <p:spPr>
          <a:xfrm>
            <a:off x="4674240" y="396432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33" name="PlaceHolder 5"/>
          <p:cNvSpPr>
            <a:spLocks noGrp="1"/>
          </p:cNvSpPr>
          <p:nvPr>
            <p:ph type="body"/>
          </p:nvPr>
        </p:nvSpPr>
        <p:spPr>
          <a:xfrm>
            <a:off x="457200" y="396432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35" name="PlaceHolder 2"/>
          <p:cNvSpPr>
            <a:spLocks noGrp="1"/>
          </p:cNvSpPr>
          <p:nvPr>
            <p:ph type="body"/>
          </p:nvPr>
        </p:nvSpPr>
        <p:spPr>
          <a:xfrm>
            <a:off x="457200" y="160020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38" name="PlaceHolder 5"/>
          <p:cNvSpPr>
            <a:spLocks noGrp="1"/>
          </p:cNvSpPr>
          <p:nvPr>
            <p:ph type="body"/>
          </p:nvPr>
        </p:nvSpPr>
        <p:spPr>
          <a:xfrm>
            <a:off x="6022080" y="396432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40" name="PlaceHolder 7"/>
          <p:cNvSpPr>
            <a:spLocks noGrp="1"/>
          </p:cNvSpPr>
          <p:nvPr>
            <p:ph type="body"/>
          </p:nvPr>
        </p:nvSpPr>
        <p:spPr>
          <a:xfrm>
            <a:off x="457200" y="396432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47"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49" name="PlaceHolder 2"/>
          <p:cNvSpPr>
            <a:spLocks noGrp="1"/>
          </p:cNvSpPr>
          <p:nvPr>
            <p:ph type="body"/>
          </p:nvPr>
        </p:nvSpPr>
        <p:spPr>
          <a:xfrm>
            <a:off x="457200" y="1600200"/>
            <a:ext cx="822924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51" name="PlaceHolder 2"/>
          <p:cNvSpPr>
            <a:spLocks noGrp="1"/>
          </p:cNvSpPr>
          <p:nvPr>
            <p:ph type="body"/>
          </p:nvPr>
        </p:nvSpPr>
        <p:spPr>
          <a:xfrm>
            <a:off x="457200" y="1600200"/>
            <a:ext cx="401580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52" name="PlaceHolder 3"/>
          <p:cNvSpPr>
            <a:spLocks noGrp="1"/>
          </p:cNvSpPr>
          <p:nvPr>
            <p:ph type="body"/>
          </p:nvPr>
        </p:nvSpPr>
        <p:spPr>
          <a:xfrm>
            <a:off x="4674240" y="1600200"/>
            <a:ext cx="401580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56" name="PlaceHolder 2"/>
          <p:cNvSpPr>
            <a:spLocks noGrp="1"/>
          </p:cNvSpPr>
          <p:nvPr>
            <p:ph type="body"/>
          </p:nvPr>
        </p:nvSpPr>
        <p:spPr>
          <a:xfrm>
            <a:off x="45720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57" name="PlaceHolder 3"/>
          <p:cNvSpPr>
            <a:spLocks noGrp="1"/>
          </p:cNvSpPr>
          <p:nvPr>
            <p:ph type="body"/>
          </p:nvPr>
        </p:nvSpPr>
        <p:spPr>
          <a:xfrm>
            <a:off x="457200" y="396432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58" name="PlaceHolder 4"/>
          <p:cNvSpPr>
            <a:spLocks noGrp="1"/>
          </p:cNvSpPr>
          <p:nvPr>
            <p:ph type="body"/>
          </p:nvPr>
        </p:nvSpPr>
        <p:spPr>
          <a:xfrm>
            <a:off x="4674240" y="1600200"/>
            <a:ext cx="401580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60" name="PlaceHolder 2"/>
          <p:cNvSpPr>
            <a:spLocks noGrp="1"/>
          </p:cNvSpPr>
          <p:nvPr>
            <p:ph type="body"/>
          </p:nvPr>
        </p:nvSpPr>
        <p:spPr>
          <a:xfrm>
            <a:off x="457200" y="1600200"/>
            <a:ext cx="401580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61" name="PlaceHolder 3"/>
          <p:cNvSpPr>
            <a:spLocks noGrp="1"/>
          </p:cNvSpPr>
          <p:nvPr>
            <p:ph type="body"/>
          </p:nvPr>
        </p:nvSpPr>
        <p:spPr>
          <a:xfrm>
            <a:off x="467424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62" name="PlaceHolder 4"/>
          <p:cNvSpPr>
            <a:spLocks noGrp="1"/>
          </p:cNvSpPr>
          <p:nvPr>
            <p:ph type="body"/>
          </p:nvPr>
        </p:nvSpPr>
        <p:spPr>
          <a:xfrm>
            <a:off x="4674240" y="396432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64" name="PlaceHolder 2"/>
          <p:cNvSpPr>
            <a:spLocks noGrp="1"/>
          </p:cNvSpPr>
          <p:nvPr>
            <p:ph type="body"/>
          </p:nvPr>
        </p:nvSpPr>
        <p:spPr>
          <a:xfrm>
            <a:off x="45720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65" name="PlaceHolder 3"/>
          <p:cNvSpPr>
            <a:spLocks noGrp="1"/>
          </p:cNvSpPr>
          <p:nvPr>
            <p:ph type="body"/>
          </p:nvPr>
        </p:nvSpPr>
        <p:spPr>
          <a:xfrm>
            <a:off x="467424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66" name="PlaceHolder 4"/>
          <p:cNvSpPr>
            <a:spLocks noGrp="1"/>
          </p:cNvSpPr>
          <p:nvPr>
            <p:ph type="body"/>
          </p:nvPr>
        </p:nvSpPr>
        <p:spPr>
          <a:xfrm>
            <a:off x="457200" y="3964320"/>
            <a:ext cx="822924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68" name="PlaceHolder 2"/>
          <p:cNvSpPr>
            <a:spLocks noGrp="1"/>
          </p:cNvSpPr>
          <p:nvPr>
            <p:ph type="body"/>
          </p:nvPr>
        </p:nvSpPr>
        <p:spPr>
          <a:xfrm>
            <a:off x="457200" y="1600200"/>
            <a:ext cx="822924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69" name="PlaceHolder 3"/>
          <p:cNvSpPr>
            <a:spLocks noGrp="1"/>
          </p:cNvSpPr>
          <p:nvPr>
            <p:ph type="body"/>
          </p:nvPr>
        </p:nvSpPr>
        <p:spPr>
          <a:xfrm>
            <a:off x="457200" y="3964320"/>
            <a:ext cx="822924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71" name="PlaceHolder 2"/>
          <p:cNvSpPr>
            <a:spLocks noGrp="1"/>
          </p:cNvSpPr>
          <p:nvPr>
            <p:ph type="body"/>
          </p:nvPr>
        </p:nvSpPr>
        <p:spPr>
          <a:xfrm>
            <a:off x="45720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72" name="PlaceHolder 3"/>
          <p:cNvSpPr>
            <a:spLocks noGrp="1"/>
          </p:cNvSpPr>
          <p:nvPr>
            <p:ph type="body"/>
          </p:nvPr>
        </p:nvSpPr>
        <p:spPr>
          <a:xfrm>
            <a:off x="467424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73" name="PlaceHolder 4"/>
          <p:cNvSpPr>
            <a:spLocks noGrp="1"/>
          </p:cNvSpPr>
          <p:nvPr>
            <p:ph type="body"/>
          </p:nvPr>
        </p:nvSpPr>
        <p:spPr>
          <a:xfrm>
            <a:off x="4674240" y="396432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74" name="PlaceHolder 5"/>
          <p:cNvSpPr>
            <a:spLocks noGrp="1"/>
          </p:cNvSpPr>
          <p:nvPr>
            <p:ph type="body"/>
          </p:nvPr>
        </p:nvSpPr>
        <p:spPr>
          <a:xfrm>
            <a:off x="457200" y="396432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76" name="PlaceHolder 2"/>
          <p:cNvSpPr>
            <a:spLocks noGrp="1"/>
          </p:cNvSpPr>
          <p:nvPr>
            <p:ph type="body"/>
          </p:nvPr>
        </p:nvSpPr>
        <p:spPr>
          <a:xfrm>
            <a:off x="457200" y="160020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77" name="PlaceHolder 3"/>
          <p:cNvSpPr>
            <a:spLocks noGrp="1"/>
          </p:cNvSpPr>
          <p:nvPr>
            <p:ph type="body"/>
          </p:nvPr>
        </p:nvSpPr>
        <p:spPr>
          <a:xfrm>
            <a:off x="3239640" y="160020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78" name="PlaceHolder 4"/>
          <p:cNvSpPr>
            <a:spLocks noGrp="1"/>
          </p:cNvSpPr>
          <p:nvPr>
            <p:ph type="body"/>
          </p:nvPr>
        </p:nvSpPr>
        <p:spPr>
          <a:xfrm>
            <a:off x="6022080" y="160020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79" name="PlaceHolder 5"/>
          <p:cNvSpPr>
            <a:spLocks noGrp="1"/>
          </p:cNvSpPr>
          <p:nvPr>
            <p:ph type="body"/>
          </p:nvPr>
        </p:nvSpPr>
        <p:spPr>
          <a:xfrm>
            <a:off x="6022080" y="396432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80" name="PlaceHolder 6"/>
          <p:cNvSpPr>
            <a:spLocks noGrp="1"/>
          </p:cNvSpPr>
          <p:nvPr>
            <p:ph type="body"/>
          </p:nvPr>
        </p:nvSpPr>
        <p:spPr>
          <a:xfrm>
            <a:off x="3239640" y="396432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81" name="PlaceHolder 7"/>
          <p:cNvSpPr>
            <a:spLocks noGrp="1"/>
          </p:cNvSpPr>
          <p:nvPr>
            <p:ph type="body"/>
          </p:nvPr>
        </p:nvSpPr>
        <p:spPr>
          <a:xfrm>
            <a:off x="457200" y="396432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88"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90" name="PlaceHolder 2"/>
          <p:cNvSpPr>
            <a:spLocks noGrp="1"/>
          </p:cNvSpPr>
          <p:nvPr>
            <p:ph type="body"/>
          </p:nvPr>
        </p:nvSpPr>
        <p:spPr>
          <a:xfrm>
            <a:off x="457200" y="1600200"/>
            <a:ext cx="822924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92" name="PlaceHolder 2"/>
          <p:cNvSpPr>
            <a:spLocks noGrp="1"/>
          </p:cNvSpPr>
          <p:nvPr>
            <p:ph type="body"/>
          </p:nvPr>
        </p:nvSpPr>
        <p:spPr>
          <a:xfrm>
            <a:off x="457200" y="1600200"/>
            <a:ext cx="401580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93" name="PlaceHolder 3"/>
          <p:cNvSpPr>
            <a:spLocks noGrp="1"/>
          </p:cNvSpPr>
          <p:nvPr>
            <p:ph type="body"/>
          </p:nvPr>
        </p:nvSpPr>
        <p:spPr>
          <a:xfrm>
            <a:off x="4674240" y="1600200"/>
            <a:ext cx="401580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97" name="PlaceHolder 2"/>
          <p:cNvSpPr>
            <a:spLocks noGrp="1"/>
          </p:cNvSpPr>
          <p:nvPr>
            <p:ph type="body"/>
          </p:nvPr>
        </p:nvSpPr>
        <p:spPr>
          <a:xfrm>
            <a:off x="45720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98" name="PlaceHolder 3"/>
          <p:cNvSpPr>
            <a:spLocks noGrp="1"/>
          </p:cNvSpPr>
          <p:nvPr>
            <p:ph type="body"/>
          </p:nvPr>
        </p:nvSpPr>
        <p:spPr>
          <a:xfrm>
            <a:off x="457200" y="396432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99" name="PlaceHolder 4"/>
          <p:cNvSpPr>
            <a:spLocks noGrp="1"/>
          </p:cNvSpPr>
          <p:nvPr>
            <p:ph type="body"/>
          </p:nvPr>
        </p:nvSpPr>
        <p:spPr>
          <a:xfrm>
            <a:off x="4674240" y="1600200"/>
            <a:ext cx="401580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101" name="PlaceHolder 2"/>
          <p:cNvSpPr>
            <a:spLocks noGrp="1"/>
          </p:cNvSpPr>
          <p:nvPr>
            <p:ph type="body"/>
          </p:nvPr>
        </p:nvSpPr>
        <p:spPr>
          <a:xfrm>
            <a:off x="457200" y="1600200"/>
            <a:ext cx="401580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02" name="PlaceHolder 3"/>
          <p:cNvSpPr>
            <a:spLocks noGrp="1"/>
          </p:cNvSpPr>
          <p:nvPr>
            <p:ph type="body"/>
          </p:nvPr>
        </p:nvSpPr>
        <p:spPr>
          <a:xfrm>
            <a:off x="467424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03" name="PlaceHolder 4"/>
          <p:cNvSpPr>
            <a:spLocks noGrp="1"/>
          </p:cNvSpPr>
          <p:nvPr>
            <p:ph type="body"/>
          </p:nvPr>
        </p:nvSpPr>
        <p:spPr>
          <a:xfrm>
            <a:off x="4674240" y="396432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105" name="PlaceHolder 2"/>
          <p:cNvSpPr>
            <a:spLocks noGrp="1"/>
          </p:cNvSpPr>
          <p:nvPr>
            <p:ph type="body"/>
          </p:nvPr>
        </p:nvSpPr>
        <p:spPr>
          <a:xfrm>
            <a:off x="45720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06" name="PlaceHolder 3"/>
          <p:cNvSpPr>
            <a:spLocks noGrp="1"/>
          </p:cNvSpPr>
          <p:nvPr>
            <p:ph type="body"/>
          </p:nvPr>
        </p:nvSpPr>
        <p:spPr>
          <a:xfrm>
            <a:off x="467424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07" name="PlaceHolder 4"/>
          <p:cNvSpPr>
            <a:spLocks noGrp="1"/>
          </p:cNvSpPr>
          <p:nvPr>
            <p:ph type="body"/>
          </p:nvPr>
        </p:nvSpPr>
        <p:spPr>
          <a:xfrm>
            <a:off x="457200" y="3964320"/>
            <a:ext cx="822924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109" name="PlaceHolder 2"/>
          <p:cNvSpPr>
            <a:spLocks noGrp="1"/>
          </p:cNvSpPr>
          <p:nvPr>
            <p:ph type="body"/>
          </p:nvPr>
        </p:nvSpPr>
        <p:spPr>
          <a:xfrm>
            <a:off x="457200" y="1600200"/>
            <a:ext cx="822924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10" name="PlaceHolder 3"/>
          <p:cNvSpPr>
            <a:spLocks noGrp="1"/>
          </p:cNvSpPr>
          <p:nvPr>
            <p:ph type="body"/>
          </p:nvPr>
        </p:nvSpPr>
        <p:spPr>
          <a:xfrm>
            <a:off x="457200" y="3964320"/>
            <a:ext cx="822924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112" name="PlaceHolder 2"/>
          <p:cNvSpPr>
            <a:spLocks noGrp="1"/>
          </p:cNvSpPr>
          <p:nvPr>
            <p:ph type="body"/>
          </p:nvPr>
        </p:nvSpPr>
        <p:spPr>
          <a:xfrm>
            <a:off x="45720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13" name="PlaceHolder 3"/>
          <p:cNvSpPr>
            <a:spLocks noGrp="1"/>
          </p:cNvSpPr>
          <p:nvPr>
            <p:ph type="body"/>
          </p:nvPr>
        </p:nvSpPr>
        <p:spPr>
          <a:xfrm>
            <a:off x="467424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14" name="PlaceHolder 4"/>
          <p:cNvSpPr>
            <a:spLocks noGrp="1"/>
          </p:cNvSpPr>
          <p:nvPr>
            <p:ph type="body"/>
          </p:nvPr>
        </p:nvSpPr>
        <p:spPr>
          <a:xfrm>
            <a:off x="4674240" y="396432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15" name="PlaceHolder 5"/>
          <p:cNvSpPr>
            <a:spLocks noGrp="1"/>
          </p:cNvSpPr>
          <p:nvPr>
            <p:ph type="body"/>
          </p:nvPr>
        </p:nvSpPr>
        <p:spPr>
          <a:xfrm>
            <a:off x="457200" y="396432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117" name="PlaceHolder 2"/>
          <p:cNvSpPr>
            <a:spLocks noGrp="1"/>
          </p:cNvSpPr>
          <p:nvPr>
            <p:ph type="body"/>
          </p:nvPr>
        </p:nvSpPr>
        <p:spPr>
          <a:xfrm>
            <a:off x="457200" y="160020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18" name="PlaceHolder 3"/>
          <p:cNvSpPr>
            <a:spLocks noGrp="1"/>
          </p:cNvSpPr>
          <p:nvPr>
            <p:ph type="body"/>
          </p:nvPr>
        </p:nvSpPr>
        <p:spPr>
          <a:xfrm>
            <a:off x="3239640" y="160020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19" name="PlaceHolder 4"/>
          <p:cNvSpPr>
            <a:spLocks noGrp="1"/>
          </p:cNvSpPr>
          <p:nvPr>
            <p:ph type="body"/>
          </p:nvPr>
        </p:nvSpPr>
        <p:spPr>
          <a:xfrm>
            <a:off x="6022080" y="160020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20" name="PlaceHolder 5"/>
          <p:cNvSpPr>
            <a:spLocks noGrp="1"/>
          </p:cNvSpPr>
          <p:nvPr>
            <p:ph type="body"/>
          </p:nvPr>
        </p:nvSpPr>
        <p:spPr>
          <a:xfrm>
            <a:off x="6022080" y="396432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21" name="PlaceHolder 6"/>
          <p:cNvSpPr>
            <a:spLocks noGrp="1"/>
          </p:cNvSpPr>
          <p:nvPr>
            <p:ph type="body"/>
          </p:nvPr>
        </p:nvSpPr>
        <p:spPr>
          <a:xfrm>
            <a:off x="3239640" y="396432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22" name="PlaceHolder 7"/>
          <p:cNvSpPr>
            <a:spLocks noGrp="1"/>
          </p:cNvSpPr>
          <p:nvPr>
            <p:ph type="body"/>
          </p:nvPr>
        </p:nvSpPr>
        <p:spPr>
          <a:xfrm>
            <a:off x="457200" y="396432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128"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130" name="PlaceHolder 2"/>
          <p:cNvSpPr>
            <a:spLocks noGrp="1"/>
          </p:cNvSpPr>
          <p:nvPr>
            <p:ph type="body"/>
          </p:nvPr>
        </p:nvSpPr>
        <p:spPr>
          <a:xfrm>
            <a:off x="457200" y="1600200"/>
            <a:ext cx="822924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132" name="PlaceHolder 2"/>
          <p:cNvSpPr>
            <a:spLocks noGrp="1"/>
          </p:cNvSpPr>
          <p:nvPr>
            <p:ph type="body"/>
          </p:nvPr>
        </p:nvSpPr>
        <p:spPr>
          <a:xfrm>
            <a:off x="457200" y="1600200"/>
            <a:ext cx="401580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33" name="PlaceHolder 3"/>
          <p:cNvSpPr>
            <a:spLocks noGrp="1"/>
          </p:cNvSpPr>
          <p:nvPr>
            <p:ph type="body"/>
          </p:nvPr>
        </p:nvSpPr>
        <p:spPr>
          <a:xfrm>
            <a:off x="4674240" y="1600200"/>
            <a:ext cx="401580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5"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137" name="PlaceHolder 2"/>
          <p:cNvSpPr>
            <a:spLocks noGrp="1"/>
          </p:cNvSpPr>
          <p:nvPr>
            <p:ph type="body"/>
          </p:nvPr>
        </p:nvSpPr>
        <p:spPr>
          <a:xfrm>
            <a:off x="45720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38" name="PlaceHolder 3"/>
          <p:cNvSpPr>
            <a:spLocks noGrp="1"/>
          </p:cNvSpPr>
          <p:nvPr>
            <p:ph type="body"/>
          </p:nvPr>
        </p:nvSpPr>
        <p:spPr>
          <a:xfrm>
            <a:off x="457200" y="396432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39" name="PlaceHolder 4"/>
          <p:cNvSpPr>
            <a:spLocks noGrp="1"/>
          </p:cNvSpPr>
          <p:nvPr>
            <p:ph type="body"/>
          </p:nvPr>
        </p:nvSpPr>
        <p:spPr>
          <a:xfrm>
            <a:off x="4674240" y="1600200"/>
            <a:ext cx="401580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141" name="PlaceHolder 2"/>
          <p:cNvSpPr>
            <a:spLocks noGrp="1"/>
          </p:cNvSpPr>
          <p:nvPr>
            <p:ph type="body"/>
          </p:nvPr>
        </p:nvSpPr>
        <p:spPr>
          <a:xfrm>
            <a:off x="457200" y="1600200"/>
            <a:ext cx="401580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42" name="PlaceHolder 3"/>
          <p:cNvSpPr>
            <a:spLocks noGrp="1"/>
          </p:cNvSpPr>
          <p:nvPr>
            <p:ph type="body"/>
          </p:nvPr>
        </p:nvSpPr>
        <p:spPr>
          <a:xfrm>
            <a:off x="467424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43" name="PlaceHolder 4"/>
          <p:cNvSpPr>
            <a:spLocks noGrp="1"/>
          </p:cNvSpPr>
          <p:nvPr>
            <p:ph type="body"/>
          </p:nvPr>
        </p:nvSpPr>
        <p:spPr>
          <a:xfrm>
            <a:off x="4674240" y="396432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145" name="PlaceHolder 2"/>
          <p:cNvSpPr>
            <a:spLocks noGrp="1"/>
          </p:cNvSpPr>
          <p:nvPr>
            <p:ph type="body"/>
          </p:nvPr>
        </p:nvSpPr>
        <p:spPr>
          <a:xfrm>
            <a:off x="45720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46" name="PlaceHolder 3"/>
          <p:cNvSpPr>
            <a:spLocks noGrp="1"/>
          </p:cNvSpPr>
          <p:nvPr>
            <p:ph type="body"/>
          </p:nvPr>
        </p:nvSpPr>
        <p:spPr>
          <a:xfrm>
            <a:off x="467424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47" name="PlaceHolder 4"/>
          <p:cNvSpPr>
            <a:spLocks noGrp="1"/>
          </p:cNvSpPr>
          <p:nvPr>
            <p:ph type="body"/>
          </p:nvPr>
        </p:nvSpPr>
        <p:spPr>
          <a:xfrm>
            <a:off x="457200" y="3964320"/>
            <a:ext cx="822924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149" name="PlaceHolder 2"/>
          <p:cNvSpPr>
            <a:spLocks noGrp="1"/>
          </p:cNvSpPr>
          <p:nvPr>
            <p:ph type="body"/>
          </p:nvPr>
        </p:nvSpPr>
        <p:spPr>
          <a:xfrm>
            <a:off x="457200" y="1600200"/>
            <a:ext cx="822924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50" name="PlaceHolder 3"/>
          <p:cNvSpPr>
            <a:spLocks noGrp="1"/>
          </p:cNvSpPr>
          <p:nvPr>
            <p:ph type="body"/>
          </p:nvPr>
        </p:nvSpPr>
        <p:spPr>
          <a:xfrm>
            <a:off x="457200" y="3964320"/>
            <a:ext cx="822924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152" name="PlaceHolder 2"/>
          <p:cNvSpPr>
            <a:spLocks noGrp="1"/>
          </p:cNvSpPr>
          <p:nvPr>
            <p:ph type="body"/>
          </p:nvPr>
        </p:nvSpPr>
        <p:spPr>
          <a:xfrm>
            <a:off x="45720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53" name="PlaceHolder 3"/>
          <p:cNvSpPr>
            <a:spLocks noGrp="1"/>
          </p:cNvSpPr>
          <p:nvPr>
            <p:ph type="body"/>
          </p:nvPr>
        </p:nvSpPr>
        <p:spPr>
          <a:xfrm>
            <a:off x="467424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54" name="PlaceHolder 4"/>
          <p:cNvSpPr>
            <a:spLocks noGrp="1"/>
          </p:cNvSpPr>
          <p:nvPr>
            <p:ph type="body"/>
          </p:nvPr>
        </p:nvSpPr>
        <p:spPr>
          <a:xfrm>
            <a:off x="4674240" y="396432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55" name="PlaceHolder 5"/>
          <p:cNvSpPr>
            <a:spLocks noGrp="1"/>
          </p:cNvSpPr>
          <p:nvPr>
            <p:ph type="body"/>
          </p:nvPr>
        </p:nvSpPr>
        <p:spPr>
          <a:xfrm>
            <a:off x="457200" y="396432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157" name="PlaceHolder 2"/>
          <p:cNvSpPr>
            <a:spLocks noGrp="1"/>
          </p:cNvSpPr>
          <p:nvPr>
            <p:ph type="body"/>
          </p:nvPr>
        </p:nvSpPr>
        <p:spPr>
          <a:xfrm>
            <a:off x="457200" y="160020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58" name="PlaceHolder 3"/>
          <p:cNvSpPr>
            <a:spLocks noGrp="1"/>
          </p:cNvSpPr>
          <p:nvPr>
            <p:ph type="body"/>
          </p:nvPr>
        </p:nvSpPr>
        <p:spPr>
          <a:xfrm>
            <a:off x="3239640" y="160020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59" name="PlaceHolder 4"/>
          <p:cNvSpPr>
            <a:spLocks noGrp="1"/>
          </p:cNvSpPr>
          <p:nvPr>
            <p:ph type="body"/>
          </p:nvPr>
        </p:nvSpPr>
        <p:spPr>
          <a:xfrm>
            <a:off x="6022080" y="160020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60" name="PlaceHolder 5"/>
          <p:cNvSpPr>
            <a:spLocks noGrp="1"/>
          </p:cNvSpPr>
          <p:nvPr>
            <p:ph type="body"/>
          </p:nvPr>
        </p:nvSpPr>
        <p:spPr>
          <a:xfrm>
            <a:off x="6022080" y="396432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61" name="PlaceHolder 6"/>
          <p:cNvSpPr>
            <a:spLocks noGrp="1"/>
          </p:cNvSpPr>
          <p:nvPr>
            <p:ph type="body"/>
          </p:nvPr>
        </p:nvSpPr>
        <p:spPr>
          <a:xfrm>
            <a:off x="3239640" y="396432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62" name="PlaceHolder 7"/>
          <p:cNvSpPr>
            <a:spLocks noGrp="1"/>
          </p:cNvSpPr>
          <p:nvPr>
            <p:ph type="body"/>
          </p:nvPr>
        </p:nvSpPr>
        <p:spPr>
          <a:xfrm>
            <a:off x="457200" y="396432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166"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168" name="PlaceHolder 2"/>
          <p:cNvSpPr>
            <a:spLocks noGrp="1"/>
          </p:cNvSpPr>
          <p:nvPr>
            <p:ph type="body"/>
          </p:nvPr>
        </p:nvSpPr>
        <p:spPr>
          <a:xfrm>
            <a:off x="457200" y="1600200"/>
            <a:ext cx="822924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170" name="PlaceHolder 2"/>
          <p:cNvSpPr>
            <a:spLocks noGrp="1"/>
          </p:cNvSpPr>
          <p:nvPr>
            <p:ph type="body"/>
          </p:nvPr>
        </p:nvSpPr>
        <p:spPr>
          <a:xfrm>
            <a:off x="457200" y="1600200"/>
            <a:ext cx="401580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71" name="PlaceHolder 3"/>
          <p:cNvSpPr>
            <a:spLocks noGrp="1"/>
          </p:cNvSpPr>
          <p:nvPr>
            <p:ph type="body"/>
          </p:nvPr>
        </p:nvSpPr>
        <p:spPr>
          <a:xfrm>
            <a:off x="4674240" y="1600200"/>
            <a:ext cx="401580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3"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175" name="PlaceHolder 2"/>
          <p:cNvSpPr>
            <a:spLocks noGrp="1"/>
          </p:cNvSpPr>
          <p:nvPr>
            <p:ph type="body"/>
          </p:nvPr>
        </p:nvSpPr>
        <p:spPr>
          <a:xfrm>
            <a:off x="45720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76" name="PlaceHolder 3"/>
          <p:cNvSpPr>
            <a:spLocks noGrp="1"/>
          </p:cNvSpPr>
          <p:nvPr>
            <p:ph type="body"/>
          </p:nvPr>
        </p:nvSpPr>
        <p:spPr>
          <a:xfrm>
            <a:off x="457200" y="396432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77" name="PlaceHolder 4"/>
          <p:cNvSpPr>
            <a:spLocks noGrp="1"/>
          </p:cNvSpPr>
          <p:nvPr>
            <p:ph type="body"/>
          </p:nvPr>
        </p:nvSpPr>
        <p:spPr>
          <a:xfrm>
            <a:off x="4674240" y="1600200"/>
            <a:ext cx="401580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179" name="PlaceHolder 2"/>
          <p:cNvSpPr>
            <a:spLocks noGrp="1"/>
          </p:cNvSpPr>
          <p:nvPr>
            <p:ph type="body"/>
          </p:nvPr>
        </p:nvSpPr>
        <p:spPr>
          <a:xfrm>
            <a:off x="457200" y="1600200"/>
            <a:ext cx="401580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80" name="PlaceHolder 3"/>
          <p:cNvSpPr>
            <a:spLocks noGrp="1"/>
          </p:cNvSpPr>
          <p:nvPr>
            <p:ph type="body"/>
          </p:nvPr>
        </p:nvSpPr>
        <p:spPr>
          <a:xfrm>
            <a:off x="467424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81" name="PlaceHolder 4"/>
          <p:cNvSpPr>
            <a:spLocks noGrp="1"/>
          </p:cNvSpPr>
          <p:nvPr>
            <p:ph type="body"/>
          </p:nvPr>
        </p:nvSpPr>
        <p:spPr>
          <a:xfrm>
            <a:off x="4674240" y="396432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183" name="PlaceHolder 2"/>
          <p:cNvSpPr>
            <a:spLocks noGrp="1"/>
          </p:cNvSpPr>
          <p:nvPr>
            <p:ph type="body"/>
          </p:nvPr>
        </p:nvSpPr>
        <p:spPr>
          <a:xfrm>
            <a:off x="45720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84" name="PlaceHolder 3"/>
          <p:cNvSpPr>
            <a:spLocks noGrp="1"/>
          </p:cNvSpPr>
          <p:nvPr>
            <p:ph type="body"/>
          </p:nvPr>
        </p:nvSpPr>
        <p:spPr>
          <a:xfrm>
            <a:off x="467424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85" name="PlaceHolder 4"/>
          <p:cNvSpPr>
            <a:spLocks noGrp="1"/>
          </p:cNvSpPr>
          <p:nvPr>
            <p:ph type="body"/>
          </p:nvPr>
        </p:nvSpPr>
        <p:spPr>
          <a:xfrm>
            <a:off x="457200" y="3964320"/>
            <a:ext cx="822924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187" name="PlaceHolder 2"/>
          <p:cNvSpPr>
            <a:spLocks noGrp="1"/>
          </p:cNvSpPr>
          <p:nvPr>
            <p:ph type="body"/>
          </p:nvPr>
        </p:nvSpPr>
        <p:spPr>
          <a:xfrm>
            <a:off x="457200" y="1600200"/>
            <a:ext cx="822924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88" name="PlaceHolder 3"/>
          <p:cNvSpPr>
            <a:spLocks noGrp="1"/>
          </p:cNvSpPr>
          <p:nvPr>
            <p:ph type="body"/>
          </p:nvPr>
        </p:nvSpPr>
        <p:spPr>
          <a:xfrm>
            <a:off x="457200" y="3964320"/>
            <a:ext cx="822924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190" name="PlaceHolder 2"/>
          <p:cNvSpPr>
            <a:spLocks noGrp="1"/>
          </p:cNvSpPr>
          <p:nvPr>
            <p:ph type="body"/>
          </p:nvPr>
        </p:nvSpPr>
        <p:spPr>
          <a:xfrm>
            <a:off x="45720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91" name="PlaceHolder 3"/>
          <p:cNvSpPr>
            <a:spLocks noGrp="1"/>
          </p:cNvSpPr>
          <p:nvPr>
            <p:ph type="body"/>
          </p:nvPr>
        </p:nvSpPr>
        <p:spPr>
          <a:xfrm>
            <a:off x="467424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92" name="PlaceHolder 4"/>
          <p:cNvSpPr>
            <a:spLocks noGrp="1"/>
          </p:cNvSpPr>
          <p:nvPr>
            <p:ph type="body"/>
          </p:nvPr>
        </p:nvSpPr>
        <p:spPr>
          <a:xfrm>
            <a:off x="4674240" y="396432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93" name="PlaceHolder 5"/>
          <p:cNvSpPr>
            <a:spLocks noGrp="1"/>
          </p:cNvSpPr>
          <p:nvPr>
            <p:ph type="body"/>
          </p:nvPr>
        </p:nvSpPr>
        <p:spPr>
          <a:xfrm>
            <a:off x="457200" y="396432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195" name="PlaceHolder 2"/>
          <p:cNvSpPr>
            <a:spLocks noGrp="1"/>
          </p:cNvSpPr>
          <p:nvPr>
            <p:ph type="body"/>
          </p:nvPr>
        </p:nvSpPr>
        <p:spPr>
          <a:xfrm>
            <a:off x="457200" y="160020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96" name="PlaceHolder 3"/>
          <p:cNvSpPr>
            <a:spLocks noGrp="1"/>
          </p:cNvSpPr>
          <p:nvPr>
            <p:ph type="body"/>
          </p:nvPr>
        </p:nvSpPr>
        <p:spPr>
          <a:xfrm>
            <a:off x="3239640" y="160020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97" name="PlaceHolder 4"/>
          <p:cNvSpPr>
            <a:spLocks noGrp="1"/>
          </p:cNvSpPr>
          <p:nvPr>
            <p:ph type="body"/>
          </p:nvPr>
        </p:nvSpPr>
        <p:spPr>
          <a:xfrm>
            <a:off x="6022080" y="160020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98" name="PlaceHolder 5"/>
          <p:cNvSpPr>
            <a:spLocks noGrp="1"/>
          </p:cNvSpPr>
          <p:nvPr>
            <p:ph type="body"/>
          </p:nvPr>
        </p:nvSpPr>
        <p:spPr>
          <a:xfrm>
            <a:off x="6022080" y="396432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99" name="PlaceHolder 6"/>
          <p:cNvSpPr>
            <a:spLocks noGrp="1"/>
          </p:cNvSpPr>
          <p:nvPr>
            <p:ph type="body"/>
          </p:nvPr>
        </p:nvSpPr>
        <p:spPr>
          <a:xfrm>
            <a:off x="3239640" y="396432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00" name="PlaceHolder 7"/>
          <p:cNvSpPr>
            <a:spLocks noGrp="1"/>
          </p:cNvSpPr>
          <p:nvPr>
            <p:ph type="body"/>
          </p:nvPr>
        </p:nvSpPr>
        <p:spPr>
          <a:xfrm>
            <a:off x="457200" y="396432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207"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209" name="PlaceHolder 2"/>
          <p:cNvSpPr>
            <a:spLocks noGrp="1"/>
          </p:cNvSpPr>
          <p:nvPr>
            <p:ph type="body"/>
          </p:nvPr>
        </p:nvSpPr>
        <p:spPr>
          <a:xfrm>
            <a:off x="457200" y="1600200"/>
            <a:ext cx="822924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211" name="PlaceHolder 2"/>
          <p:cNvSpPr>
            <a:spLocks noGrp="1"/>
          </p:cNvSpPr>
          <p:nvPr>
            <p:ph type="body"/>
          </p:nvPr>
        </p:nvSpPr>
        <p:spPr>
          <a:xfrm>
            <a:off x="457200" y="1600200"/>
            <a:ext cx="401580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12" name="PlaceHolder 3"/>
          <p:cNvSpPr>
            <a:spLocks noGrp="1"/>
          </p:cNvSpPr>
          <p:nvPr>
            <p:ph type="body"/>
          </p:nvPr>
        </p:nvSpPr>
        <p:spPr>
          <a:xfrm>
            <a:off x="4674240" y="1600200"/>
            <a:ext cx="401580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4"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216" name="PlaceHolder 2"/>
          <p:cNvSpPr>
            <a:spLocks noGrp="1"/>
          </p:cNvSpPr>
          <p:nvPr>
            <p:ph type="body"/>
          </p:nvPr>
        </p:nvSpPr>
        <p:spPr>
          <a:xfrm>
            <a:off x="45720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17" name="PlaceHolder 3"/>
          <p:cNvSpPr>
            <a:spLocks noGrp="1"/>
          </p:cNvSpPr>
          <p:nvPr>
            <p:ph type="body"/>
          </p:nvPr>
        </p:nvSpPr>
        <p:spPr>
          <a:xfrm>
            <a:off x="457200" y="396432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18" name="PlaceHolder 4"/>
          <p:cNvSpPr>
            <a:spLocks noGrp="1"/>
          </p:cNvSpPr>
          <p:nvPr>
            <p:ph type="body"/>
          </p:nvPr>
        </p:nvSpPr>
        <p:spPr>
          <a:xfrm>
            <a:off x="4674240" y="1600200"/>
            <a:ext cx="401580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220" name="PlaceHolder 2"/>
          <p:cNvSpPr>
            <a:spLocks noGrp="1"/>
          </p:cNvSpPr>
          <p:nvPr>
            <p:ph type="body"/>
          </p:nvPr>
        </p:nvSpPr>
        <p:spPr>
          <a:xfrm>
            <a:off x="457200" y="1600200"/>
            <a:ext cx="401580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21" name="PlaceHolder 3"/>
          <p:cNvSpPr>
            <a:spLocks noGrp="1"/>
          </p:cNvSpPr>
          <p:nvPr>
            <p:ph type="body"/>
          </p:nvPr>
        </p:nvSpPr>
        <p:spPr>
          <a:xfrm>
            <a:off x="467424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22" name="PlaceHolder 4"/>
          <p:cNvSpPr>
            <a:spLocks noGrp="1"/>
          </p:cNvSpPr>
          <p:nvPr>
            <p:ph type="body"/>
          </p:nvPr>
        </p:nvSpPr>
        <p:spPr>
          <a:xfrm>
            <a:off x="4674240" y="396432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224" name="PlaceHolder 2"/>
          <p:cNvSpPr>
            <a:spLocks noGrp="1"/>
          </p:cNvSpPr>
          <p:nvPr>
            <p:ph type="body"/>
          </p:nvPr>
        </p:nvSpPr>
        <p:spPr>
          <a:xfrm>
            <a:off x="45720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25" name="PlaceHolder 3"/>
          <p:cNvSpPr>
            <a:spLocks noGrp="1"/>
          </p:cNvSpPr>
          <p:nvPr>
            <p:ph type="body"/>
          </p:nvPr>
        </p:nvSpPr>
        <p:spPr>
          <a:xfrm>
            <a:off x="467424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26" name="PlaceHolder 4"/>
          <p:cNvSpPr>
            <a:spLocks noGrp="1"/>
          </p:cNvSpPr>
          <p:nvPr>
            <p:ph type="body"/>
          </p:nvPr>
        </p:nvSpPr>
        <p:spPr>
          <a:xfrm>
            <a:off x="457200" y="3964320"/>
            <a:ext cx="822924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6" name="PlaceHolder 3"/>
          <p:cNvSpPr>
            <a:spLocks noGrp="1"/>
          </p:cNvSpPr>
          <p:nvPr>
            <p:ph type="body"/>
          </p:nvPr>
        </p:nvSpPr>
        <p:spPr>
          <a:xfrm>
            <a:off x="457200" y="396432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17" name="PlaceHolder 4"/>
          <p:cNvSpPr>
            <a:spLocks noGrp="1"/>
          </p:cNvSpPr>
          <p:nvPr>
            <p:ph type="body"/>
          </p:nvPr>
        </p:nvSpPr>
        <p:spPr>
          <a:xfrm>
            <a:off x="4674240" y="1600200"/>
            <a:ext cx="401580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228" name="PlaceHolder 2"/>
          <p:cNvSpPr>
            <a:spLocks noGrp="1"/>
          </p:cNvSpPr>
          <p:nvPr>
            <p:ph type="body"/>
          </p:nvPr>
        </p:nvSpPr>
        <p:spPr>
          <a:xfrm>
            <a:off x="457200" y="1600200"/>
            <a:ext cx="822924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29" name="PlaceHolder 3"/>
          <p:cNvSpPr>
            <a:spLocks noGrp="1"/>
          </p:cNvSpPr>
          <p:nvPr>
            <p:ph type="body"/>
          </p:nvPr>
        </p:nvSpPr>
        <p:spPr>
          <a:xfrm>
            <a:off x="457200" y="3964320"/>
            <a:ext cx="822924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231" name="PlaceHolder 2"/>
          <p:cNvSpPr>
            <a:spLocks noGrp="1"/>
          </p:cNvSpPr>
          <p:nvPr>
            <p:ph type="body"/>
          </p:nvPr>
        </p:nvSpPr>
        <p:spPr>
          <a:xfrm>
            <a:off x="45720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32" name="PlaceHolder 3"/>
          <p:cNvSpPr>
            <a:spLocks noGrp="1"/>
          </p:cNvSpPr>
          <p:nvPr>
            <p:ph type="body"/>
          </p:nvPr>
        </p:nvSpPr>
        <p:spPr>
          <a:xfrm>
            <a:off x="467424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33" name="PlaceHolder 4"/>
          <p:cNvSpPr>
            <a:spLocks noGrp="1"/>
          </p:cNvSpPr>
          <p:nvPr>
            <p:ph type="body"/>
          </p:nvPr>
        </p:nvSpPr>
        <p:spPr>
          <a:xfrm>
            <a:off x="4674240" y="396432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34" name="PlaceHolder 5"/>
          <p:cNvSpPr>
            <a:spLocks noGrp="1"/>
          </p:cNvSpPr>
          <p:nvPr>
            <p:ph type="body"/>
          </p:nvPr>
        </p:nvSpPr>
        <p:spPr>
          <a:xfrm>
            <a:off x="457200" y="396432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236" name="PlaceHolder 2"/>
          <p:cNvSpPr>
            <a:spLocks noGrp="1"/>
          </p:cNvSpPr>
          <p:nvPr>
            <p:ph type="body"/>
          </p:nvPr>
        </p:nvSpPr>
        <p:spPr>
          <a:xfrm>
            <a:off x="457200" y="160020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37" name="PlaceHolder 3"/>
          <p:cNvSpPr>
            <a:spLocks noGrp="1"/>
          </p:cNvSpPr>
          <p:nvPr>
            <p:ph type="body"/>
          </p:nvPr>
        </p:nvSpPr>
        <p:spPr>
          <a:xfrm>
            <a:off x="3239640" y="160020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38" name="PlaceHolder 4"/>
          <p:cNvSpPr>
            <a:spLocks noGrp="1"/>
          </p:cNvSpPr>
          <p:nvPr>
            <p:ph type="body"/>
          </p:nvPr>
        </p:nvSpPr>
        <p:spPr>
          <a:xfrm>
            <a:off x="6022080" y="160020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39" name="PlaceHolder 5"/>
          <p:cNvSpPr>
            <a:spLocks noGrp="1"/>
          </p:cNvSpPr>
          <p:nvPr>
            <p:ph type="body"/>
          </p:nvPr>
        </p:nvSpPr>
        <p:spPr>
          <a:xfrm>
            <a:off x="6022080" y="396432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40" name="PlaceHolder 6"/>
          <p:cNvSpPr>
            <a:spLocks noGrp="1"/>
          </p:cNvSpPr>
          <p:nvPr>
            <p:ph type="body"/>
          </p:nvPr>
        </p:nvSpPr>
        <p:spPr>
          <a:xfrm>
            <a:off x="3239640" y="396432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41" name="PlaceHolder 7"/>
          <p:cNvSpPr>
            <a:spLocks noGrp="1"/>
          </p:cNvSpPr>
          <p:nvPr>
            <p:ph type="body"/>
          </p:nvPr>
        </p:nvSpPr>
        <p:spPr>
          <a:xfrm>
            <a:off x="457200" y="396432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0"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251"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253" name="PlaceHolder 2"/>
          <p:cNvSpPr>
            <a:spLocks noGrp="1"/>
          </p:cNvSpPr>
          <p:nvPr>
            <p:ph type="body"/>
          </p:nvPr>
        </p:nvSpPr>
        <p:spPr>
          <a:xfrm>
            <a:off x="457200" y="1600200"/>
            <a:ext cx="822924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255" name="PlaceHolder 2"/>
          <p:cNvSpPr>
            <a:spLocks noGrp="1"/>
          </p:cNvSpPr>
          <p:nvPr>
            <p:ph type="body"/>
          </p:nvPr>
        </p:nvSpPr>
        <p:spPr>
          <a:xfrm>
            <a:off x="457200" y="1600200"/>
            <a:ext cx="401580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56" name="PlaceHolder 3"/>
          <p:cNvSpPr>
            <a:spLocks noGrp="1"/>
          </p:cNvSpPr>
          <p:nvPr>
            <p:ph type="body"/>
          </p:nvPr>
        </p:nvSpPr>
        <p:spPr>
          <a:xfrm>
            <a:off x="4674240" y="1600200"/>
            <a:ext cx="401580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7"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8"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260" name="PlaceHolder 2"/>
          <p:cNvSpPr>
            <a:spLocks noGrp="1"/>
          </p:cNvSpPr>
          <p:nvPr>
            <p:ph type="body"/>
          </p:nvPr>
        </p:nvSpPr>
        <p:spPr>
          <a:xfrm>
            <a:off x="45720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61" name="PlaceHolder 3"/>
          <p:cNvSpPr>
            <a:spLocks noGrp="1"/>
          </p:cNvSpPr>
          <p:nvPr>
            <p:ph type="body"/>
          </p:nvPr>
        </p:nvSpPr>
        <p:spPr>
          <a:xfrm>
            <a:off x="457200" y="396432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62" name="PlaceHolder 4"/>
          <p:cNvSpPr>
            <a:spLocks noGrp="1"/>
          </p:cNvSpPr>
          <p:nvPr>
            <p:ph type="body"/>
          </p:nvPr>
        </p:nvSpPr>
        <p:spPr>
          <a:xfrm>
            <a:off x="4674240" y="1600200"/>
            <a:ext cx="401580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264" name="PlaceHolder 2"/>
          <p:cNvSpPr>
            <a:spLocks noGrp="1"/>
          </p:cNvSpPr>
          <p:nvPr>
            <p:ph type="body"/>
          </p:nvPr>
        </p:nvSpPr>
        <p:spPr>
          <a:xfrm>
            <a:off x="457200" y="1600200"/>
            <a:ext cx="4015800" cy="4525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65" name="PlaceHolder 3"/>
          <p:cNvSpPr>
            <a:spLocks noGrp="1"/>
          </p:cNvSpPr>
          <p:nvPr>
            <p:ph type="body"/>
          </p:nvPr>
        </p:nvSpPr>
        <p:spPr>
          <a:xfrm>
            <a:off x="467424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66" name="PlaceHolder 4"/>
          <p:cNvSpPr>
            <a:spLocks noGrp="1"/>
          </p:cNvSpPr>
          <p:nvPr>
            <p:ph type="body"/>
          </p:nvPr>
        </p:nvSpPr>
        <p:spPr>
          <a:xfrm>
            <a:off x="4674240" y="396432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268" name="PlaceHolder 2"/>
          <p:cNvSpPr>
            <a:spLocks noGrp="1"/>
          </p:cNvSpPr>
          <p:nvPr>
            <p:ph type="body"/>
          </p:nvPr>
        </p:nvSpPr>
        <p:spPr>
          <a:xfrm>
            <a:off x="45720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69" name="PlaceHolder 3"/>
          <p:cNvSpPr>
            <a:spLocks noGrp="1"/>
          </p:cNvSpPr>
          <p:nvPr>
            <p:ph type="body"/>
          </p:nvPr>
        </p:nvSpPr>
        <p:spPr>
          <a:xfrm>
            <a:off x="467424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70" name="PlaceHolder 4"/>
          <p:cNvSpPr>
            <a:spLocks noGrp="1"/>
          </p:cNvSpPr>
          <p:nvPr>
            <p:ph type="body"/>
          </p:nvPr>
        </p:nvSpPr>
        <p:spPr>
          <a:xfrm>
            <a:off x="457200" y="3964320"/>
            <a:ext cx="822924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272" name="PlaceHolder 2"/>
          <p:cNvSpPr>
            <a:spLocks noGrp="1"/>
          </p:cNvSpPr>
          <p:nvPr>
            <p:ph type="body"/>
          </p:nvPr>
        </p:nvSpPr>
        <p:spPr>
          <a:xfrm>
            <a:off x="457200" y="1600200"/>
            <a:ext cx="822924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73" name="PlaceHolder 3"/>
          <p:cNvSpPr>
            <a:spLocks noGrp="1"/>
          </p:cNvSpPr>
          <p:nvPr>
            <p:ph type="body"/>
          </p:nvPr>
        </p:nvSpPr>
        <p:spPr>
          <a:xfrm>
            <a:off x="457200" y="3964320"/>
            <a:ext cx="822924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275" name="PlaceHolder 2"/>
          <p:cNvSpPr>
            <a:spLocks noGrp="1"/>
          </p:cNvSpPr>
          <p:nvPr>
            <p:ph type="body"/>
          </p:nvPr>
        </p:nvSpPr>
        <p:spPr>
          <a:xfrm>
            <a:off x="45720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76" name="PlaceHolder 3"/>
          <p:cNvSpPr>
            <a:spLocks noGrp="1"/>
          </p:cNvSpPr>
          <p:nvPr>
            <p:ph type="body"/>
          </p:nvPr>
        </p:nvSpPr>
        <p:spPr>
          <a:xfrm>
            <a:off x="467424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77" name="PlaceHolder 4"/>
          <p:cNvSpPr>
            <a:spLocks noGrp="1"/>
          </p:cNvSpPr>
          <p:nvPr>
            <p:ph type="body"/>
          </p:nvPr>
        </p:nvSpPr>
        <p:spPr>
          <a:xfrm>
            <a:off x="4674240" y="396432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78" name="PlaceHolder 5"/>
          <p:cNvSpPr>
            <a:spLocks noGrp="1"/>
          </p:cNvSpPr>
          <p:nvPr>
            <p:ph type="body"/>
          </p:nvPr>
        </p:nvSpPr>
        <p:spPr>
          <a:xfrm>
            <a:off x="457200" y="396432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280" name="PlaceHolder 2"/>
          <p:cNvSpPr>
            <a:spLocks noGrp="1"/>
          </p:cNvSpPr>
          <p:nvPr>
            <p:ph type="body"/>
          </p:nvPr>
        </p:nvSpPr>
        <p:spPr>
          <a:xfrm>
            <a:off x="457200" y="160020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81" name="PlaceHolder 3"/>
          <p:cNvSpPr>
            <a:spLocks noGrp="1"/>
          </p:cNvSpPr>
          <p:nvPr>
            <p:ph type="body"/>
          </p:nvPr>
        </p:nvSpPr>
        <p:spPr>
          <a:xfrm>
            <a:off x="3239640" y="160020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82" name="PlaceHolder 4"/>
          <p:cNvSpPr>
            <a:spLocks noGrp="1"/>
          </p:cNvSpPr>
          <p:nvPr>
            <p:ph type="body"/>
          </p:nvPr>
        </p:nvSpPr>
        <p:spPr>
          <a:xfrm>
            <a:off x="6022080" y="160020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83" name="PlaceHolder 5"/>
          <p:cNvSpPr>
            <a:spLocks noGrp="1"/>
          </p:cNvSpPr>
          <p:nvPr>
            <p:ph type="body"/>
          </p:nvPr>
        </p:nvSpPr>
        <p:spPr>
          <a:xfrm>
            <a:off x="6022080" y="396432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84" name="PlaceHolder 6"/>
          <p:cNvSpPr>
            <a:spLocks noGrp="1"/>
          </p:cNvSpPr>
          <p:nvPr>
            <p:ph type="body"/>
          </p:nvPr>
        </p:nvSpPr>
        <p:spPr>
          <a:xfrm>
            <a:off x="3239640" y="396432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85" name="PlaceHolder 7"/>
          <p:cNvSpPr>
            <a:spLocks noGrp="1"/>
          </p:cNvSpPr>
          <p:nvPr>
            <p:ph type="body"/>
          </p:nvPr>
        </p:nvSpPr>
        <p:spPr>
          <a:xfrm>
            <a:off x="457200" y="3964320"/>
            <a:ext cx="26496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p>
            <a:endParaRPr b="0" lang="fr-FR" sz="2400" spc="-1" strike="noStrike">
              <a:solidFill>
                <a:srgbClr val="000000"/>
              </a:solidFill>
              <a:uFill>
                <a:solidFill>
                  <a:srgbClr val="ffffff"/>
                </a:solidFill>
              </a:uFill>
              <a:latin typeface="Arial"/>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normAutofit/>
          </a:bodyPr>
          <a:p>
            <a:endParaRPr b="0" lang="fr-FR" sz="32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fr-FR" sz="4400" spc="-1" strike="noStrike">
                <a:solidFill>
                  <a:srgbClr val="000000"/>
                </a:solidFill>
                <a:uFill>
                  <a:solidFill>
                    <a:srgbClr val="ffffff"/>
                  </a:solidFill>
                </a:uFill>
                <a:latin typeface="Calibri"/>
                <a:ea typeface="ＭＳ Ｐゴシック"/>
              </a:rPr>
              <a:t>Cliquez pour modifier le style du titre</a:t>
            </a:r>
            <a:endParaRPr b="0" lang="fr-FR" sz="4400" spc="-1" strike="noStrike">
              <a:solidFill>
                <a:srgbClr val="000000"/>
              </a:solidFill>
              <a:uFill>
                <a:solidFill>
                  <a:srgbClr val="ffffff"/>
                </a:solidFill>
              </a:uFill>
              <a:latin typeface="Arial"/>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fld id="{F8D199EF-C1B1-4E12-A77C-FCA4DF0BF15C}" type="datetime">
              <a:rPr b="0" lang="fr-FR" sz="1200" spc="-1" strike="noStrike">
                <a:solidFill>
                  <a:srgbClr val="898989"/>
                </a:solidFill>
                <a:uFill>
                  <a:solidFill>
                    <a:srgbClr val="ffffff"/>
                  </a:solidFill>
                </a:uFill>
                <a:latin typeface="Calibri"/>
                <a:ea typeface="ＭＳ Ｐゴシック"/>
              </a:rPr>
              <a:t>19/11/2018</a:t>
            </a:fld>
            <a:endParaRPr b="0" lang="fr-FR" sz="1200" spc="-1" strike="noStrike">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b="0" lang="fr-FR" sz="2400" spc="-1" strike="noStrike">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D7B0D488-7F1C-4913-9E71-367D76EABA04}" type="slidenum">
              <a:rPr b="0" lang="fr-FR" sz="1200" spc="-1" strike="noStrike">
                <a:solidFill>
                  <a:srgbClr val="898989"/>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solidFill>
                  <a:srgbClr val="000000"/>
                </a:solidFill>
                <a:uFill>
                  <a:solidFill>
                    <a:srgbClr val="ffffff"/>
                  </a:solidFill>
                </a:uFill>
                <a:latin typeface="Calibri"/>
              </a:rPr>
              <a:t>Cliquez pour éditer le format du plan de texte</a:t>
            </a:r>
            <a:endParaRPr b="0" lang="fr-FR" sz="3200" spc="-1" strike="noStrike">
              <a:solidFill>
                <a:srgbClr val="000000"/>
              </a:solidFill>
              <a:uFill>
                <a:solidFill>
                  <a:srgbClr val="ffffff"/>
                </a:solidFill>
              </a:uFill>
              <a:latin typeface="Calibri"/>
            </a:endParaRPr>
          </a:p>
          <a:p>
            <a:pPr lvl="1" marL="864000" indent="-324000">
              <a:spcBef>
                <a:spcPts val="1134"/>
              </a:spcBef>
              <a:buClr>
                <a:srgbClr val="000000"/>
              </a:buClr>
              <a:buSzPct val="75000"/>
              <a:buFont typeface="Symbol" charset="2"/>
              <a:buChar char=""/>
            </a:pPr>
            <a:r>
              <a:rPr b="0" lang="fr-FR" sz="2400" spc="-1" strike="noStrike">
                <a:solidFill>
                  <a:srgbClr val="000000"/>
                </a:solidFill>
                <a:uFill>
                  <a:solidFill>
                    <a:srgbClr val="ffffff"/>
                  </a:solidFill>
                </a:uFill>
                <a:latin typeface="Calibri"/>
              </a:rPr>
              <a:t>Second niveau de plan</a:t>
            </a:r>
            <a:endParaRPr b="0" lang="fr-FR" sz="2400" spc="-1" strike="noStrike">
              <a:solidFill>
                <a:srgbClr val="000000"/>
              </a:solidFill>
              <a:uFill>
                <a:solidFill>
                  <a:srgbClr val="ffffff"/>
                </a:solidFill>
              </a:uFill>
              <a:latin typeface="Calibri"/>
            </a:endParaRPr>
          </a:p>
          <a:p>
            <a:pPr lvl="2" marL="1296000" indent="-288000">
              <a:spcBef>
                <a:spcPts val="850"/>
              </a:spcBef>
              <a:buClr>
                <a:srgbClr val="000000"/>
              </a:buClr>
              <a:buSzPct val="45000"/>
              <a:buFont typeface="Wingdings" charset="2"/>
              <a:buChar char=""/>
            </a:pPr>
            <a:r>
              <a:rPr b="0" lang="fr-FR" sz="2000" spc="-1" strike="noStrike">
                <a:solidFill>
                  <a:srgbClr val="000000"/>
                </a:solidFill>
                <a:uFill>
                  <a:solidFill>
                    <a:srgbClr val="ffffff"/>
                  </a:solidFill>
                </a:uFill>
                <a:latin typeface="Calibri"/>
              </a:rPr>
              <a:t>Troisième niveau de plan</a:t>
            </a:r>
            <a:endParaRPr b="0" lang="fr-FR" sz="2000" spc="-1" strike="noStrike">
              <a:solidFill>
                <a:srgbClr val="000000"/>
              </a:solidFill>
              <a:uFill>
                <a:solidFill>
                  <a:srgbClr val="ffffff"/>
                </a:solidFill>
              </a:u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uFill>
                  <a:solidFill>
                    <a:srgbClr val="ffffff"/>
                  </a:solidFill>
                </a:uFill>
                <a:latin typeface="Calibri"/>
              </a:rPr>
              <a:t>Quatrième niveau de plan</a:t>
            </a:r>
            <a:endParaRPr b="0" lang="fr-FR" sz="2000" spc="-1" strike="noStrike">
              <a:solidFill>
                <a:srgbClr val="000000"/>
              </a:solidFill>
              <a:uFill>
                <a:solidFill>
                  <a:srgbClr val="ffffff"/>
                </a:solidFill>
              </a:u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Calibri"/>
              </a:rPr>
              <a:t>Cinquième niveau de plan</a:t>
            </a:r>
            <a:endParaRPr b="0" lang="fr-FR" sz="2000" spc="-1" strike="noStrike">
              <a:solidFill>
                <a:srgbClr val="000000"/>
              </a:solidFill>
              <a:uFill>
                <a:solidFill>
                  <a:srgbClr val="ffffff"/>
                </a:solidFill>
              </a:u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Calibri"/>
              </a:rPr>
              <a:t>Sixième niveau de plan</a:t>
            </a:r>
            <a:endParaRPr b="0" lang="fr-FR" sz="2000" spc="-1" strike="noStrike">
              <a:solidFill>
                <a:srgbClr val="000000"/>
              </a:solidFill>
              <a:uFill>
                <a:solidFill>
                  <a:srgbClr val="ffffff"/>
                </a:solidFill>
              </a:u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Calibri"/>
              </a:rPr>
              <a:t>Septième niveau de plan</a:t>
            </a:r>
            <a:endParaRPr b="0" lang="fr-FR"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fr-FR" sz="4400" spc="-1" strike="noStrike">
                <a:solidFill>
                  <a:srgbClr val="000000"/>
                </a:solidFill>
                <a:uFill>
                  <a:solidFill>
                    <a:srgbClr val="ffffff"/>
                  </a:solidFill>
                </a:uFill>
                <a:latin typeface="Calibri"/>
                <a:ea typeface="ＭＳ Ｐゴシック"/>
              </a:rPr>
              <a:t>Cliquez pour modifier le style du titre</a:t>
            </a:r>
            <a:endParaRPr b="0" lang="fr-FR" sz="4400" spc="-1" strike="noStrike">
              <a:solidFill>
                <a:srgbClr val="000000"/>
              </a:solidFill>
              <a:uFill>
                <a:solidFill>
                  <a:srgbClr val="ffffff"/>
                </a:solidFill>
              </a:uFill>
              <a:latin typeface="Arial"/>
            </a:endParaRPr>
          </a:p>
        </p:txBody>
      </p:sp>
      <p:sp>
        <p:nvSpPr>
          <p:cNvPr id="42" name="PlaceHolder 2"/>
          <p:cNvSpPr>
            <a:spLocks noGrp="1"/>
          </p:cNvSpPr>
          <p:nvPr>
            <p:ph type="body"/>
          </p:nvPr>
        </p:nvSpPr>
        <p:spPr>
          <a:xfrm>
            <a:off x="457200" y="1600200"/>
            <a:ext cx="8229240" cy="4525560"/>
          </a:xfrm>
          <a:prstGeom prst="rect">
            <a:avLst/>
          </a:prstGeom>
        </p:spPr>
        <p:txBody>
          <a:bodyPr/>
          <a:p>
            <a:pPr marL="343080" indent="-342720">
              <a:lnSpc>
                <a:spcPct val="100000"/>
              </a:lnSpc>
              <a:spcBef>
                <a:spcPts val="641"/>
              </a:spcBef>
              <a:buClr>
                <a:srgbClr val="000000"/>
              </a:buClr>
              <a:buFont typeface="Arial"/>
              <a:buChar char="•"/>
            </a:pPr>
            <a:r>
              <a:rPr b="0" lang="fr-FR" sz="3200" spc="-1" strike="noStrike">
                <a:solidFill>
                  <a:srgbClr val="000000"/>
                </a:solidFill>
                <a:uFill>
                  <a:solidFill>
                    <a:srgbClr val="ffffff"/>
                  </a:solidFill>
                </a:uFill>
                <a:latin typeface="Calibri"/>
                <a:ea typeface="ＭＳ Ｐゴシック"/>
              </a:rPr>
              <a:t>Cliquez pour modifier les styles du texte du masque</a:t>
            </a:r>
            <a:endParaRPr b="0" lang="fr-FR" sz="3200" spc="-1" strike="noStrike">
              <a:solidFill>
                <a:srgbClr val="000000"/>
              </a:solidFill>
              <a:uFill>
                <a:solidFill>
                  <a:srgbClr val="ffffff"/>
                </a:solidFill>
              </a:uFill>
              <a:latin typeface="Calibri"/>
            </a:endParaRPr>
          </a:p>
          <a:p>
            <a:pPr lvl="1" marL="743040" indent="-285480">
              <a:lnSpc>
                <a:spcPct val="100000"/>
              </a:lnSpc>
              <a:spcBef>
                <a:spcPts val="561"/>
              </a:spcBef>
              <a:buClr>
                <a:srgbClr val="000000"/>
              </a:buClr>
              <a:buFont typeface="Arial"/>
              <a:buChar char="–"/>
            </a:pPr>
            <a:r>
              <a:rPr b="0" lang="fr-FR" sz="2800" spc="-1" strike="noStrike">
                <a:solidFill>
                  <a:srgbClr val="000000"/>
                </a:solidFill>
                <a:uFill>
                  <a:solidFill>
                    <a:srgbClr val="ffffff"/>
                  </a:solidFill>
                </a:uFill>
                <a:latin typeface="Calibri"/>
                <a:ea typeface="ＭＳ Ｐゴシック"/>
              </a:rPr>
              <a:t>Deuxième niveau</a:t>
            </a:r>
            <a:endParaRPr b="0" lang="fr-FR" sz="2800" spc="-1" strike="noStrike">
              <a:solidFill>
                <a:srgbClr val="000000"/>
              </a:solidFill>
              <a:uFill>
                <a:solidFill>
                  <a:srgbClr val="ffffff"/>
                </a:solidFill>
              </a:uFill>
              <a:latin typeface="Calibri"/>
            </a:endParaRPr>
          </a:p>
          <a:p>
            <a:pPr lvl="2" marL="1143000" indent="-228240">
              <a:lnSpc>
                <a:spcPct val="100000"/>
              </a:lnSpc>
              <a:spcBef>
                <a:spcPts val="479"/>
              </a:spcBef>
              <a:buClr>
                <a:srgbClr val="000000"/>
              </a:buClr>
              <a:buFont typeface="Arial"/>
              <a:buChar char="•"/>
            </a:pPr>
            <a:r>
              <a:rPr b="0" lang="fr-FR" sz="2400" spc="-1" strike="noStrike">
                <a:solidFill>
                  <a:srgbClr val="000000"/>
                </a:solidFill>
                <a:uFill>
                  <a:solidFill>
                    <a:srgbClr val="ffffff"/>
                  </a:solidFill>
                </a:uFill>
                <a:latin typeface="Calibri"/>
                <a:ea typeface="ＭＳ Ｐゴシック"/>
              </a:rPr>
              <a:t>Troisième niveau</a:t>
            </a:r>
            <a:endParaRPr b="0" lang="fr-FR" sz="2400" spc="-1" strike="noStrike">
              <a:solidFill>
                <a:srgbClr val="000000"/>
              </a:solidFill>
              <a:uFill>
                <a:solidFill>
                  <a:srgbClr val="ffffff"/>
                </a:solidFill>
              </a:uFill>
              <a:latin typeface="Calibri"/>
            </a:endParaRPr>
          </a:p>
          <a:p>
            <a:pPr lvl="3" marL="1600200" indent="-228240">
              <a:lnSpc>
                <a:spcPct val="100000"/>
              </a:lnSpc>
              <a:spcBef>
                <a:spcPts val="400"/>
              </a:spcBef>
              <a:buClr>
                <a:srgbClr val="000000"/>
              </a:buClr>
              <a:buFont typeface="Arial"/>
              <a:buChar char="–"/>
            </a:pPr>
            <a:r>
              <a:rPr b="0" lang="fr-FR" sz="2000" spc="-1" strike="noStrike">
                <a:solidFill>
                  <a:srgbClr val="000000"/>
                </a:solidFill>
                <a:uFill>
                  <a:solidFill>
                    <a:srgbClr val="ffffff"/>
                  </a:solidFill>
                </a:uFill>
                <a:latin typeface="Calibri"/>
                <a:ea typeface="ＭＳ Ｐゴシック"/>
              </a:rPr>
              <a:t>Quatrième niveau</a:t>
            </a:r>
            <a:endParaRPr b="0" lang="fr-FR" sz="2000" spc="-1" strike="noStrike">
              <a:solidFill>
                <a:srgbClr val="000000"/>
              </a:solidFill>
              <a:uFill>
                <a:solidFill>
                  <a:srgbClr val="ffffff"/>
                </a:solidFill>
              </a:uFill>
              <a:latin typeface="Calibri"/>
            </a:endParaRPr>
          </a:p>
          <a:p>
            <a:pPr lvl="4" marL="2057400" indent="-228240">
              <a:lnSpc>
                <a:spcPct val="100000"/>
              </a:lnSpc>
              <a:spcBef>
                <a:spcPts val="400"/>
              </a:spcBef>
              <a:buClr>
                <a:srgbClr val="000000"/>
              </a:buClr>
              <a:buFont typeface="Arial"/>
              <a:buChar char="»"/>
            </a:pPr>
            <a:r>
              <a:rPr b="0" lang="fr-FR" sz="2000" spc="-1" strike="noStrike">
                <a:solidFill>
                  <a:srgbClr val="000000"/>
                </a:solidFill>
                <a:uFill>
                  <a:solidFill>
                    <a:srgbClr val="ffffff"/>
                  </a:solidFill>
                </a:uFill>
                <a:latin typeface="Calibri"/>
                <a:ea typeface="ＭＳ Ｐゴシック"/>
              </a:rPr>
              <a:t>Cinquième niveau</a:t>
            </a:r>
            <a:endParaRPr b="0" lang="fr-FR" sz="2000" spc="-1" strike="noStrike">
              <a:solidFill>
                <a:srgbClr val="000000"/>
              </a:solidFill>
              <a:uFill>
                <a:solidFill>
                  <a:srgbClr val="ffffff"/>
                </a:solidFill>
              </a:uFill>
              <a:latin typeface="Calibri"/>
            </a:endParaRPr>
          </a:p>
        </p:txBody>
      </p:sp>
      <p:sp>
        <p:nvSpPr>
          <p:cNvPr id="43" name="PlaceHolder 3"/>
          <p:cNvSpPr>
            <a:spLocks noGrp="1"/>
          </p:cNvSpPr>
          <p:nvPr>
            <p:ph type="dt"/>
          </p:nvPr>
        </p:nvSpPr>
        <p:spPr>
          <a:xfrm>
            <a:off x="457200" y="6356520"/>
            <a:ext cx="2133360" cy="364680"/>
          </a:xfrm>
          <a:prstGeom prst="rect">
            <a:avLst/>
          </a:prstGeom>
        </p:spPr>
        <p:txBody>
          <a:bodyPr anchor="ctr"/>
          <a:p>
            <a:pPr>
              <a:lnSpc>
                <a:spcPct val="100000"/>
              </a:lnSpc>
            </a:pPr>
            <a:fld id="{4DEE36E5-A544-4E72-970B-E58E4635C0AB}" type="datetime">
              <a:rPr b="0" lang="fr-FR" sz="1200" spc="-1" strike="noStrike">
                <a:solidFill>
                  <a:srgbClr val="898989"/>
                </a:solidFill>
                <a:uFill>
                  <a:solidFill>
                    <a:srgbClr val="ffffff"/>
                  </a:solidFill>
                </a:uFill>
                <a:latin typeface="Calibri"/>
                <a:ea typeface="ＭＳ Ｐゴシック"/>
              </a:rPr>
              <a:t>19/11/2018</a:t>
            </a:fld>
            <a:endParaRPr b="0" lang="fr-FR" sz="1200" spc="-1" strike="noStrike">
              <a:solidFill>
                <a:srgbClr val="000000"/>
              </a:solidFill>
              <a:uFill>
                <a:solidFill>
                  <a:srgbClr val="ffffff"/>
                </a:solidFill>
              </a:uFill>
              <a:latin typeface="Times New Roman"/>
            </a:endParaRPr>
          </a:p>
        </p:txBody>
      </p:sp>
      <p:sp>
        <p:nvSpPr>
          <p:cNvPr id="44" name="PlaceHolder 4"/>
          <p:cNvSpPr>
            <a:spLocks noGrp="1"/>
          </p:cNvSpPr>
          <p:nvPr>
            <p:ph type="ftr"/>
          </p:nvPr>
        </p:nvSpPr>
        <p:spPr>
          <a:xfrm>
            <a:off x="3124080" y="6356520"/>
            <a:ext cx="2895120" cy="364680"/>
          </a:xfrm>
          <a:prstGeom prst="rect">
            <a:avLst/>
          </a:prstGeom>
        </p:spPr>
        <p:txBody>
          <a:bodyPr anchor="ctr"/>
          <a:p>
            <a:endParaRPr b="0" lang="fr-FR" sz="2400" spc="-1" strike="noStrike">
              <a:solidFill>
                <a:srgbClr val="000000"/>
              </a:solidFill>
              <a:uFill>
                <a:solidFill>
                  <a:srgbClr val="ffffff"/>
                </a:solidFill>
              </a:uFill>
              <a:latin typeface="Times New Roman"/>
            </a:endParaRPr>
          </a:p>
        </p:txBody>
      </p:sp>
      <p:sp>
        <p:nvSpPr>
          <p:cNvPr id="45" name="PlaceHolder 5"/>
          <p:cNvSpPr>
            <a:spLocks noGrp="1"/>
          </p:cNvSpPr>
          <p:nvPr>
            <p:ph type="sldNum"/>
          </p:nvPr>
        </p:nvSpPr>
        <p:spPr>
          <a:xfrm>
            <a:off x="6553080" y="6356520"/>
            <a:ext cx="2133360" cy="364680"/>
          </a:xfrm>
          <a:prstGeom prst="rect">
            <a:avLst/>
          </a:prstGeom>
        </p:spPr>
        <p:txBody>
          <a:bodyPr anchor="ctr"/>
          <a:p>
            <a:pPr algn="r">
              <a:lnSpc>
                <a:spcPct val="100000"/>
              </a:lnSpc>
            </a:pPr>
            <a:fld id="{4CDE75BE-A90F-4046-913B-99F7978B8FAD}" type="slidenum">
              <a:rPr b="0" lang="fr-FR" sz="1200" spc="-1" strike="noStrike">
                <a:solidFill>
                  <a:srgbClr val="898989"/>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dt"/>
          </p:nvPr>
        </p:nvSpPr>
        <p:spPr>
          <a:xfrm>
            <a:off x="457200" y="6356520"/>
            <a:ext cx="2133360" cy="364680"/>
          </a:xfrm>
          <a:prstGeom prst="rect">
            <a:avLst/>
          </a:prstGeom>
        </p:spPr>
        <p:txBody>
          <a:bodyPr anchor="ctr"/>
          <a:p>
            <a:pPr>
              <a:lnSpc>
                <a:spcPct val="100000"/>
              </a:lnSpc>
            </a:pPr>
            <a:fld id="{A1E0D91C-7509-4D2C-B16A-15E3F83BABB6}" type="datetime">
              <a:rPr b="0" lang="fr-FR" sz="1200" spc="-1" strike="noStrike">
                <a:solidFill>
                  <a:srgbClr val="898989"/>
                </a:solidFill>
                <a:uFill>
                  <a:solidFill>
                    <a:srgbClr val="ffffff"/>
                  </a:solidFill>
                </a:uFill>
                <a:latin typeface="Calibri"/>
                <a:ea typeface="ＭＳ Ｐゴシック"/>
              </a:rPr>
              <a:t>19/11/2018</a:t>
            </a:fld>
            <a:endParaRPr b="0" lang="fr-FR" sz="1200" spc="-1" strike="noStrike">
              <a:solidFill>
                <a:srgbClr val="000000"/>
              </a:solidFill>
              <a:uFill>
                <a:solidFill>
                  <a:srgbClr val="ffffff"/>
                </a:solidFill>
              </a:uFill>
              <a:latin typeface="Times New Roman"/>
            </a:endParaRPr>
          </a:p>
        </p:txBody>
      </p:sp>
      <p:sp>
        <p:nvSpPr>
          <p:cNvPr id="83" name="PlaceHolder 2"/>
          <p:cNvSpPr>
            <a:spLocks noGrp="1"/>
          </p:cNvSpPr>
          <p:nvPr>
            <p:ph type="ftr"/>
          </p:nvPr>
        </p:nvSpPr>
        <p:spPr>
          <a:xfrm>
            <a:off x="3124080" y="6356520"/>
            <a:ext cx="2895120" cy="364680"/>
          </a:xfrm>
          <a:prstGeom prst="rect">
            <a:avLst/>
          </a:prstGeom>
        </p:spPr>
        <p:txBody>
          <a:bodyPr anchor="ctr"/>
          <a:p>
            <a:endParaRPr b="0" lang="fr-FR" sz="2400" spc="-1" strike="noStrike">
              <a:solidFill>
                <a:srgbClr val="000000"/>
              </a:solidFill>
              <a:uFill>
                <a:solidFill>
                  <a:srgbClr val="ffffff"/>
                </a:solidFill>
              </a:uFill>
              <a:latin typeface="Times New Roman"/>
            </a:endParaRPr>
          </a:p>
        </p:txBody>
      </p:sp>
      <p:sp>
        <p:nvSpPr>
          <p:cNvPr id="84" name="PlaceHolder 3"/>
          <p:cNvSpPr>
            <a:spLocks noGrp="1"/>
          </p:cNvSpPr>
          <p:nvPr>
            <p:ph type="sldNum"/>
          </p:nvPr>
        </p:nvSpPr>
        <p:spPr>
          <a:xfrm>
            <a:off x="6553080" y="6356520"/>
            <a:ext cx="2133360" cy="364680"/>
          </a:xfrm>
          <a:prstGeom prst="rect">
            <a:avLst/>
          </a:prstGeom>
        </p:spPr>
        <p:txBody>
          <a:bodyPr anchor="ctr"/>
          <a:p>
            <a:pPr algn="r">
              <a:lnSpc>
                <a:spcPct val="100000"/>
              </a:lnSpc>
            </a:pPr>
            <a:fld id="{7197888E-8E16-408B-94A5-76FF505FAAC0}" type="slidenum">
              <a:rPr b="0" lang="fr-FR" sz="1200" spc="-1" strike="noStrike">
                <a:solidFill>
                  <a:srgbClr val="898989"/>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
        <p:nvSpPr>
          <p:cNvPr id="85" name="PlaceHolder 4"/>
          <p:cNvSpPr>
            <a:spLocks noGrp="1"/>
          </p:cNvSpPr>
          <p:nvPr>
            <p:ph type="title"/>
          </p:nvPr>
        </p:nvSpPr>
        <p:spPr>
          <a:xfrm>
            <a:off x="457200" y="273600"/>
            <a:ext cx="8229240" cy="1144800"/>
          </a:xfrm>
          <a:prstGeom prst="rect">
            <a:avLst/>
          </a:prstGeom>
        </p:spPr>
        <p:txBody>
          <a:bodyPr lIns="0" rIns="0" tIns="0" bIns="0" anchor="ctr"/>
          <a:p>
            <a:r>
              <a:rPr b="0" lang="fr-FR" sz="2400" spc="-1" strike="noStrike">
                <a:solidFill>
                  <a:srgbClr val="000000"/>
                </a:solidFill>
                <a:uFill>
                  <a:solidFill>
                    <a:srgbClr val="ffffff"/>
                  </a:solidFill>
                </a:uFill>
                <a:latin typeface="Arial"/>
              </a:rPr>
              <a:t>Cliquez pour éditer le format du texte-titre</a:t>
            </a:r>
            <a:endParaRPr b="0" lang="fr-FR" sz="2400" spc="-1" strike="noStrike">
              <a:solidFill>
                <a:srgbClr val="000000"/>
              </a:solidFill>
              <a:uFill>
                <a:solidFill>
                  <a:srgbClr val="ffffff"/>
                </a:solidFill>
              </a:uFill>
              <a:latin typeface="Arial"/>
            </a:endParaRPr>
          </a:p>
        </p:txBody>
      </p:sp>
      <p:sp>
        <p:nvSpPr>
          <p:cNvPr id="86"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solidFill>
                  <a:srgbClr val="000000"/>
                </a:solidFill>
                <a:uFill>
                  <a:solidFill>
                    <a:srgbClr val="ffffff"/>
                  </a:solidFill>
                </a:uFill>
                <a:latin typeface="Calibri"/>
              </a:rPr>
              <a:t>Cliquez pour éditer le format du plan de texte</a:t>
            </a:r>
            <a:endParaRPr b="0" lang="fr-FR" sz="3200" spc="-1" strike="noStrike">
              <a:solidFill>
                <a:srgbClr val="000000"/>
              </a:solidFill>
              <a:uFill>
                <a:solidFill>
                  <a:srgbClr val="ffffff"/>
                </a:solidFill>
              </a:uFill>
              <a:latin typeface="Calibri"/>
            </a:endParaRPr>
          </a:p>
          <a:p>
            <a:pPr lvl="1" marL="864000" indent="-324000">
              <a:spcBef>
                <a:spcPts val="1134"/>
              </a:spcBef>
              <a:buClr>
                <a:srgbClr val="000000"/>
              </a:buClr>
              <a:buSzPct val="75000"/>
              <a:buFont typeface="Symbol" charset="2"/>
              <a:buChar char=""/>
            </a:pPr>
            <a:r>
              <a:rPr b="0" lang="fr-FR" sz="2400" spc="-1" strike="noStrike">
                <a:solidFill>
                  <a:srgbClr val="000000"/>
                </a:solidFill>
                <a:uFill>
                  <a:solidFill>
                    <a:srgbClr val="ffffff"/>
                  </a:solidFill>
                </a:uFill>
                <a:latin typeface="Calibri"/>
              </a:rPr>
              <a:t>Second niveau de plan</a:t>
            </a:r>
            <a:endParaRPr b="0" lang="fr-FR" sz="2400" spc="-1" strike="noStrike">
              <a:solidFill>
                <a:srgbClr val="000000"/>
              </a:solidFill>
              <a:uFill>
                <a:solidFill>
                  <a:srgbClr val="ffffff"/>
                </a:solidFill>
              </a:uFill>
              <a:latin typeface="Calibri"/>
            </a:endParaRPr>
          </a:p>
          <a:p>
            <a:pPr lvl="2" marL="1296000" indent="-288000">
              <a:spcBef>
                <a:spcPts val="850"/>
              </a:spcBef>
              <a:buClr>
                <a:srgbClr val="000000"/>
              </a:buClr>
              <a:buSzPct val="45000"/>
              <a:buFont typeface="Wingdings" charset="2"/>
              <a:buChar char=""/>
            </a:pPr>
            <a:r>
              <a:rPr b="0" lang="fr-FR" sz="2000" spc="-1" strike="noStrike">
                <a:solidFill>
                  <a:srgbClr val="000000"/>
                </a:solidFill>
                <a:uFill>
                  <a:solidFill>
                    <a:srgbClr val="ffffff"/>
                  </a:solidFill>
                </a:uFill>
                <a:latin typeface="Calibri"/>
              </a:rPr>
              <a:t>Troisième niveau de plan</a:t>
            </a:r>
            <a:endParaRPr b="0" lang="fr-FR" sz="2000" spc="-1" strike="noStrike">
              <a:solidFill>
                <a:srgbClr val="000000"/>
              </a:solidFill>
              <a:uFill>
                <a:solidFill>
                  <a:srgbClr val="ffffff"/>
                </a:solidFill>
              </a:u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uFill>
                  <a:solidFill>
                    <a:srgbClr val="ffffff"/>
                  </a:solidFill>
                </a:uFill>
                <a:latin typeface="Calibri"/>
              </a:rPr>
              <a:t>Quatrième niveau de plan</a:t>
            </a:r>
            <a:endParaRPr b="0" lang="fr-FR" sz="2000" spc="-1" strike="noStrike">
              <a:solidFill>
                <a:srgbClr val="000000"/>
              </a:solidFill>
              <a:uFill>
                <a:solidFill>
                  <a:srgbClr val="ffffff"/>
                </a:solidFill>
              </a:u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Calibri"/>
              </a:rPr>
              <a:t>Cinquième niveau de plan</a:t>
            </a:r>
            <a:endParaRPr b="0" lang="fr-FR" sz="2000" spc="-1" strike="noStrike">
              <a:solidFill>
                <a:srgbClr val="000000"/>
              </a:solidFill>
              <a:uFill>
                <a:solidFill>
                  <a:srgbClr val="ffffff"/>
                </a:solidFill>
              </a:u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Calibri"/>
              </a:rPr>
              <a:t>Sixième niveau de plan</a:t>
            </a:r>
            <a:endParaRPr b="0" lang="fr-FR" sz="2000" spc="-1" strike="noStrike">
              <a:solidFill>
                <a:srgbClr val="000000"/>
              </a:solidFill>
              <a:uFill>
                <a:solidFill>
                  <a:srgbClr val="ffffff"/>
                </a:solidFill>
              </a:u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Calibri"/>
              </a:rPr>
              <a:t>Septième niveau de plan</a:t>
            </a:r>
            <a:endParaRPr b="0" lang="fr-FR"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128520"/>
            <a:ext cx="8227800" cy="1433160"/>
          </a:xfrm>
          <a:prstGeom prst="rect">
            <a:avLst/>
          </a:prstGeom>
        </p:spPr>
        <p:txBody>
          <a:bodyPr anchor="ctr"/>
          <a:p>
            <a:pPr algn="ctr">
              <a:lnSpc>
                <a:spcPct val="100000"/>
              </a:lnSpc>
            </a:pPr>
            <a:r>
              <a:rPr b="0" lang="fr-FR" sz="4400" spc="-1" strike="noStrike">
                <a:solidFill>
                  <a:srgbClr val="000000"/>
                </a:solidFill>
                <a:uFill>
                  <a:solidFill>
                    <a:srgbClr val="ffffff"/>
                  </a:solidFill>
                </a:uFill>
                <a:latin typeface="Calibri"/>
                <a:ea typeface="ＭＳ Ｐゴシック"/>
              </a:rPr>
              <a:t>Cliquez pour modifier le style du titre</a:t>
            </a:r>
            <a:endParaRPr b="0" lang="fr-FR" sz="4400" spc="-1" strike="noStrike">
              <a:solidFill>
                <a:srgbClr val="000000"/>
              </a:solidFill>
              <a:uFill>
                <a:solidFill>
                  <a:srgbClr val="ffffff"/>
                </a:solidFill>
              </a:uFill>
              <a:latin typeface="Arial"/>
            </a:endParaRPr>
          </a:p>
        </p:txBody>
      </p:sp>
      <p:sp>
        <p:nvSpPr>
          <p:cNvPr id="124" name="PlaceHolder 2"/>
          <p:cNvSpPr>
            <a:spLocks noGrp="1"/>
          </p:cNvSpPr>
          <p:nvPr>
            <p:ph type="dt"/>
          </p:nvPr>
        </p:nvSpPr>
        <p:spPr>
          <a:xfrm>
            <a:off x="457200" y="6356520"/>
            <a:ext cx="2133360" cy="364680"/>
          </a:xfrm>
          <a:prstGeom prst="rect">
            <a:avLst/>
          </a:prstGeom>
        </p:spPr>
        <p:txBody>
          <a:bodyPr anchor="ctr"/>
          <a:p>
            <a:pPr>
              <a:lnSpc>
                <a:spcPct val="100000"/>
              </a:lnSpc>
            </a:pPr>
            <a:fld id="{82580D16-8E8A-455C-B0C0-EF8FECC6F2A6}" type="datetime1">
              <a:rPr b="0" lang="fr-FR" sz="1200" spc="-1" strike="noStrike">
                <a:solidFill>
                  <a:srgbClr val="898989"/>
                </a:solidFill>
                <a:uFill>
                  <a:solidFill>
                    <a:srgbClr val="ffffff"/>
                  </a:solidFill>
                </a:uFill>
                <a:latin typeface="Calibri"/>
                <a:ea typeface="ＭＳ Ｐゴシック"/>
              </a:rPr>
              <a:t>19/11/2018</a:t>
            </a:fld>
            <a:endParaRPr b="0" lang="fr-FR" sz="1200" spc="-1" strike="noStrike">
              <a:solidFill>
                <a:srgbClr val="000000"/>
              </a:solidFill>
              <a:uFill>
                <a:solidFill>
                  <a:srgbClr val="ffffff"/>
                </a:solidFill>
              </a:uFill>
              <a:latin typeface="Times New Roman"/>
            </a:endParaRPr>
          </a:p>
        </p:txBody>
      </p:sp>
      <p:sp>
        <p:nvSpPr>
          <p:cNvPr id="125" name="PlaceHolder 3"/>
          <p:cNvSpPr>
            <a:spLocks noGrp="1"/>
          </p:cNvSpPr>
          <p:nvPr>
            <p:ph type="sldNum"/>
          </p:nvPr>
        </p:nvSpPr>
        <p:spPr>
          <a:xfrm>
            <a:off x="6553080" y="6356520"/>
            <a:ext cx="2133360" cy="364680"/>
          </a:xfrm>
          <a:prstGeom prst="rect">
            <a:avLst/>
          </a:prstGeom>
        </p:spPr>
        <p:txBody>
          <a:bodyPr anchor="ctr"/>
          <a:p>
            <a:pPr algn="r">
              <a:lnSpc>
                <a:spcPct val="100000"/>
              </a:lnSpc>
            </a:pPr>
            <a:fld id="{7ACD964D-E1E6-46C6-9D30-0A4A052F1F3C}" type="slidenum">
              <a:rPr b="0" lang="fr-FR" sz="1200" spc="-1" strike="noStrike">
                <a:solidFill>
                  <a:srgbClr val="898989"/>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
        <p:nvSpPr>
          <p:cNvPr id="126" name="PlaceHolder 4"/>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solidFill>
                  <a:srgbClr val="000000"/>
                </a:solidFill>
                <a:uFill>
                  <a:solidFill>
                    <a:srgbClr val="ffffff"/>
                  </a:solidFill>
                </a:uFill>
                <a:latin typeface="Calibri"/>
              </a:rPr>
              <a:t>Cliquez pour éditer le format du plan de texte</a:t>
            </a:r>
            <a:endParaRPr b="0" lang="fr-FR" sz="3200" spc="-1" strike="noStrike">
              <a:solidFill>
                <a:srgbClr val="000000"/>
              </a:solidFill>
              <a:uFill>
                <a:solidFill>
                  <a:srgbClr val="ffffff"/>
                </a:solidFill>
              </a:uFill>
              <a:latin typeface="Calibri"/>
            </a:endParaRPr>
          </a:p>
          <a:p>
            <a:pPr lvl="1" marL="864000" indent="-324000">
              <a:spcBef>
                <a:spcPts val="1134"/>
              </a:spcBef>
              <a:buClr>
                <a:srgbClr val="000000"/>
              </a:buClr>
              <a:buSzPct val="75000"/>
              <a:buFont typeface="Symbol" charset="2"/>
              <a:buChar char=""/>
            </a:pPr>
            <a:r>
              <a:rPr b="0" lang="fr-FR" sz="2400" spc="-1" strike="noStrike">
                <a:solidFill>
                  <a:srgbClr val="000000"/>
                </a:solidFill>
                <a:uFill>
                  <a:solidFill>
                    <a:srgbClr val="ffffff"/>
                  </a:solidFill>
                </a:uFill>
                <a:latin typeface="Calibri"/>
              </a:rPr>
              <a:t>Second niveau de plan</a:t>
            </a:r>
            <a:endParaRPr b="0" lang="fr-FR" sz="2400" spc="-1" strike="noStrike">
              <a:solidFill>
                <a:srgbClr val="000000"/>
              </a:solidFill>
              <a:uFill>
                <a:solidFill>
                  <a:srgbClr val="ffffff"/>
                </a:solidFill>
              </a:uFill>
              <a:latin typeface="Calibri"/>
            </a:endParaRPr>
          </a:p>
          <a:p>
            <a:pPr lvl="2" marL="1296000" indent="-288000">
              <a:spcBef>
                <a:spcPts val="850"/>
              </a:spcBef>
              <a:buClr>
                <a:srgbClr val="000000"/>
              </a:buClr>
              <a:buSzPct val="45000"/>
              <a:buFont typeface="Wingdings" charset="2"/>
              <a:buChar char=""/>
            </a:pPr>
            <a:r>
              <a:rPr b="0" lang="fr-FR" sz="2000" spc="-1" strike="noStrike">
                <a:solidFill>
                  <a:srgbClr val="000000"/>
                </a:solidFill>
                <a:uFill>
                  <a:solidFill>
                    <a:srgbClr val="ffffff"/>
                  </a:solidFill>
                </a:uFill>
                <a:latin typeface="Calibri"/>
              </a:rPr>
              <a:t>Troisième niveau de plan</a:t>
            </a:r>
            <a:endParaRPr b="0" lang="fr-FR" sz="2000" spc="-1" strike="noStrike">
              <a:solidFill>
                <a:srgbClr val="000000"/>
              </a:solidFill>
              <a:uFill>
                <a:solidFill>
                  <a:srgbClr val="ffffff"/>
                </a:solidFill>
              </a:u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uFill>
                  <a:solidFill>
                    <a:srgbClr val="ffffff"/>
                  </a:solidFill>
                </a:uFill>
                <a:latin typeface="Calibri"/>
              </a:rPr>
              <a:t>Quatrième niveau de plan</a:t>
            </a:r>
            <a:endParaRPr b="0" lang="fr-FR" sz="2000" spc="-1" strike="noStrike">
              <a:solidFill>
                <a:srgbClr val="000000"/>
              </a:solidFill>
              <a:uFill>
                <a:solidFill>
                  <a:srgbClr val="ffffff"/>
                </a:solidFill>
              </a:u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Calibri"/>
              </a:rPr>
              <a:t>Cinquième niveau de plan</a:t>
            </a:r>
            <a:endParaRPr b="0" lang="fr-FR" sz="2000" spc="-1" strike="noStrike">
              <a:solidFill>
                <a:srgbClr val="000000"/>
              </a:solidFill>
              <a:uFill>
                <a:solidFill>
                  <a:srgbClr val="ffffff"/>
                </a:solidFill>
              </a:u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Calibri"/>
              </a:rPr>
              <a:t>Sixième niveau de plan</a:t>
            </a:r>
            <a:endParaRPr b="0" lang="fr-FR" sz="2000" spc="-1" strike="noStrike">
              <a:solidFill>
                <a:srgbClr val="000000"/>
              </a:solidFill>
              <a:uFill>
                <a:solidFill>
                  <a:srgbClr val="ffffff"/>
                </a:solidFill>
              </a:u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Calibri"/>
              </a:rPr>
              <a:t>Septième niveau de plan</a:t>
            </a:r>
            <a:endParaRPr b="0" lang="fr-FR"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4680"/>
            <a:ext cx="8228880" cy="1142280"/>
          </a:xfrm>
          <a:prstGeom prst="rect">
            <a:avLst/>
          </a:prstGeom>
        </p:spPr>
        <p:txBody>
          <a:bodyPr lIns="0" rIns="0" tIns="0" bIns="0" anchor="ctr"/>
          <a:p>
            <a:r>
              <a:rPr b="0" lang="fr-FR" sz="4400" spc="-1" strike="noStrike">
                <a:solidFill>
                  <a:srgbClr val="000000"/>
                </a:solidFill>
                <a:uFill>
                  <a:solidFill>
                    <a:srgbClr val="ffffff"/>
                  </a:solidFill>
                </a:uFill>
                <a:latin typeface="Arial"/>
              </a:rPr>
              <a:t>Cliquez pour éditer le format du texte-titre</a:t>
            </a:r>
            <a:endParaRPr b="0" lang="fr-FR" sz="4400" spc="-1" strike="noStrike">
              <a:solidFill>
                <a:srgbClr val="000000"/>
              </a:solidFill>
              <a:uFill>
                <a:solidFill>
                  <a:srgbClr val="ffffff"/>
                </a:solidFill>
              </a:uFill>
              <a:latin typeface="Arial"/>
            </a:endParaRPr>
          </a:p>
        </p:txBody>
      </p:sp>
      <p:sp>
        <p:nvSpPr>
          <p:cNvPr id="164"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solidFill>
                  <a:srgbClr val="000000"/>
                </a:solidFill>
                <a:uFill>
                  <a:solidFill>
                    <a:srgbClr val="ffffff"/>
                  </a:solidFill>
                </a:uFill>
                <a:latin typeface="Calibri"/>
              </a:rPr>
              <a:t>Cliquez pour éditer le format du plan de texte</a:t>
            </a:r>
            <a:endParaRPr b="0" lang="fr-FR" sz="3200" spc="-1" strike="noStrike">
              <a:solidFill>
                <a:srgbClr val="000000"/>
              </a:solidFill>
              <a:uFill>
                <a:solidFill>
                  <a:srgbClr val="ffffff"/>
                </a:solidFill>
              </a:uFill>
              <a:latin typeface="Calibri"/>
            </a:endParaRPr>
          </a:p>
          <a:p>
            <a:pPr lvl="1" marL="864000" indent="-324000">
              <a:spcBef>
                <a:spcPts val="1134"/>
              </a:spcBef>
              <a:buClr>
                <a:srgbClr val="000000"/>
              </a:buClr>
              <a:buSzPct val="75000"/>
              <a:buFont typeface="Symbol" charset="2"/>
              <a:buChar char=""/>
            </a:pPr>
            <a:r>
              <a:rPr b="0" lang="fr-FR" sz="2400" spc="-1" strike="noStrike">
                <a:solidFill>
                  <a:srgbClr val="000000"/>
                </a:solidFill>
                <a:uFill>
                  <a:solidFill>
                    <a:srgbClr val="ffffff"/>
                  </a:solidFill>
                </a:uFill>
                <a:latin typeface="Calibri"/>
              </a:rPr>
              <a:t>Second niveau de plan</a:t>
            </a:r>
            <a:endParaRPr b="0" lang="fr-FR" sz="2400" spc="-1" strike="noStrike">
              <a:solidFill>
                <a:srgbClr val="000000"/>
              </a:solidFill>
              <a:uFill>
                <a:solidFill>
                  <a:srgbClr val="ffffff"/>
                </a:solidFill>
              </a:uFill>
              <a:latin typeface="Calibri"/>
            </a:endParaRPr>
          </a:p>
          <a:p>
            <a:pPr lvl="2" marL="1296000" indent="-288000">
              <a:spcBef>
                <a:spcPts val="850"/>
              </a:spcBef>
              <a:buClr>
                <a:srgbClr val="000000"/>
              </a:buClr>
              <a:buSzPct val="45000"/>
              <a:buFont typeface="Wingdings" charset="2"/>
              <a:buChar char=""/>
            </a:pPr>
            <a:r>
              <a:rPr b="0" lang="fr-FR" sz="2000" spc="-1" strike="noStrike">
                <a:solidFill>
                  <a:srgbClr val="000000"/>
                </a:solidFill>
                <a:uFill>
                  <a:solidFill>
                    <a:srgbClr val="ffffff"/>
                  </a:solidFill>
                </a:uFill>
                <a:latin typeface="Calibri"/>
              </a:rPr>
              <a:t>Troisième niveau de plan</a:t>
            </a:r>
            <a:endParaRPr b="0" lang="fr-FR" sz="2000" spc="-1" strike="noStrike">
              <a:solidFill>
                <a:srgbClr val="000000"/>
              </a:solidFill>
              <a:uFill>
                <a:solidFill>
                  <a:srgbClr val="ffffff"/>
                </a:solidFill>
              </a:u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uFill>
                  <a:solidFill>
                    <a:srgbClr val="ffffff"/>
                  </a:solidFill>
                </a:uFill>
                <a:latin typeface="Calibri"/>
              </a:rPr>
              <a:t>Quatrième niveau de plan</a:t>
            </a:r>
            <a:endParaRPr b="0" lang="fr-FR" sz="2000" spc="-1" strike="noStrike">
              <a:solidFill>
                <a:srgbClr val="000000"/>
              </a:solidFill>
              <a:uFill>
                <a:solidFill>
                  <a:srgbClr val="ffffff"/>
                </a:solidFill>
              </a:u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Calibri"/>
              </a:rPr>
              <a:t>Cinquième niveau de plan</a:t>
            </a:r>
            <a:endParaRPr b="0" lang="fr-FR" sz="2000" spc="-1" strike="noStrike">
              <a:solidFill>
                <a:srgbClr val="000000"/>
              </a:solidFill>
              <a:uFill>
                <a:solidFill>
                  <a:srgbClr val="ffffff"/>
                </a:solidFill>
              </a:u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Calibri"/>
              </a:rPr>
              <a:t>Sixième niveau de plan</a:t>
            </a:r>
            <a:endParaRPr b="0" lang="fr-FR" sz="2000" spc="-1" strike="noStrike">
              <a:solidFill>
                <a:srgbClr val="000000"/>
              </a:solidFill>
              <a:uFill>
                <a:solidFill>
                  <a:srgbClr val="ffffff"/>
                </a:solidFill>
              </a:u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Calibri"/>
              </a:rPr>
              <a:t>Septième niveau de plan</a:t>
            </a:r>
            <a:endParaRPr b="0" lang="fr-FR"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fr-FR" sz="4400" spc="-1" strike="noStrike">
                <a:solidFill>
                  <a:srgbClr val="000000"/>
                </a:solidFill>
                <a:uFill>
                  <a:solidFill>
                    <a:srgbClr val="ffffff"/>
                  </a:solidFill>
                </a:uFill>
                <a:latin typeface="Calibri"/>
                <a:ea typeface="ＭＳ Ｐゴシック"/>
              </a:rPr>
              <a:t>Cliquez pour modifier le style du titre</a:t>
            </a:r>
            <a:endParaRPr b="0" lang="fr-FR" sz="4400" spc="-1" strike="noStrike">
              <a:solidFill>
                <a:srgbClr val="000000"/>
              </a:solidFill>
              <a:uFill>
                <a:solidFill>
                  <a:srgbClr val="ffffff"/>
                </a:solidFill>
              </a:uFill>
              <a:latin typeface="Arial"/>
            </a:endParaRPr>
          </a:p>
        </p:txBody>
      </p:sp>
      <p:sp>
        <p:nvSpPr>
          <p:cNvPr id="202" name="PlaceHolder 2"/>
          <p:cNvSpPr>
            <a:spLocks noGrp="1"/>
          </p:cNvSpPr>
          <p:nvPr>
            <p:ph type="dt"/>
          </p:nvPr>
        </p:nvSpPr>
        <p:spPr>
          <a:xfrm>
            <a:off x="457200" y="6356520"/>
            <a:ext cx="2133360" cy="364680"/>
          </a:xfrm>
          <a:prstGeom prst="rect">
            <a:avLst/>
          </a:prstGeom>
        </p:spPr>
        <p:txBody>
          <a:bodyPr anchor="ctr"/>
          <a:p>
            <a:pPr>
              <a:lnSpc>
                <a:spcPct val="100000"/>
              </a:lnSpc>
            </a:pPr>
            <a:fld id="{873A5DD7-20DD-4640-A71B-B32AB438CDD7}" type="datetime">
              <a:rPr b="0" lang="fr-FR" sz="1200" spc="-1" strike="noStrike">
                <a:solidFill>
                  <a:srgbClr val="898989"/>
                </a:solidFill>
                <a:uFill>
                  <a:solidFill>
                    <a:srgbClr val="ffffff"/>
                  </a:solidFill>
                </a:uFill>
                <a:latin typeface="Calibri"/>
                <a:ea typeface="ＭＳ Ｐゴシック"/>
              </a:rPr>
              <a:t>19/11/2018</a:t>
            </a:fld>
            <a:endParaRPr b="0" lang="fr-FR" sz="1200" spc="-1" strike="noStrike">
              <a:solidFill>
                <a:srgbClr val="000000"/>
              </a:solidFill>
              <a:uFill>
                <a:solidFill>
                  <a:srgbClr val="ffffff"/>
                </a:solidFill>
              </a:uFill>
              <a:latin typeface="Times New Roman"/>
            </a:endParaRPr>
          </a:p>
        </p:txBody>
      </p:sp>
      <p:sp>
        <p:nvSpPr>
          <p:cNvPr id="203" name="PlaceHolder 3"/>
          <p:cNvSpPr>
            <a:spLocks noGrp="1"/>
          </p:cNvSpPr>
          <p:nvPr>
            <p:ph type="ftr"/>
          </p:nvPr>
        </p:nvSpPr>
        <p:spPr>
          <a:xfrm>
            <a:off x="3124080" y="6356520"/>
            <a:ext cx="2895120" cy="364680"/>
          </a:xfrm>
          <a:prstGeom prst="rect">
            <a:avLst/>
          </a:prstGeom>
        </p:spPr>
        <p:txBody>
          <a:bodyPr anchor="ctr"/>
          <a:p>
            <a:endParaRPr b="0" lang="fr-FR" sz="2400" spc="-1" strike="noStrike">
              <a:solidFill>
                <a:srgbClr val="000000"/>
              </a:solidFill>
              <a:uFill>
                <a:solidFill>
                  <a:srgbClr val="ffffff"/>
                </a:solidFill>
              </a:uFill>
              <a:latin typeface="Times New Roman"/>
            </a:endParaRPr>
          </a:p>
        </p:txBody>
      </p:sp>
      <p:sp>
        <p:nvSpPr>
          <p:cNvPr id="204" name="PlaceHolder 4"/>
          <p:cNvSpPr>
            <a:spLocks noGrp="1"/>
          </p:cNvSpPr>
          <p:nvPr>
            <p:ph type="sldNum"/>
          </p:nvPr>
        </p:nvSpPr>
        <p:spPr>
          <a:xfrm>
            <a:off x="6553080" y="6356520"/>
            <a:ext cx="2133360" cy="364680"/>
          </a:xfrm>
          <a:prstGeom prst="rect">
            <a:avLst/>
          </a:prstGeom>
        </p:spPr>
        <p:txBody>
          <a:bodyPr anchor="ctr"/>
          <a:p>
            <a:pPr algn="r">
              <a:lnSpc>
                <a:spcPct val="100000"/>
              </a:lnSpc>
            </a:pPr>
            <a:fld id="{004689E3-D640-4853-B7AC-B62F72451875}" type="slidenum">
              <a:rPr b="0" lang="fr-FR" sz="1200" spc="-1" strike="noStrike">
                <a:solidFill>
                  <a:srgbClr val="898989"/>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
        <p:nvSpPr>
          <p:cNvPr id="205"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solidFill>
                  <a:srgbClr val="000000"/>
                </a:solidFill>
                <a:uFill>
                  <a:solidFill>
                    <a:srgbClr val="ffffff"/>
                  </a:solidFill>
                </a:uFill>
                <a:latin typeface="Calibri"/>
              </a:rPr>
              <a:t>Cliquez pour éditer le format du plan de texte</a:t>
            </a:r>
            <a:endParaRPr b="0" lang="fr-FR" sz="3200" spc="-1" strike="noStrike">
              <a:solidFill>
                <a:srgbClr val="000000"/>
              </a:solidFill>
              <a:uFill>
                <a:solidFill>
                  <a:srgbClr val="ffffff"/>
                </a:solidFill>
              </a:uFill>
              <a:latin typeface="Calibri"/>
            </a:endParaRPr>
          </a:p>
          <a:p>
            <a:pPr lvl="1" marL="864000" indent="-324000">
              <a:spcBef>
                <a:spcPts val="1134"/>
              </a:spcBef>
              <a:buClr>
                <a:srgbClr val="000000"/>
              </a:buClr>
              <a:buSzPct val="75000"/>
              <a:buFont typeface="Symbol" charset="2"/>
              <a:buChar char=""/>
            </a:pPr>
            <a:r>
              <a:rPr b="0" lang="fr-FR" sz="2400" spc="-1" strike="noStrike">
                <a:solidFill>
                  <a:srgbClr val="000000"/>
                </a:solidFill>
                <a:uFill>
                  <a:solidFill>
                    <a:srgbClr val="ffffff"/>
                  </a:solidFill>
                </a:uFill>
                <a:latin typeface="Calibri"/>
              </a:rPr>
              <a:t>Second niveau de plan</a:t>
            </a:r>
            <a:endParaRPr b="0" lang="fr-FR" sz="2400" spc="-1" strike="noStrike">
              <a:solidFill>
                <a:srgbClr val="000000"/>
              </a:solidFill>
              <a:uFill>
                <a:solidFill>
                  <a:srgbClr val="ffffff"/>
                </a:solidFill>
              </a:uFill>
              <a:latin typeface="Calibri"/>
            </a:endParaRPr>
          </a:p>
          <a:p>
            <a:pPr lvl="2" marL="1296000" indent="-288000">
              <a:spcBef>
                <a:spcPts val="850"/>
              </a:spcBef>
              <a:buClr>
                <a:srgbClr val="000000"/>
              </a:buClr>
              <a:buSzPct val="45000"/>
              <a:buFont typeface="Wingdings" charset="2"/>
              <a:buChar char=""/>
            </a:pPr>
            <a:r>
              <a:rPr b="0" lang="fr-FR" sz="2000" spc="-1" strike="noStrike">
                <a:solidFill>
                  <a:srgbClr val="000000"/>
                </a:solidFill>
                <a:uFill>
                  <a:solidFill>
                    <a:srgbClr val="ffffff"/>
                  </a:solidFill>
                </a:uFill>
                <a:latin typeface="Calibri"/>
              </a:rPr>
              <a:t>Troisième niveau de plan</a:t>
            </a:r>
            <a:endParaRPr b="0" lang="fr-FR" sz="2000" spc="-1" strike="noStrike">
              <a:solidFill>
                <a:srgbClr val="000000"/>
              </a:solidFill>
              <a:uFill>
                <a:solidFill>
                  <a:srgbClr val="ffffff"/>
                </a:solidFill>
              </a:u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uFill>
                  <a:solidFill>
                    <a:srgbClr val="ffffff"/>
                  </a:solidFill>
                </a:uFill>
                <a:latin typeface="Calibri"/>
              </a:rPr>
              <a:t>Quatrième niveau de plan</a:t>
            </a:r>
            <a:endParaRPr b="0" lang="fr-FR" sz="2000" spc="-1" strike="noStrike">
              <a:solidFill>
                <a:srgbClr val="000000"/>
              </a:solidFill>
              <a:uFill>
                <a:solidFill>
                  <a:srgbClr val="ffffff"/>
                </a:solidFill>
              </a:u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Calibri"/>
              </a:rPr>
              <a:t>Cinquième niveau de plan</a:t>
            </a:r>
            <a:endParaRPr b="0" lang="fr-FR" sz="2000" spc="-1" strike="noStrike">
              <a:solidFill>
                <a:srgbClr val="000000"/>
              </a:solidFill>
              <a:uFill>
                <a:solidFill>
                  <a:srgbClr val="ffffff"/>
                </a:solidFill>
              </a:u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Calibri"/>
              </a:rPr>
              <a:t>Sixième niveau de plan</a:t>
            </a:r>
            <a:endParaRPr b="0" lang="fr-FR" sz="2000" spc="-1" strike="noStrike">
              <a:solidFill>
                <a:srgbClr val="000000"/>
              </a:solidFill>
              <a:uFill>
                <a:solidFill>
                  <a:srgbClr val="ffffff"/>
                </a:solidFill>
              </a:u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Calibri"/>
              </a:rPr>
              <a:t>Septième niveau de plan</a:t>
            </a:r>
            <a:endParaRPr b="0" lang="fr-FR"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2"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fr-FR" sz="4400" spc="-1" strike="noStrike">
                <a:solidFill>
                  <a:srgbClr val="000000"/>
                </a:solidFill>
                <a:uFill>
                  <a:solidFill>
                    <a:srgbClr val="ffffff"/>
                  </a:solidFill>
                </a:uFill>
                <a:latin typeface="Calibri"/>
                <a:ea typeface="ＭＳ Ｐゴシック"/>
              </a:rPr>
              <a:t>Cliquez pour modifier le style du titre</a:t>
            </a:r>
            <a:endParaRPr b="0" lang="fr-FR" sz="4400" spc="-1" strike="noStrike">
              <a:solidFill>
                <a:srgbClr val="000000"/>
              </a:solidFill>
              <a:uFill>
                <a:solidFill>
                  <a:srgbClr val="ffffff"/>
                </a:solidFill>
              </a:uFill>
              <a:latin typeface="Arial"/>
            </a:endParaRPr>
          </a:p>
        </p:txBody>
      </p:sp>
      <p:sp>
        <p:nvSpPr>
          <p:cNvPr id="243" name="PlaceHolder 2"/>
          <p:cNvSpPr>
            <a:spLocks noGrp="1"/>
          </p:cNvSpPr>
          <p:nvPr>
            <p:ph type="body"/>
          </p:nvPr>
        </p:nvSpPr>
        <p:spPr>
          <a:xfrm>
            <a:off x="457200" y="1535040"/>
            <a:ext cx="4039920" cy="639360"/>
          </a:xfrm>
          <a:prstGeom prst="rect">
            <a:avLst/>
          </a:prstGeom>
        </p:spPr>
        <p:txBody>
          <a:bodyPr anchor="b"/>
          <a:p>
            <a:pPr>
              <a:lnSpc>
                <a:spcPct val="100000"/>
              </a:lnSpc>
              <a:spcBef>
                <a:spcPts val="479"/>
              </a:spcBef>
            </a:pPr>
            <a:r>
              <a:rPr b="1" lang="fr-FR" sz="2400" spc="-1" strike="noStrike">
                <a:solidFill>
                  <a:srgbClr val="000000"/>
                </a:solidFill>
                <a:uFill>
                  <a:solidFill>
                    <a:srgbClr val="ffffff"/>
                  </a:solidFill>
                </a:uFill>
                <a:latin typeface="Calibri"/>
                <a:ea typeface="ＭＳ Ｐゴシック"/>
              </a:rPr>
              <a:t>Cliquez pour modifier les styles du texte du masque</a:t>
            </a:r>
            <a:endParaRPr b="0" lang="fr-FR" sz="2400" spc="-1" strike="noStrike">
              <a:solidFill>
                <a:srgbClr val="000000"/>
              </a:solidFill>
              <a:uFill>
                <a:solidFill>
                  <a:srgbClr val="ffffff"/>
                </a:solidFill>
              </a:uFill>
              <a:latin typeface="Calibri"/>
            </a:endParaRPr>
          </a:p>
        </p:txBody>
      </p:sp>
      <p:sp>
        <p:nvSpPr>
          <p:cNvPr id="244" name="PlaceHolder 3"/>
          <p:cNvSpPr>
            <a:spLocks noGrp="1"/>
          </p:cNvSpPr>
          <p:nvPr>
            <p:ph type="body"/>
          </p:nvPr>
        </p:nvSpPr>
        <p:spPr>
          <a:xfrm>
            <a:off x="457200" y="2174760"/>
            <a:ext cx="4039920" cy="3951000"/>
          </a:xfrm>
          <a:prstGeom prst="rect">
            <a:avLst/>
          </a:prstGeom>
        </p:spPr>
        <p:txBody>
          <a:bodyPr/>
          <a:p>
            <a:pPr marL="343080" indent="-342720">
              <a:lnSpc>
                <a:spcPct val="100000"/>
              </a:lnSpc>
              <a:spcBef>
                <a:spcPts val="479"/>
              </a:spcBef>
              <a:buClr>
                <a:srgbClr val="000000"/>
              </a:buClr>
              <a:buFont typeface="Arial"/>
              <a:buChar char="•"/>
            </a:pPr>
            <a:r>
              <a:rPr b="0" lang="fr-FR" sz="2400" spc="-1" strike="noStrike">
                <a:solidFill>
                  <a:srgbClr val="000000"/>
                </a:solidFill>
                <a:uFill>
                  <a:solidFill>
                    <a:srgbClr val="ffffff"/>
                  </a:solidFill>
                </a:uFill>
                <a:latin typeface="Calibri"/>
                <a:ea typeface="ＭＳ Ｐゴシック"/>
              </a:rPr>
              <a:t>Cliquez pour modifier les styles du texte du masque</a:t>
            </a:r>
            <a:endParaRPr b="0" lang="fr-FR" sz="2400" spc="-1" strike="noStrike">
              <a:solidFill>
                <a:srgbClr val="000000"/>
              </a:solidFill>
              <a:uFill>
                <a:solidFill>
                  <a:srgbClr val="ffffff"/>
                </a:solidFill>
              </a:uFill>
              <a:latin typeface="Calibri"/>
            </a:endParaRPr>
          </a:p>
          <a:p>
            <a:pPr lvl="1" marL="743040" indent="-285480">
              <a:lnSpc>
                <a:spcPct val="100000"/>
              </a:lnSpc>
              <a:spcBef>
                <a:spcPts val="400"/>
              </a:spcBef>
              <a:buClr>
                <a:srgbClr val="000000"/>
              </a:buClr>
              <a:buFont typeface="Arial"/>
              <a:buChar char="–"/>
            </a:pPr>
            <a:r>
              <a:rPr b="0" lang="fr-FR" sz="2000" spc="-1" strike="noStrike">
                <a:solidFill>
                  <a:srgbClr val="000000"/>
                </a:solidFill>
                <a:uFill>
                  <a:solidFill>
                    <a:srgbClr val="ffffff"/>
                  </a:solidFill>
                </a:uFill>
                <a:latin typeface="Calibri"/>
                <a:ea typeface="ＭＳ Ｐゴシック"/>
              </a:rPr>
              <a:t>Deuxième niveau</a:t>
            </a:r>
            <a:endParaRPr b="0" lang="fr-FR" sz="2000" spc="-1" strike="noStrike">
              <a:solidFill>
                <a:srgbClr val="000000"/>
              </a:solidFill>
              <a:uFill>
                <a:solidFill>
                  <a:srgbClr val="ffffff"/>
                </a:solidFill>
              </a:uFill>
              <a:latin typeface="Calibri"/>
            </a:endParaRPr>
          </a:p>
          <a:p>
            <a:pPr lvl="2" marL="1143000" indent="-228240">
              <a:lnSpc>
                <a:spcPct val="100000"/>
              </a:lnSpc>
              <a:spcBef>
                <a:spcPts val="360"/>
              </a:spcBef>
              <a:buClr>
                <a:srgbClr val="000000"/>
              </a:buClr>
              <a:buFont typeface="Arial"/>
              <a:buChar char="•"/>
            </a:pPr>
            <a:r>
              <a:rPr b="0" lang="fr-FR" sz="1800" spc="-1" strike="noStrike">
                <a:solidFill>
                  <a:srgbClr val="000000"/>
                </a:solidFill>
                <a:uFill>
                  <a:solidFill>
                    <a:srgbClr val="ffffff"/>
                  </a:solidFill>
                </a:uFill>
                <a:latin typeface="Calibri"/>
                <a:ea typeface="ＭＳ Ｐゴシック"/>
              </a:rPr>
              <a:t>Troisième niveau</a:t>
            </a:r>
            <a:endParaRPr b="0" lang="fr-FR" sz="1800" spc="-1" strike="noStrike">
              <a:solidFill>
                <a:srgbClr val="000000"/>
              </a:solidFill>
              <a:uFill>
                <a:solidFill>
                  <a:srgbClr val="ffffff"/>
                </a:solidFill>
              </a:uFill>
              <a:latin typeface="Calibri"/>
            </a:endParaRPr>
          </a:p>
          <a:p>
            <a:pPr lvl="3" marL="1600200" indent="-228240">
              <a:lnSpc>
                <a:spcPct val="100000"/>
              </a:lnSpc>
              <a:spcBef>
                <a:spcPts val="320"/>
              </a:spcBef>
              <a:buClr>
                <a:srgbClr val="000000"/>
              </a:buClr>
              <a:buFont typeface="Arial"/>
              <a:buChar char="–"/>
            </a:pPr>
            <a:r>
              <a:rPr b="0" lang="fr-FR" sz="1600" spc="-1" strike="noStrike">
                <a:solidFill>
                  <a:srgbClr val="000000"/>
                </a:solidFill>
                <a:uFill>
                  <a:solidFill>
                    <a:srgbClr val="ffffff"/>
                  </a:solidFill>
                </a:uFill>
                <a:latin typeface="Calibri"/>
                <a:ea typeface="ＭＳ Ｐゴシック"/>
              </a:rPr>
              <a:t>Quatrième niveau</a:t>
            </a:r>
            <a:endParaRPr b="0" lang="fr-FR" sz="1600" spc="-1" strike="noStrike">
              <a:solidFill>
                <a:srgbClr val="000000"/>
              </a:solidFill>
              <a:uFill>
                <a:solidFill>
                  <a:srgbClr val="ffffff"/>
                </a:solidFill>
              </a:uFill>
              <a:latin typeface="Calibri"/>
            </a:endParaRPr>
          </a:p>
          <a:p>
            <a:pPr lvl="4" marL="2057400" indent="-228240">
              <a:lnSpc>
                <a:spcPct val="100000"/>
              </a:lnSpc>
              <a:spcBef>
                <a:spcPts val="320"/>
              </a:spcBef>
              <a:buClr>
                <a:srgbClr val="000000"/>
              </a:buClr>
              <a:buFont typeface="Arial"/>
              <a:buChar char="»"/>
            </a:pPr>
            <a:r>
              <a:rPr b="0" lang="fr-FR" sz="1600" spc="-1" strike="noStrike">
                <a:solidFill>
                  <a:srgbClr val="000000"/>
                </a:solidFill>
                <a:uFill>
                  <a:solidFill>
                    <a:srgbClr val="ffffff"/>
                  </a:solidFill>
                </a:uFill>
                <a:latin typeface="Calibri"/>
                <a:ea typeface="ＭＳ Ｐゴシック"/>
              </a:rPr>
              <a:t>Cinquième niveau</a:t>
            </a:r>
            <a:endParaRPr b="0" lang="fr-FR" sz="1600" spc="-1" strike="noStrike">
              <a:solidFill>
                <a:srgbClr val="000000"/>
              </a:solidFill>
              <a:uFill>
                <a:solidFill>
                  <a:srgbClr val="ffffff"/>
                </a:solidFill>
              </a:uFill>
              <a:latin typeface="Calibri"/>
            </a:endParaRPr>
          </a:p>
        </p:txBody>
      </p:sp>
      <p:sp>
        <p:nvSpPr>
          <p:cNvPr id="245" name="PlaceHolder 4"/>
          <p:cNvSpPr>
            <a:spLocks noGrp="1"/>
          </p:cNvSpPr>
          <p:nvPr>
            <p:ph type="body"/>
          </p:nvPr>
        </p:nvSpPr>
        <p:spPr>
          <a:xfrm>
            <a:off x="4645080" y="1535040"/>
            <a:ext cx="4041360" cy="639360"/>
          </a:xfrm>
          <a:prstGeom prst="rect">
            <a:avLst/>
          </a:prstGeom>
        </p:spPr>
        <p:txBody>
          <a:bodyPr anchor="b"/>
          <a:p>
            <a:pPr>
              <a:lnSpc>
                <a:spcPct val="100000"/>
              </a:lnSpc>
              <a:spcBef>
                <a:spcPts val="479"/>
              </a:spcBef>
            </a:pPr>
            <a:r>
              <a:rPr b="1" lang="fr-FR" sz="2400" spc="-1" strike="noStrike">
                <a:solidFill>
                  <a:srgbClr val="000000"/>
                </a:solidFill>
                <a:uFill>
                  <a:solidFill>
                    <a:srgbClr val="ffffff"/>
                  </a:solidFill>
                </a:uFill>
                <a:latin typeface="Calibri"/>
                <a:ea typeface="ＭＳ Ｐゴシック"/>
              </a:rPr>
              <a:t>Cliquez pour modifier les styles du texte du masque</a:t>
            </a:r>
            <a:endParaRPr b="0" lang="fr-FR" sz="2400" spc="-1" strike="noStrike">
              <a:solidFill>
                <a:srgbClr val="000000"/>
              </a:solidFill>
              <a:uFill>
                <a:solidFill>
                  <a:srgbClr val="ffffff"/>
                </a:solidFill>
              </a:uFill>
              <a:latin typeface="Calibri"/>
            </a:endParaRPr>
          </a:p>
        </p:txBody>
      </p:sp>
      <p:sp>
        <p:nvSpPr>
          <p:cNvPr id="246" name="PlaceHolder 5"/>
          <p:cNvSpPr>
            <a:spLocks noGrp="1"/>
          </p:cNvSpPr>
          <p:nvPr>
            <p:ph type="body"/>
          </p:nvPr>
        </p:nvSpPr>
        <p:spPr>
          <a:xfrm>
            <a:off x="4645080" y="2174760"/>
            <a:ext cx="4041360" cy="3951000"/>
          </a:xfrm>
          <a:prstGeom prst="rect">
            <a:avLst/>
          </a:prstGeom>
        </p:spPr>
        <p:txBody>
          <a:bodyPr/>
          <a:p>
            <a:pPr marL="343080" indent="-342720">
              <a:lnSpc>
                <a:spcPct val="100000"/>
              </a:lnSpc>
              <a:spcBef>
                <a:spcPts val="479"/>
              </a:spcBef>
              <a:buClr>
                <a:srgbClr val="000000"/>
              </a:buClr>
              <a:buFont typeface="Arial"/>
              <a:buChar char="•"/>
            </a:pPr>
            <a:r>
              <a:rPr b="0" lang="fr-FR" sz="2400" spc="-1" strike="noStrike">
                <a:solidFill>
                  <a:srgbClr val="000000"/>
                </a:solidFill>
                <a:uFill>
                  <a:solidFill>
                    <a:srgbClr val="ffffff"/>
                  </a:solidFill>
                </a:uFill>
                <a:latin typeface="Calibri"/>
                <a:ea typeface="ＭＳ Ｐゴシック"/>
              </a:rPr>
              <a:t>Cliquez pour modifier les styles du texte du masque</a:t>
            </a:r>
            <a:endParaRPr b="0" lang="fr-FR" sz="2400" spc="-1" strike="noStrike">
              <a:solidFill>
                <a:srgbClr val="000000"/>
              </a:solidFill>
              <a:uFill>
                <a:solidFill>
                  <a:srgbClr val="ffffff"/>
                </a:solidFill>
              </a:uFill>
              <a:latin typeface="Calibri"/>
            </a:endParaRPr>
          </a:p>
          <a:p>
            <a:pPr lvl="1" marL="743040" indent="-285480">
              <a:lnSpc>
                <a:spcPct val="100000"/>
              </a:lnSpc>
              <a:spcBef>
                <a:spcPts val="400"/>
              </a:spcBef>
              <a:buClr>
                <a:srgbClr val="000000"/>
              </a:buClr>
              <a:buFont typeface="Arial"/>
              <a:buChar char="–"/>
            </a:pPr>
            <a:r>
              <a:rPr b="0" lang="fr-FR" sz="2000" spc="-1" strike="noStrike">
                <a:solidFill>
                  <a:srgbClr val="000000"/>
                </a:solidFill>
                <a:uFill>
                  <a:solidFill>
                    <a:srgbClr val="ffffff"/>
                  </a:solidFill>
                </a:uFill>
                <a:latin typeface="Calibri"/>
                <a:ea typeface="ＭＳ Ｐゴシック"/>
              </a:rPr>
              <a:t>Deuxième niveau</a:t>
            </a:r>
            <a:endParaRPr b="0" lang="fr-FR" sz="2000" spc="-1" strike="noStrike">
              <a:solidFill>
                <a:srgbClr val="000000"/>
              </a:solidFill>
              <a:uFill>
                <a:solidFill>
                  <a:srgbClr val="ffffff"/>
                </a:solidFill>
              </a:uFill>
              <a:latin typeface="Calibri"/>
            </a:endParaRPr>
          </a:p>
          <a:p>
            <a:pPr lvl="2" marL="1143000" indent="-228240">
              <a:lnSpc>
                <a:spcPct val="100000"/>
              </a:lnSpc>
              <a:spcBef>
                <a:spcPts val="360"/>
              </a:spcBef>
              <a:buClr>
                <a:srgbClr val="000000"/>
              </a:buClr>
              <a:buFont typeface="Arial"/>
              <a:buChar char="•"/>
            </a:pPr>
            <a:r>
              <a:rPr b="0" lang="fr-FR" sz="1800" spc="-1" strike="noStrike">
                <a:solidFill>
                  <a:srgbClr val="000000"/>
                </a:solidFill>
                <a:uFill>
                  <a:solidFill>
                    <a:srgbClr val="ffffff"/>
                  </a:solidFill>
                </a:uFill>
                <a:latin typeface="Calibri"/>
                <a:ea typeface="ＭＳ Ｐゴシック"/>
              </a:rPr>
              <a:t>Troisième niveau</a:t>
            </a:r>
            <a:endParaRPr b="0" lang="fr-FR" sz="1800" spc="-1" strike="noStrike">
              <a:solidFill>
                <a:srgbClr val="000000"/>
              </a:solidFill>
              <a:uFill>
                <a:solidFill>
                  <a:srgbClr val="ffffff"/>
                </a:solidFill>
              </a:uFill>
              <a:latin typeface="Calibri"/>
            </a:endParaRPr>
          </a:p>
          <a:p>
            <a:pPr lvl="3" marL="1600200" indent="-228240">
              <a:lnSpc>
                <a:spcPct val="100000"/>
              </a:lnSpc>
              <a:spcBef>
                <a:spcPts val="320"/>
              </a:spcBef>
              <a:buClr>
                <a:srgbClr val="000000"/>
              </a:buClr>
              <a:buFont typeface="Arial"/>
              <a:buChar char="–"/>
            </a:pPr>
            <a:r>
              <a:rPr b="0" lang="fr-FR" sz="1600" spc="-1" strike="noStrike">
                <a:solidFill>
                  <a:srgbClr val="000000"/>
                </a:solidFill>
                <a:uFill>
                  <a:solidFill>
                    <a:srgbClr val="ffffff"/>
                  </a:solidFill>
                </a:uFill>
                <a:latin typeface="Calibri"/>
                <a:ea typeface="ＭＳ Ｐゴシック"/>
              </a:rPr>
              <a:t>Quatrième niveau</a:t>
            </a:r>
            <a:endParaRPr b="0" lang="fr-FR" sz="1600" spc="-1" strike="noStrike">
              <a:solidFill>
                <a:srgbClr val="000000"/>
              </a:solidFill>
              <a:uFill>
                <a:solidFill>
                  <a:srgbClr val="ffffff"/>
                </a:solidFill>
              </a:uFill>
              <a:latin typeface="Calibri"/>
            </a:endParaRPr>
          </a:p>
          <a:p>
            <a:pPr lvl="4" marL="2057400" indent="-228240">
              <a:lnSpc>
                <a:spcPct val="100000"/>
              </a:lnSpc>
              <a:spcBef>
                <a:spcPts val="320"/>
              </a:spcBef>
              <a:buClr>
                <a:srgbClr val="000000"/>
              </a:buClr>
              <a:buFont typeface="Arial"/>
              <a:buChar char="»"/>
            </a:pPr>
            <a:r>
              <a:rPr b="0" lang="fr-FR" sz="1600" spc="-1" strike="noStrike">
                <a:solidFill>
                  <a:srgbClr val="000000"/>
                </a:solidFill>
                <a:uFill>
                  <a:solidFill>
                    <a:srgbClr val="ffffff"/>
                  </a:solidFill>
                </a:uFill>
                <a:latin typeface="Calibri"/>
                <a:ea typeface="ＭＳ Ｐゴシック"/>
              </a:rPr>
              <a:t>Cinquième niveau</a:t>
            </a:r>
            <a:endParaRPr b="0" lang="fr-FR" sz="1600" spc="-1" strike="noStrike">
              <a:solidFill>
                <a:srgbClr val="000000"/>
              </a:solidFill>
              <a:uFill>
                <a:solidFill>
                  <a:srgbClr val="ffffff"/>
                </a:solidFill>
              </a:uFill>
              <a:latin typeface="Calibri"/>
            </a:endParaRPr>
          </a:p>
        </p:txBody>
      </p:sp>
      <p:sp>
        <p:nvSpPr>
          <p:cNvPr id="247" name="PlaceHolder 6"/>
          <p:cNvSpPr>
            <a:spLocks noGrp="1"/>
          </p:cNvSpPr>
          <p:nvPr>
            <p:ph type="dt"/>
          </p:nvPr>
        </p:nvSpPr>
        <p:spPr>
          <a:xfrm>
            <a:off x="457200" y="6356520"/>
            <a:ext cx="2133360" cy="364680"/>
          </a:xfrm>
          <a:prstGeom prst="rect">
            <a:avLst/>
          </a:prstGeom>
        </p:spPr>
        <p:txBody>
          <a:bodyPr anchor="ctr"/>
          <a:p>
            <a:pPr>
              <a:lnSpc>
                <a:spcPct val="100000"/>
              </a:lnSpc>
            </a:pPr>
            <a:fld id="{3D093B5B-DDE3-46AE-8D40-1085A01AF45F}" type="datetime">
              <a:rPr b="0" lang="fr-FR" sz="1200" spc="-1" strike="noStrike">
                <a:solidFill>
                  <a:srgbClr val="898989"/>
                </a:solidFill>
                <a:uFill>
                  <a:solidFill>
                    <a:srgbClr val="ffffff"/>
                  </a:solidFill>
                </a:uFill>
                <a:latin typeface="Calibri"/>
                <a:ea typeface="ＭＳ Ｐゴシック"/>
              </a:rPr>
              <a:t>19/11/2018</a:t>
            </a:fld>
            <a:endParaRPr b="0" lang="fr-FR" sz="1200" spc="-1" strike="noStrike">
              <a:solidFill>
                <a:srgbClr val="000000"/>
              </a:solidFill>
              <a:uFill>
                <a:solidFill>
                  <a:srgbClr val="ffffff"/>
                </a:solidFill>
              </a:uFill>
              <a:latin typeface="Times New Roman"/>
            </a:endParaRPr>
          </a:p>
        </p:txBody>
      </p:sp>
      <p:sp>
        <p:nvSpPr>
          <p:cNvPr id="248" name="PlaceHolder 7"/>
          <p:cNvSpPr>
            <a:spLocks noGrp="1"/>
          </p:cNvSpPr>
          <p:nvPr>
            <p:ph type="ftr"/>
          </p:nvPr>
        </p:nvSpPr>
        <p:spPr>
          <a:xfrm>
            <a:off x="3124080" y="6356520"/>
            <a:ext cx="2895120" cy="364680"/>
          </a:xfrm>
          <a:prstGeom prst="rect">
            <a:avLst/>
          </a:prstGeom>
        </p:spPr>
        <p:txBody>
          <a:bodyPr anchor="ctr"/>
          <a:p>
            <a:endParaRPr b="0" lang="fr-FR" sz="2400" spc="-1" strike="noStrike">
              <a:solidFill>
                <a:srgbClr val="000000"/>
              </a:solidFill>
              <a:uFill>
                <a:solidFill>
                  <a:srgbClr val="ffffff"/>
                </a:solidFill>
              </a:uFill>
              <a:latin typeface="Times New Roman"/>
            </a:endParaRPr>
          </a:p>
        </p:txBody>
      </p:sp>
      <p:sp>
        <p:nvSpPr>
          <p:cNvPr id="249" name="PlaceHolder 8"/>
          <p:cNvSpPr>
            <a:spLocks noGrp="1"/>
          </p:cNvSpPr>
          <p:nvPr>
            <p:ph type="sldNum"/>
          </p:nvPr>
        </p:nvSpPr>
        <p:spPr>
          <a:xfrm>
            <a:off x="6553080" y="6356520"/>
            <a:ext cx="2133360" cy="364680"/>
          </a:xfrm>
          <a:prstGeom prst="rect">
            <a:avLst/>
          </a:prstGeom>
        </p:spPr>
        <p:txBody>
          <a:bodyPr anchor="ctr"/>
          <a:p>
            <a:pPr algn="r">
              <a:lnSpc>
                <a:spcPct val="100000"/>
              </a:lnSpc>
            </a:pPr>
            <a:fld id="{D46095D5-A0DD-49D0-902C-6841EABCED5B}" type="slidenum">
              <a:rPr b="0" lang="fr-FR" sz="1200" spc="-1" strike="noStrike">
                <a:solidFill>
                  <a:srgbClr val="898989"/>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3.wmf"/><Relationship Id="rId2" Type="http://schemas.openxmlformats.org/officeDocument/2006/relationships/slideLayout" Target="../slideLayouts/slideLayout25.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51.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5.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8.wmf"/><Relationship Id="rId2"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slideLayout" Target="../slideLayouts/slideLayout25.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Relationship Id="rId3"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Relationship Id="rId3" Type="http://schemas.openxmlformats.org/officeDocument/2006/relationships/notesSlide" Target="../notesSlides/notesSlide4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37.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TextShape 1"/>
          <p:cNvSpPr txBox="1"/>
          <p:nvPr/>
        </p:nvSpPr>
        <p:spPr>
          <a:xfrm>
            <a:off x="685800" y="2130480"/>
            <a:ext cx="7772040" cy="146952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ea typeface="ＭＳ Ｐゴシック"/>
              </a:rPr>
              <a:t>Retraites: les fondements du système actuel, le projet Macron</a:t>
            </a:r>
            <a:endParaRPr b="0" lang="fr-FR" sz="4400" spc="-1" strike="noStrike">
              <a:solidFill>
                <a:srgbClr val="000000"/>
              </a:solidFill>
              <a:uFill>
                <a:solidFill>
                  <a:srgbClr val="ffffff"/>
                </a:solidFill>
              </a:uFill>
              <a:latin typeface="Arial"/>
            </a:endParaRPr>
          </a:p>
        </p:txBody>
      </p:sp>
      <p:sp>
        <p:nvSpPr>
          <p:cNvPr id="292" name="TextShape 2"/>
          <p:cNvSpPr txBox="1"/>
          <p:nvPr/>
        </p:nvSpPr>
        <p:spPr>
          <a:xfrm>
            <a:off x="1371600" y="3886200"/>
            <a:ext cx="6400440" cy="1752120"/>
          </a:xfrm>
          <a:prstGeom prst="rect">
            <a:avLst/>
          </a:prstGeom>
          <a:noFill/>
          <a:ln>
            <a:noFill/>
          </a:ln>
        </p:spPr>
        <p:txBody>
          <a:bodyPr>
            <a:normAutofit/>
          </a:bodyPr>
          <a:p>
            <a:pPr algn="ctr"/>
            <a:endParaRPr b="0" lang="fr-FR" sz="3200" spc="-1" strike="noStrike">
              <a:solidFill>
                <a:srgbClr val="000000"/>
              </a:solidFill>
              <a:uFill>
                <a:solidFill>
                  <a:srgbClr val="ffffff"/>
                </a:solidFill>
              </a:uFill>
              <a:latin typeface="Arial"/>
            </a:endParaRPr>
          </a:p>
        </p:txBody>
      </p:sp>
      <p:pic>
        <p:nvPicPr>
          <p:cNvPr id="293" name="Image 3" descr=""/>
          <p:cNvPicPr/>
          <p:nvPr/>
        </p:nvPicPr>
        <p:blipFill>
          <a:blip r:embed="rId1"/>
          <a:stretch/>
        </p:blipFill>
        <p:spPr>
          <a:xfrm>
            <a:off x="6516720" y="4076640"/>
            <a:ext cx="1304640" cy="160452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ea typeface="ＭＳ Ｐゴシック"/>
              </a:rPr>
              <a:t>Des arbitrages à venir</a:t>
            </a:r>
            <a:endParaRPr b="0" lang="fr-FR" sz="4400" spc="-1" strike="noStrike">
              <a:solidFill>
                <a:srgbClr val="000000"/>
              </a:solidFill>
              <a:uFill>
                <a:solidFill>
                  <a:srgbClr val="ffffff"/>
                </a:solidFill>
              </a:uFill>
              <a:latin typeface="Arial"/>
            </a:endParaRPr>
          </a:p>
        </p:txBody>
      </p:sp>
      <p:sp>
        <p:nvSpPr>
          <p:cNvPr id="317" name="TextShape 2"/>
          <p:cNvSpPr txBox="1"/>
          <p:nvPr/>
        </p:nvSpPr>
        <p:spPr>
          <a:xfrm>
            <a:off x="457200" y="1600200"/>
            <a:ext cx="8229240" cy="4525560"/>
          </a:xfrm>
          <a:prstGeom prst="rect">
            <a:avLst/>
          </a:prstGeom>
          <a:noFill/>
          <a:ln>
            <a:noFill/>
          </a:ln>
        </p:spPr>
        <p:txBody>
          <a:bodyPr/>
          <a:p>
            <a:pPr marL="343080" indent="-342720">
              <a:lnSpc>
                <a:spcPct val="100000"/>
              </a:lnSpc>
              <a:spcBef>
                <a:spcPts val="641"/>
              </a:spcBef>
              <a:buClr>
                <a:srgbClr val="000000"/>
              </a:buClr>
              <a:buFont typeface="Arial"/>
              <a:buChar char="•"/>
            </a:pPr>
            <a:r>
              <a:rPr b="0" lang="fr-FR" sz="3200" spc="-1" strike="noStrike">
                <a:solidFill>
                  <a:srgbClr val="000000"/>
                </a:solidFill>
                <a:uFill>
                  <a:solidFill>
                    <a:srgbClr val="ffffff"/>
                  </a:solidFill>
                </a:uFill>
                <a:latin typeface="Calibri"/>
                <a:ea typeface="ＭＳ Ｐゴシック"/>
              </a:rPr>
              <a:t>L’organisation de la période de transition n’est pas claire: à partir de 2025, une période longue où les deux systèmes coexistent, mais pendant combien de temps?</a:t>
            </a:r>
            <a:endParaRPr b="0" lang="fr-FR" sz="3200" spc="-1" strike="noStrike">
              <a:solidFill>
                <a:srgbClr val="000000"/>
              </a:solidFill>
              <a:uFill>
                <a:solidFill>
                  <a:srgbClr val="ffffff"/>
                </a:solidFill>
              </a:uFill>
              <a:latin typeface="Calibri"/>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ea typeface="ＭＳ Ｐゴシック"/>
              </a:rPr>
              <a:t>Disparition des bornes d’âge?</a:t>
            </a:r>
            <a:endParaRPr b="0" lang="fr-FR" sz="4400" spc="-1" strike="noStrike">
              <a:solidFill>
                <a:srgbClr val="000000"/>
              </a:solidFill>
              <a:uFill>
                <a:solidFill>
                  <a:srgbClr val="ffffff"/>
                </a:solidFill>
              </a:uFill>
              <a:latin typeface="Arial"/>
            </a:endParaRPr>
          </a:p>
        </p:txBody>
      </p:sp>
      <p:sp>
        <p:nvSpPr>
          <p:cNvPr id="319" name="TextShape 2"/>
          <p:cNvSpPr txBox="1"/>
          <p:nvPr/>
        </p:nvSpPr>
        <p:spPr>
          <a:xfrm>
            <a:off x="457200" y="1600200"/>
            <a:ext cx="8229240" cy="4525560"/>
          </a:xfrm>
          <a:prstGeom prst="rect">
            <a:avLst/>
          </a:prstGeom>
          <a:noFill/>
          <a:ln>
            <a:noFill/>
          </a:ln>
        </p:spPr>
        <p:txBody>
          <a:bodyPr/>
          <a:p>
            <a:pPr marL="343080" indent="-342720">
              <a:lnSpc>
                <a:spcPct val="100000"/>
              </a:lnSpc>
              <a:spcBef>
                <a:spcPts val="641"/>
              </a:spcBef>
              <a:buClr>
                <a:srgbClr val="000000"/>
              </a:buClr>
              <a:buFont typeface="Arial"/>
              <a:buChar char="•"/>
            </a:pPr>
            <a:r>
              <a:rPr b="0" lang="fr-FR" sz="3200" spc="-1" strike="noStrike">
                <a:solidFill>
                  <a:srgbClr val="000000"/>
                </a:solidFill>
                <a:uFill>
                  <a:solidFill>
                    <a:srgbClr val="ffffff"/>
                  </a:solidFill>
                </a:uFill>
                <a:latin typeface="Calibri"/>
                <a:ea typeface="ＭＳ Ｐゴシック"/>
              </a:rPr>
              <a:t>La possibilité de partir à 62 ans resterait mais un âge « pivot » (à 63 ans? Plus tard?) avant lequel une décôte est appliquée?</a:t>
            </a:r>
            <a:endParaRPr b="0" lang="fr-FR" sz="3200" spc="-1" strike="noStrike">
              <a:solidFill>
                <a:srgbClr val="000000"/>
              </a:solidFill>
              <a:uFill>
                <a:solidFill>
                  <a:srgbClr val="ffffff"/>
                </a:solidFill>
              </a:uFill>
              <a:latin typeface="Calibri"/>
            </a:endParaRPr>
          </a:p>
          <a:p>
            <a:pPr marL="343080" indent="-342720">
              <a:lnSpc>
                <a:spcPct val="100000"/>
              </a:lnSpc>
              <a:spcBef>
                <a:spcPts val="641"/>
              </a:spcBef>
              <a:buClr>
                <a:srgbClr val="000000"/>
              </a:buClr>
              <a:buFont typeface="Arial"/>
              <a:buChar char="•"/>
            </a:pPr>
            <a:r>
              <a:rPr b="0" lang="fr-FR" sz="3200" spc="-1" strike="noStrike">
                <a:solidFill>
                  <a:srgbClr val="000000"/>
                </a:solidFill>
                <a:uFill>
                  <a:solidFill>
                    <a:srgbClr val="ffffff"/>
                  </a:solidFill>
                </a:uFill>
                <a:latin typeface="Calibri"/>
                <a:ea typeface="ＭＳ Ｐゴシック"/>
              </a:rPr>
              <a:t>Borne d’âge à 67 ans disparaît (permet aujourd’hui d’avoir un âge d’annnulation de la décôte)</a:t>
            </a:r>
            <a:endParaRPr b="0" lang="fr-FR" sz="3200" spc="-1" strike="noStrike">
              <a:solidFill>
                <a:srgbClr val="000000"/>
              </a:solidFill>
              <a:uFill>
                <a:solidFill>
                  <a:srgbClr val="ffffff"/>
                </a:solidFill>
              </a:uFill>
              <a:latin typeface="Calibri"/>
            </a:endParaRPr>
          </a:p>
          <a:p>
            <a:pPr marL="343080" indent="-342720">
              <a:lnSpc>
                <a:spcPct val="100000"/>
              </a:lnSpc>
              <a:spcBef>
                <a:spcPts val="641"/>
              </a:spcBef>
              <a:buClr>
                <a:srgbClr val="000000"/>
              </a:buClr>
              <a:buFont typeface="Arial"/>
              <a:buChar char="•"/>
            </a:pPr>
            <a:r>
              <a:rPr b="0" lang="fr-FR" sz="3200" spc="-1" strike="noStrike">
                <a:solidFill>
                  <a:srgbClr val="000000"/>
                </a:solidFill>
                <a:uFill>
                  <a:solidFill>
                    <a:srgbClr val="ffffff"/>
                  </a:solidFill>
                </a:uFill>
                <a:latin typeface="Calibri"/>
                <a:ea typeface="ＭＳ Ｐゴシック"/>
              </a:rPr>
              <a:t>Age de 62 ans devient encore plus fictif qu’aujourd’hui: seul le nombre de points accumulés compte, aucun droit associé au fait d’avoir atteint les 62 ans</a:t>
            </a:r>
            <a:endParaRPr b="0" lang="fr-FR" sz="3200" spc="-1" strike="noStrike">
              <a:solidFill>
                <a:srgbClr val="000000"/>
              </a:solidFill>
              <a:uFill>
                <a:solidFill>
                  <a:srgbClr val="ffffff"/>
                </a:solidFill>
              </a:uFill>
              <a:latin typeface="Calibri"/>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ea typeface="ＭＳ Ｐゴシック"/>
              </a:rPr>
              <a:t>Ce qui arbitré et devrait figurer dans le projet</a:t>
            </a:r>
            <a:endParaRPr b="0" lang="fr-FR" sz="4400" spc="-1" strike="noStrike">
              <a:solidFill>
                <a:srgbClr val="000000"/>
              </a:solidFill>
              <a:uFill>
                <a:solidFill>
                  <a:srgbClr val="ffffff"/>
                </a:solidFill>
              </a:uFill>
              <a:latin typeface="Arial"/>
            </a:endParaRPr>
          </a:p>
        </p:txBody>
      </p:sp>
      <p:sp>
        <p:nvSpPr>
          <p:cNvPr id="321" name="TextShape 2"/>
          <p:cNvSpPr txBox="1"/>
          <p:nvPr/>
        </p:nvSpPr>
        <p:spPr>
          <a:xfrm>
            <a:off x="457200" y="1600200"/>
            <a:ext cx="8229240" cy="4525560"/>
          </a:xfrm>
          <a:prstGeom prst="rect">
            <a:avLst/>
          </a:prstGeom>
          <a:noFill/>
          <a:ln>
            <a:noFill/>
          </a:ln>
        </p:spPr>
        <p:txBody>
          <a:bodyPr/>
          <a:p>
            <a:pPr marL="343080" indent="-342720">
              <a:lnSpc>
                <a:spcPct val="100000"/>
              </a:lnSpc>
              <a:spcBef>
                <a:spcPts val="641"/>
              </a:spcBef>
              <a:buClr>
                <a:srgbClr val="000000"/>
              </a:buClr>
              <a:buFont typeface="Arial"/>
              <a:buChar char="•"/>
            </a:pPr>
            <a:r>
              <a:rPr b="0" lang="fr-FR" sz="3200" spc="-1" strike="noStrike">
                <a:solidFill>
                  <a:srgbClr val="000000"/>
                </a:solidFill>
                <a:uFill>
                  <a:solidFill>
                    <a:srgbClr val="ffffff"/>
                  </a:solidFill>
                </a:uFill>
                <a:latin typeface="Calibri"/>
                <a:ea typeface="ＭＳ Ｐゴシック"/>
              </a:rPr>
              <a:t>Cotisation fixée à 28%: 11% salariés / 17% employeurs?</a:t>
            </a:r>
            <a:endParaRPr b="0" lang="fr-FR" sz="3200" spc="-1" strike="noStrike">
              <a:solidFill>
                <a:srgbClr val="000000"/>
              </a:solidFill>
              <a:uFill>
                <a:solidFill>
                  <a:srgbClr val="ffffff"/>
                </a:solidFill>
              </a:uFill>
              <a:latin typeface="Calibri"/>
            </a:endParaRPr>
          </a:p>
          <a:p>
            <a:pPr marL="343080" indent="-342720">
              <a:lnSpc>
                <a:spcPct val="100000"/>
              </a:lnSpc>
              <a:spcBef>
                <a:spcPts val="641"/>
              </a:spcBef>
              <a:buClr>
                <a:srgbClr val="000000"/>
              </a:buClr>
              <a:buFont typeface="Arial"/>
              <a:buChar char="•"/>
            </a:pPr>
            <a:r>
              <a:rPr b="0" lang="fr-FR" sz="3200" spc="-1" strike="noStrike">
                <a:solidFill>
                  <a:srgbClr val="000000"/>
                </a:solidFill>
                <a:uFill>
                  <a:solidFill>
                    <a:srgbClr val="ffffff"/>
                  </a:solidFill>
                </a:uFill>
                <a:latin typeface="Calibri"/>
                <a:ea typeface="ＭＳ Ｐゴシック"/>
              </a:rPr>
              <a:t>Disparition des durées d’assurance, à part pour les dispositifs carrières longues: plus de durée, c’est la disparition de références collectives</a:t>
            </a:r>
            <a:endParaRPr b="0" lang="fr-FR" sz="3200" spc="-1" strike="noStrike">
              <a:solidFill>
                <a:srgbClr val="000000"/>
              </a:solidFill>
              <a:uFill>
                <a:solidFill>
                  <a:srgbClr val="ffffff"/>
                </a:solidFill>
              </a:uFill>
              <a:latin typeface="Calibri"/>
            </a:endParaRPr>
          </a:p>
          <a:p>
            <a:pPr marL="343080" indent="-342720">
              <a:lnSpc>
                <a:spcPct val="100000"/>
              </a:lnSpc>
              <a:spcBef>
                <a:spcPts val="641"/>
              </a:spcBef>
              <a:buClr>
                <a:srgbClr val="000000"/>
              </a:buClr>
              <a:buFont typeface="Arial"/>
              <a:buChar char="•"/>
            </a:pPr>
            <a:r>
              <a:rPr b="0" lang="fr-FR" sz="3200" spc="-1" strike="noStrike">
                <a:solidFill>
                  <a:srgbClr val="000000"/>
                </a:solidFill>
                <a:uFill>
                  <a:solidFill>
                    <a:srgbClr val="ffffff"/>
                  </a:solidFill>
                </a:uFill>
                <a:latin typeface="Calibri"/>
                <a:ea typeface="ＭＳ Ｐゴシック"/>
              </a:rPr>
              <a:t>Intégration des primes et indemnités </a:t>
            </a:r>
            <a:endParaRPr b="0" lang="fr-FR" sz="3200" spc="-1" strike="noStrike">
              <a:solidFill>
                <a:srgbClr val="000000"/>
              </a:solidFill>
              <a:uFill>
                <a:solidFill>
                  <a:srgbClr val="ffffff"/>
                </a:solidFill>
              </a:uFill>
              <a:latin typeface="Calibri"/>
            </a:endParaRPr>
          </a:p>
          <a:p>
            <a:pPr marL="343080" indent="-342720">
              <a:lnSpc>
                <a:spcPct val="100000"/>
              </a:lnSpc>
              <a:spcBef>
                <a:spcPts val="641"/>
              </a:spcBef>
              <a:buClr>
                <a:srgbClr val="000000"/>
              </a:buClr>
              <a:buFont typeface="Arial"/>
              <a:buChar char="•"/>
            </a:pPr>
            <a:r>
              <a:rPr b="0" lang="fr-FR" sz="3200" spc="-1" strike="noStrike">
                <a:solidFill>
                  <a:srgbClr val="000000"/>
                </a:solidFill>
                <a:uFill>
                  <a:solidFill>
                    <a:srgbClr val="ffffff"/>
                  </a:solidFill>
                </a:uFill>
                <a:latin typeface="Calibri"/>
                <a:ea typeface="ＭＳ Ｐゴシック"/>
              </a:rPr>
              <a:t>Plafond de cotisation à 3 PASS: un seul étage?</a:t>
            </a:r>
            <a:endParaRPr b="0" lang="fr-FR" sz="3200" spc="-1" strike="noStrike">
              <a:solidFill>
                <a:srgbClr val="000000"/>
              </a:solidFill>
              <a:uFill>
                <a:solidFill>
                  <a:srgbClr val="ffffff"/>
                </a:solidFill>
              </a:uFill>
              <a:latin typeface="Calibri"/>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ea typeface="ＭＳ Ｐゴシック"/>
              </a:rPr>
              <a:t>Un calendrier rapide</a:t>
            </a:r>
            <a:endParaRPr b="0" lang="fr-FR" sz="4400" spc="-1" strike="noStrike">
              <a:solidFill>
                <a:srgbClr val="000000"/>
              </a:solidFill>
              <a:uFill>
                <a:solidFill>
                  <a:srgbClr val="ffffff"/>
                </a:solidFill>
              </a:uFill>
              <a:latin typeface="Arial"/>
            </a:endParaRPr>
          </a:p>
        </p:txBody>
      </p:sp>
      <p:sp>
        <p:nvSpPr>
          <p:cNvPr id="323" name="TextShape 2"/>
          <p:cNvSpPr txBox="1"/>
          <p:nvPr/>
        </p:nvSpPr>
        <p:spPr>
          <a:xfrm>
            <a:off x="457200" y="1600200"/>
            <a:ext cx="8229240" cy="4525560"/>
          </a:xfrm>
          <a:prstGeom prst="rect">
            <a:avLst/>
          </a:prstGeom>
          <a:noFill/>
          <a:ln>
            <a:noFill/>
          </a:ln>
        </p:spPr>
        <p:txBody>
          <a:bodyPr/>
          <a:p>
            <a:pPr marL="343080" indent="-342720">
              <a:lnSpc>
                <a:spcPct val="100000"/>
              </a:lnSpc>
              <a:spcBef>
                <a:spcPts val="641"/>
              </a:spcBef>
            </a:pPr>
            <a:r>
              <a:rPr b="0" lang="fr-FR" sz="3200" spc="-1" strike="noStrike">
                <a:solidFill>
                  <a:srgbClr val="000000"/>
                </a:solidFill>
                <a:uFill>
                  <a:solidFill>
                    <a:srgbClr val="ffffff"/>
                  </a:solidFill>
                </a:uFill>
                <a:latin typeface="Calibri"/>
                <a:ea typeface="ＭＳ Ｐゴシック"/>
              </a:rPr>
              <a:t>Réforme doit être votée en 2019</a:t>
            </a:r>
            <a:endParaRPr b="0" lang="fr-FR" sz="3200" spc="-1" strike="noStrike">
              <a:solidFill>
                <a:srgbClr val="000000"/>
              </a:solidFill>
              <a:uFill>
                <a:solidFill>
                  <a:srgbClr val="ffffff"/>
                </a:solidFill>
              </a:uFill>
              <a:latin typeface="Calibri"/>
            </a:endParaRPr>
          </a:p>
          <a:p>
            <a:r>
              <a:rPr b="0" lang="fr-FR" sz="3200" spc="-1" strike="noStrike">
                <a:solidFill>
                  <a:srgbClr val="000000"/>
                </a:solidFill>
                <a:uFill>
                  <a:solidFill>
                    <a:srgbClr val="ffffff"/>
                  </a:solidFill>
                </a:uFill>
                <a:latin typeface="Calibri"/>
                <a:ea typeface="ＭＳ Ｐゴシック"/>
              </a:rPr>
              <a:t>Application au 1er janvier 2025 à partir de la génération née en 1963 ? </a:t>
            </a:r>
            <a:endParaRPr b="0" lang="fr-FR" sz="3200" spc="-1" strike="noStrike">
              <a:solidFill>
                <a:srgbClr val="000000"/>
              </a:solidFill>
              <a:uFill>
                <a:solidFill>
                  <a:srgbClr val="ffffff"/>
                </a:solidFill>
              </a:uFill>
              <a:latin typeface="Calibri"/>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4"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ea typeface="ＭＳ Ｐゴシック"/>
              </a:rPr>
              <a:t>Le modèle suédois, inspirateur du gouvernement</a:t>
            </a:r>
            <a:endParaRPr b="0" lang="fr-FR" sz="4400" spc="-1" strike="noStrike">
              <a:solidFill>
                <a:srgbClr val="000000"/>
              </a:solidFill>
              <a:uFill>
                <a:solidFill>
                  <a:srgbClr val="ffffff"/>
                </a:solidFill>
              </a:uFill>
              <a:latin typeface="Arial"/>
            </a:endParaRPr>
          </a:p>
        </p:txBody>
      </p:sp>
      <p:sp>
        <p:nvSpPr>
          <p:cNvPr id="325" name="TextShape 2"/>
          <p:cNvSpPr txBox="1"/>
          <p:nvPr/>
        </p:nvSpPr>
        <p:spPr>
          <a:xfrm>
            <a:off x="457200" y="1600200"/>
            <a:ext cx="8229240" cy="4525560"/>
          </a:xfrm>
          <a:prstGeom prst="rect">
            <a:avLst/>
          </a:prstGeom>
          <a:noFill/>
          <a:ln>
            <a:noFill/>
          </a:ln>
        </p:spPr>
        <p:txBody>
          <a:bodyPr/>
          <a:p>
            <a:pPr marL="343080" indent="-342720">
              <a:lnSpc>
                <a:spcPct val="100000"/>
              </a:lnSpc>
              <a:spcBef>
                <a:spcPts val="641"/>
              </a:spcBef>
              <a:buClr>
                <a:srgbClr val="000000"/>
              </a:buClr>
              <a:buFont typeface="Arial"/>
              <a:buChar char="•"/>
            </a:pPr>
            <a:r>
              <a:rPr b="0" lang="fr-FR" sz="3200" spc="-1" strike="noStrike">
                <a:solidFill>
                  <a:srgbClr val="000000"/>
                </a:solidFill>
                <a:uFill>
                  <a:solidFill>
                    <a:srgbClr val="ffffff"/>
                  </a:solidFill>
                </a:uFill>
                <a:latin typeface="Calibri"/>
                <a:ea typeface="ＭＳ Ｐゴシック"/>
              </a:rPr>
              <a:t>Même si retraites par points préférées aux comptes notionnels.</a:t>
            </a:r>
            <a:endParaRPr b="0" lang="fr-FR" sz="3200" spc="-1" strike="noStrike">
              <a:solidFill>
                <a:srgbClr val="000000"/>
              </a:solidFill>
              <a:uFill>
                <a:solidFill>
                  <a:srgbClr val="ffffff"/>
                </a:solidFill>
              </a:uFill>
              <a:latin typeface="Calibri"/>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6" name="Picture 1" descr=""/>
          <p:cNvPicPr/>
          <p:nvPr/>
        </p:nvPicPr>
        <p:blipFill>
          <a:blip r:embed="rId1"/>
          <a:stretch/>
        </p:blipFill>
        <p:spPr>
          <a:xfrm>
            <a:off x="865080" y="1193760"/>
            <a:ext cx="7632360" cy="4898520"/>
          </a:xfrm>
          <a:prstGeom prst="rect">
            <a:avLst/>
          </a:prstGeom>
          <a:ln>
            <a:noFill/>
          </a:ln>
        </p:spPr>
      </p:pic>
      <p:sp>
        <p:nvSpPr>
          <p:cNvPr id="327" name="TextShape 1"/>
          <p:cNvSpPr txBox="1"/>
          <p:nvPr/>
        </p:nvSpPr>
        <p:spPr>
          <a:xfrm>
            <a:off x="6553080" y="6356520"/>
            <a:ext cx="2133360" cy="364680"/>
          </a:xfrm>
          <a:prstGeom prst="rect">
            <a:avLst/>
          </a:prstGeom>
          <a:noFill/>
          <a:ln>
            <a:noFill/>
          </a:ln>
        </p:spPr>
        <p:txBody>
          <a:bodyPr anchor="ctr"/>
          <a:p>
            <a:pPr algn="r">
              <a:lnSpc>
                <a:spcPct val="100000"/>
              </a:lnSpc>
            </a:pPr>
            <a:fld id="{0F062AB7-BAC8-4E90-96C9-12BD707E31C0}" type="slidenum">
              <a:rPr b="0" lang="fr-FR" sz="1200" spc="-1" strike="noStrike">
                <a:solidFill>
                  <a:srgbClr val="898989"/>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CustomShape 1"/>
          <p:cNvSpPr/>
          <p:nvPr/>
        </p:nvSpPr>
        <p:spPr>
          <a:xfrm>
            <a:off x="457200" y="272880"/>
            <a:ext cx="8224560" cy="1142640"/>
          </a:xfrm>
          <a:prstGeom prst="rect">
            <a:avLst/>
          </a:prstGeom>
          <a:noFill/>
          <a:ln>
            <a:noFill/>
          </a:ln>
        </p:spPr>
        <p:style>
          <a:lnRef idx="0"/>
          <a:fillRef idx="0"/>
          <a:effectRef idx="0"/>
          <a:fontRef idx="minor"/>
        </p:style>
        <p:txBody>
          <a:bodyPr lIns="0" rIns="0" tIns="0" bIns="0" anchor="ctr"/>
          <a:p>
            <a:pPr algn="ctr">
              <a:lnSpc>
                <a:spcPct val="93000"/>
              </a:lnSpc>
            </a:pPr>
            <a:r>
              <a:rPr b="1" lang="fr-FR" sz="4000" spc="-1" strike="noStrike">
                <a:solidFill>
                  <a:srgbClr val="000000"/>
                </a:solidFill>
                <a:uFill>
                  <a:solidFill>
                    <a:srgbClr val="ffffff"/>
                  </a:solidFill>
                </a:uFill>
                <a:latin typeface="Calibri"/>
                <a:ea typeface="ＭＳ Ｐゴシック"/>
              </a:rPr>
              <a:t>Comptes notionnels</a:t>
            </a:r>
            <a:endParaRPr b="0" lang="fr-FR" sz="4000" spc="-1" strike="noStrike">
              <a:solidFill>
                <a:srgbClr val="000000"/>
              </a:solidFill>
              <a:uFill>
                <a:solidFill>
                  <a:srgbClr val="ffffff"/>
                </a:solidFill>
              </a:uFill>
              <a:latin typeface="Arial"/>
            </a:endParaRPr>
          </a:p>
        </p:txBody>
      </p:sp>
      <p:sp>
        <p:nvSpPr>
          <p:cNvPr id="329" name="CustomShape 2"/>
          <p:cNvSpPr/>
          <p:nvPr/>
        </p:nvSpPr>
        <p:spPr>
          <a:xfrm>
            <a:off x="457200" y="1604880"/>
            <a:ext cx="4043160" cy="4522320"/>
          </a:xfrm>
          <a:prstGeom prst="rect">
            <a:avLst/>
          </a:prstGeom>
          <a:noFill/>
          <a:ln>
            <a:noFill/>
          </a:ln>
        </p:spPr>
        <p:style>
          <a:lnRef idx="0"/>
          <a:fillRef idx="0"/>
          <a:effectRef idx="0"/>
          <a:fontRef idx="minor"/>
        </p:style>
      </p:sp>
      <p:sp>
        <p:nvSpPr>
          <p:cNvPr id="330" name="CustomShape 3"/>
          <p:cNvSpPr/>
          <p:nvPr/>
        </p:nvSpPr>
        <p:spPr>
          <a:xfrm>
            <a:off x="4638600" y="1604880"/>
            <a:ext cx="4043160" cy="4522320"/>
          </a:xfrm>
          <a:prstGeom prst="rect">
            <a:avLst/>
          </a:prstGeom>
          <a:noFill/>
          <a:ln>
            <a:noFill/>
          </a:ln>
        </p:spPr>
        <p:style>
          <a:lnRef idx="0"/>
          <a:fillRef idx="0"/>
          <a:effectRef idx="0"/>
          <a:fontRef idx="minor"/>
        </p:style>
        <p:txBody>
          <a:bodyPr lIns="0" rIns="0" tIns="0" bIns="0"/>
          <a:p>
            <a:pPr marL="382680" indent="-290160">
              <a:lnSpc>
                <a:spcPct val="93000"/>
              </a:lnSpc>
              <a:spcAft>
                <a:spcPts val="1287"/>
              </a:spcAft>
            </a:pPr>
            <a:r>
              <a:rPr b="0" lang="fr-FR" sz="2500" spc="-1" strike="noStrike">
                <a:solidFill>
                  <a:srgbClr val="000000"/>
                </a:solidFill>
                <a:uFill>
                  <a:solidFill>
                    <a:srgbClr val="ffffff"/>
                  </a:solidFill>
                </a:uFill>
                <a:latin typeface="Calibri"/>
                <a:ea typeface="ＭＳ Ｐゴシック"/>
              </a:rPr>
              <a:t>Chaque salarié a un compte individuel</a:t>
            </a:r>
            <a:endParaRPr b="0" lang="fr-FR" sz="2500" spc="-1" strike="noStrike">
              <a:solidFill>
                <a:srgbClr val="000000"/>
              </a:solidFill>
              <a:uFill>
                <a:solidFill>
                  <a:srgbClr val="ffffff"/>
                </a:solidFill>
              </a:uFill>
              <a:latin typeface="Arial"/>
            </a:endParaRPr>
          </a:p>
          <a:p>
            <a:pPr marL="382680" indent="-290160">
              <a:lnSpc>
                <a:spcPct val="93000"/>
              </a:lnSpc>
              <a:spcAft>
                <a:spcPts val="1287"/>
              </a:spcAft>
            </a:pPr>
            <a:r>
              <a:rPr b="0" lang="fr-FR" sz="2500" spc="-1" strike="noStrike">
                <a:solidFill>
                  <a:srgbClr val="000000"/>
                </a:solidFill>
                <a:uFill>
                  <a:solidFill>
                    <a:srgbClr val="ffffff"/>
                  </a:solidFill>
                </a:uFill>
                <a:latin typeface="Calibri"/>
                <a:ea typeface="ＭＳ Ｐゴシック"/>
              </a:rPr>
              <a:t>Les paramètres</a:t>
            </a:r>
            <a:endParaRPr b="0" lang="fr-FR" sz="2500" spc="-1" strike="noStrike">
              <a:solidFill>
                <a:srgbClr val="000000"/>
              </a:solidFill>
              <a:uFill>
                <a:solidFill>
                  <a:srgbClr val="ffffff"/>
                </a:solidFill>
              </a:uFill>
              <a:latin typeface="Arial"/>
            </a:endParaRPr>
          </a:p>
          <a:p>
            <a:pPr lvl="1" marL="774720" indent="-258480">
              <a:lnSpc>
                <a:spcPct val="93000"/>
              </a:lnSpc>
              <a:spcAft>
                <a:spcPts val="1037"/>
              </a:spcAft>
              <a:buClr>
                <a:srgbClr val="000000"/>
              </a:buClr>
              <a:buSzPct val="45000"/>
              <a:buFont typeface="Symbol"/>
              <a:buChar char=""/>
            </a:pPr>
            <a:r>
              <a:rPr b="0" lang="fr-FR" sz="2200" spc="-1" strike="noStrike">
                <a:solidFill>
                  <a:srgbClr val="000000"/>
                </a:solidFill>
                <a:uFill>
                  <a:solidFill>
                    <a:srgbClr val="ffffff"/>
                  </a:solidFill>
                </a:uFill>
                <a:latin typeface="Calibri"/>
                <a:ea typeface="ＭＳ Ｐゴシック"/>
              </a:rPr>
              <a:t>Taux de cotisation</a:t>
            </a:r>
            <a:endParaRPr b="0" lang="fr-FR" sz="2200" spc="-1" strike="noStrike">
              <a:solidFill>
                <a:srgbClr val="000000"/>
              </a:solidFill>
              <a:uFill>
                <a:solidFill>
                  <a:srgbClr val="ffffff"/>
                </a:solidFill>
              </a:uFill>
              <a:latin typeface="Arial"/>
            </a:endParaRPr>
          </a:p>
          <a:p>
            <a:pPr lvl="1" marL="774720" indent="-258480">
              <a:lnSpc>
                <a:spcPct val="93000"/>
              </a:lnSpc>
              <a:spcAft>
                <a:spcPts val="1037"/>
              </a:spcAft>
              <a:buClr>
                <a:srgbClr val="000000"/>
              </a:buClr>
              <a:buSzPct val="45000"/>
              <a:buFont typeface="Symbol"/>
              <a:buChar char=""/>
            </a:pPr>
            <a:r>
              <a:rPr b="0" lang="fr-FR" sz="2200" spc="-1" strike="noStrike">
                <a:solidFill>
                  <a:srgbClr val="000000"/>
                </a:solidFill>
                <a:uFill>
                  <a:solidFill>
                    <a:srgbClr val="ffffff"/>
                  </a:solidFill>
                </a:uFill>
                <a:latin typeface="Calibri"/>
                <a:ea typeface="ＭＳ Ｐゴシック"/>
              </a:rPr>
              <a:t>“</a:t>
            </a:r>
            <a:r>
              <a:rPr b="0" lang="fr-FR" sz="2200" spc="-1" strike="noStrike">
                <a:solidFill>
                  <a:srgbClr val="000000"/>
                </a:solidFill>
                <a:uFill>
                  <a:solidFill>
                    <a:srgbClr val="ffffff"/>
                  </a:solidFill>
                </a:uFill>
                <a:latin typeface="Calibri"/>
                <a:ea typeface="ＭＳ Ｐゴシック"/>
              </a:rPr>
              <a:t>Actualisation des cotisations” sur le salaire moyen ou sur les prix</a:t>
            </a:r>
            <a:endParaRPr b="0" lang="fr-FR" sz="2200" spc="-1" strike="noStrike">
              <a:solidFill>
                <a:srgbClr val="000000"/>
              </a:solidFill>
              <a:uFill>
                <a:solidFill>
                  <a:srgbClr val="ffffff"/>
                </a:solidFill>
              </a:uFill>
              <a:latin typeface="Arial"/>
            </a:endParaRPr>
          </a:p>
          <a:p>
            <a:pPr lvl="1" marL="774720" indent="-258480">
              <a:lnSpc>
                <a:spcPct val="93000"/>
              </a:lnSpc>
              <a:spcAft>
                <a:spcPts val="1037"/>
              </a:spcAft>
              <a:buClr>
                <a:srgbClr val="000000"/>
              </a:buClr>
              <a:buSzPct val="45000"/>
              <a:buFont typeface="Symbol"/>
              <a:buChar char=""/>
            </a:pPr>
            <a:r>
              <a:rPr b="0" lang="fr-FR" sz="2200" spc="-1" strike="noStrike">
                <a:solidFill>
                  <a:srgbClr val="000000"/>
                </a:solidFill>
                <a:uFill>
                  <a:solidFill>
                    <a:srgbClr val="ffffff"/>
                  </a:solidFill>
                </a:uFill>
                <a:latin typeface="Calibri"/>
                <a:ea typeface="ＭＳ Ｐゴシック"/>
              </a:rPr>
              <a:t>Indexation des pensions par un coefficient: croissance des salaires – 1,6% en Suède</a:t>
            </a:r>
            <a:endParaRPr b="0" lang="fr-FR" sz="2200" spc="-1" strike="noStrike">
              <a:solidFill>
                <a:srgbClr val="000000"/>
              </a:solidFill>
              <a:uFill>
                <a:solidFill>
                  <a:srgbClr val="ffffff"/>
                </a:solidFill>
              </a:uFill>
              <a:latin typeface="Arial"/>
            </a:endParaRPr>
          </a:p>
          <a:p>
            <a:pPr marL="515880">
              <a:lnSpc>
                <a:spcPct val="93000"/>
              </a:lnSpc>
              <a:spcAft>
                <a:spcPts val="1037"/>
              </a:spcAft>
            </a:pPr>
            <a:r>
              <a:rPr b="0" lang="fr-FR" sz="2200" spc="-1" strike="noStrike">
                <a:solidFill>
                  <a:srgbClr val="000000"/>
                </a:solidFill>
                <a:uFill>
                  <a:solidFill>
                    <a:srgbClr val="ffffff"/>
                  </a:solidFill>
                </a:uFill>
                <a:latin typeface="Calibri"/>
                <a:ea typeface="ＭＳ Ｐゴシック"/>
              </a:rPr>
              <a:t>Age de départ: à partir de 61 ans en Suède.</a:t>
            </a:r>
            <a:endParaRPr b="0" lang="fr-FR" sz="2200" spc="-1" strike="noStrike">
              <a:solidFill>
                <a:srgbClr val="000000"/>
              </a:solidFill>
              <a:uFill>
                <a:solidFill>
                  <a:srgbClr val="ffffff"/>
                </a:solidFill>
              </a:uFill>
              <a:latin typeface="Arial"/>
            </a:endParaRPr>
          </a:p>
          <a:p>
            <a:pPr marL="515880">
              <a:lnSpc>
                <a:spcPct val="93000"/>
              </a:lnSpc>
              <a:spcAft>
                <a:spcPts val="1037"/>
              </a:spcAft>
            </a:pPr>
            <a:endParaRPr b="0" lang="fr-FR" sz="2200" spc="-1" strike="noStrike">
              <a:solidFill>
                <a:srgbClr val="000000"/>
              </a:solidFill>
              <a:uFill>
                <a:solidFill>
                  <a:srgbClr val="ffffff"/>
                </a:solidFill>
              </a:uFill>
              <a:latin typeface="Arial"/>
            </a:endParaRPr>
          </a:p>
        </p:txBody>
      </p:sp>
      <p:sp>
        <p:nvSpPr>
          <p:cNvPr id="331" name="CustomShape 4"/>
          <p:cNvSpPr/>
          <p:nvPr/>
        </p:nvSpPr>
        <p:spPr>
          <a:xfrm>
            <a:off x="2643120" y="2239920"/>
            <a:ext cx="1866600" cy="829800"/>
          </a:xfrm>
          <a:prstGeom prst="rect">
            <a:avLst/>
          </a:prstGeom>
          <a:solidFill>
            <a:srgbClr val="00b8ff"/>
          </a:solidFill>
          <a:ln w="9360">
            <a:solidFill>
              <a:srgbClr val="000000"/>
            </a:solidFill>
            <a:round/>
          </a:ln>
        </p:spPr>
        <p:style>
          <a:lnRef idx="0"/>
          <a:fillRef idx="0"/>
          <a:effectRef idx="0"/>
          <a:fontRef idx="minor"/>
        </p:style>
        <p:txBody>
          <a:bodyPr lIns="81720" rIns="81720" tIns="42480" bIns="42480"/>
          <a:p>
            <a:pPr algn="ctr">
              <a:lnSpc>
                <a:spcPct val="93000"/>
              </a:lnSpc>
            </a:pPr>
            <a:r>
              <a:rPr b="0" lang="fr-FR" sz="1600" spc="-1" strike="noStrike">
                <a:solidFill>
                  <a:srgbClr val="ffffff"/>
                </a:solidFill>
                <a:uFill>
                  <a:solidFill>
                    <a:srgbClr val="ffffff"/>
                  </a:solidFill>
                </a:uFill>
                <a:latin typeface="Calibri"/>
                <a:ea typeface="ＭＳ Ｐゴシック"/>
              </a:rPr>
              <a:t>Compte individuel virtuel</a:t>
            </a:r>
            <a:endParaRPr b="0" lang="fr-FR" sz="1600" spc="-1" strike="noStrike">
              <a:solidFill>
                <a:srgbClr val="000000"/>
              </a:solidFill>
              <a:uFill>
                <a:solidFill>
                  <a:srgbClr val="ffffff"/>
                </a:solidFill>
              </a:uFill>
              <a:latin typeface="Arial"/>
            </a:endParaRPr>
          </a:p>
        </p:txBody>
      </p:sp>
      <p:sp>
        <p:nvSpPr>
          <p:cNvPr id="332" name="CustomShape 5"/>
          <p:cNvSpPr/>
          <p:nvPr/>
        </p:nvSpPr>
        <p:spPr>
          <a:xfrm>
            <a:off x="749160" y="1614600"/>
            <a:ext cx="1684080" cy="828360"/>
          </a:xfrm>
          <a:prstGeom prst="ellipse">
            <a:avLst/>
          </a:prstGeom>
          <a:solidFill>
            <a:srgbClr val="00b8ff"/>
          </a:solidFill>
          <a:ln w="9360">
            <a:solidFill>
              <a:srgbClr val="000000"/>
            </a:solidFill>
            <a:miter/>
          </a:ln>
        </p:spPr>
        <p:style>
          <a:lnRef idx="0"/>
          <a:fillRef idx="0"/>
          <a:effectRef idx="0"/>
          <a:fontRef idx="minor"/>
        </p:style>
        <p:txBody>
          <a:bodyPr lIns="81720" rIns="81720" tIns="42480" bIns="42480"/>
          <a:p>
            <a:pPr>
              <a:lnSpc>
                <a:spcPct val="93000"/>
              </a:lnSpc>
            </a:pPr>
            <a:r>
              <a:rPr b="0" lang="fr-FR" sz="1600" spc="-1" strike="noStrike">
                <a:solidFill>
                  <a:srgbClr val="ffffff"/>
                </a:solidFill>
                <a:uFill>
                  <a:solidFill>
                    <a:srgbClr val="ffffff"/>
                  </a:solidFill>
                </a:uFill>
                <a:latin typeface="Calibri"/>
                <a:ea typeface="ＭＳ Ｐゴシック"/>
              </a:rPr>
              <a:t>Cotisations</a:t>
            </a:r>
            <a:endParaRPr b="0" lang="fr-FR" sz="1600" spc="-1" strike="noStrike">
              <a:solidFill>
                <a:srgbClr val="000000"/>
              </a:solidFill>
              <a:uFill>
                <a:solidFill>
                  <a:srgbClr val="ffffff"/>
                </a:solidFill>
              </a:uFill>
              <a:latin typeface="Arial"/>
            </a:endParaRPr>
          </a:p>
        </p:txBody>
      </p:sp>
      <p:sp>
        <p:nvSpPr>
          <p:cNvPr id="333" name="CustomShape 6"/>
          <p:cNvSpPr/>
          <p:nvPr/>
        </p:nvSpPr>
        <p:spPr>
          <a:xfrm>
            <a:off x="1590840" y="2443320"/>
            <a:ext cx="1052280" cy="212400"/>
          </a:xfrm>
          <a:custGeom>
            <a:avLst/>
            <a:gdLst/>
            <a:ahLst/>
            <a:rect l="l" t="t" r="r" b="b"/>
            <a:pathLst>
              <a:path w="21600" h="21600">
                <a:moveTo>
                  <a:pt x="0" y="0"/>
                </a:moveTo>
                <a:lnTo>
                  <a:pt x="21600" y="21600"/>
                </a:lnTo>
              </a:path>
            </a:pathLst>
          </a:custGeom>
          <a:noFill/>
          <a:ln w="9360">
            <a:solidFill>
              <a:srgbClr val="000000"/>
            </a:solidFill>
            <a:miter/>
            <a:tailEnd len="med" type="triangle" w="med"/>
          </a:ln>
        </p:spPr>
        <p:style>
          <a:lnRef idx="0"/>
          <a:fillRef idx="0"/>
          <a:effectRef idx="0"/>
          <a:fontRef idx="minor"/>
        </p:style>
      </p:sp>
      <p:sp>
        <p:nvSpPr>
          <p:cNvPr id="334" name="CustomShape 7"/>
          <p:cNvSpPr/>
          <p:nvPr/>
        </p:nvSpPr>
        <p:spPr>
          <a:xfrm>
            <a:off x="2698920" y="5289480"/>
            <a:ext cx="1801440" cy="829800"/>
          </a:xfrm>
          <a:prstGeom prst="rect">
            <a:avLst/>
          </a:prstGeom>
          <a:solidFill>
            <a:srgbClr val="00b8ff"/>
          </a:solidFill>
          <a:ln w="9360">
            <a:solidFill>
              <a:srgbClr val="000000"/>
            </a:solidFill>
            <a:round/>
          </a:ln>
        </p:spPr>
        <p:style>
          <a:lnRef idx="0"/>
          <a:fillRef idx="0"/>
          <a:effectRef idx="0"/>
          <a:fontRef idx="minor"/>
        </p:style>
        <p:txBody>
          <a:bodyPr lIns="81720" rIns="81720" tIns="42480" bIns="42480"/>
          <a:p>
            <a:pPr>
              <a:lnSpc>
                <a:spcPct val="93000"/>
              </a:lnSpc>
            </a:pPr>
            <a:r>
              <a:rPr b="0" lang="fr-FR" sz="1600" spc="-1" strike="noStrike">
                <a:solidFill>
                  <a:srgbClr val="ffffff"/>
                </a:solidFill>
                <a:uFill>
                  <a:solidFill>
                    <a:srgbClr val="ffffff"/>
                  </a:solidFill>
                </a:uFill>
                <a:latin typeface="Calibri"/>
                <a:ea typeface="ＭＳ Ｐゴシック"/>
              </a:rPr>
              <a:t>Pension liquidée</a:t>
            </a:r>
            <a:endParaRPr b="0" lang="fr-FR" sz="1600" spc="-1" strike="noStrike">
              <a:solidFill>
                <a:srgbClr val="000000"/>
              </a:solidFill>
              <a:uFill>
                <a:solidFill>
                  <a:srgbClr val="ffffff"/>
                </a:solidFill>
              </a:uFill>
              <a:latin typeface="Arial"/>
            </a:endParaRPr>
          </a:p>
        </p:txBody>
      </p:sp>
      <p:sp>
        <p:nvSpPr>
          <p:cNvPr id="335" name="CustomShape 8"/>
          <p:cNvSpPr/>
          <p:nvPr/>
        </p:nvSpPr>
        <p:spPr>
          <a:xfrm>
            <a:off x="3576600" y="3070080"/>
            <a:ext cx="21960" cy="2219040"/>
          </a:xfrm>
          <a:custGeom>
            <a:avLst/>
            <a:gdLst/>
            <a:ahLst/>
            <a:rect l="l" t="t" r="r" b="b"/>
            <a:pathLst>
              <a:path w="21600" h="21600">
                <a:moveTo>
                  <a:pt x="0" y="0"/>
                </a:moveTo>
                <a:lnTo>
                  <a:pt x="21600" y="21600"/>
                </a:lnTo>
              </a:path>
            </a:pathLst>
          </a:custGeom>
          <a:noFill/>
          <a:ln w="9360">
            <a:solidFill>
              <a:srgbClr val="000000"/>
            </a:solidFill>
            <a:miter/>
            <a:tailEnd len="med" type="triangle" w="med"/>
          </a:ln>
        </p:spPr>
        <p:style>
          <a:lnRef idx="0"/>
          <a:fillRef idx="0"/>
          <a:effectRef idx="0"/>
          <a:fontRef idx="minor"/>
        </p:style>
      </p:sp>
      <p:sp>
        <p:nvSpPr>
          <p:cNvPr id="336" name="CustomShape 9"/>
          <p:cNvSpPr/>
          <p:nvPr/>
        </p:nvSpPr>
        <p:spPr>
          <a:xfrm>
            <a:off x="360360" y="3363840"/>
            <a:ext cx="2698560" cy="1855440"/>
          </a:xfrm>
          <a:prstGeom prst="ellipse">
            <a:avLst/>
          </a:prstGeom>
          <a:solidFill>
            <a:srgbClr val="00b8ff"/>
          </a:solidFill>
          <a:ln w="9360">
            <a:solidFill>
              <a:srgbClr val="000000"/>
            </a:solidFill>
            <a:miter/>
          </a:ln>
        </p:spPr>
        <p:style>
          <a:lnRef idx="0"/>
          <a:fillRef idx="0"/>
          <a:effectRef idx="0"/>
          <a:fontRef idx="minor"/>
        </p:style>
        <p:txBody>
          <a:bodyPr lIns="81720" rIns="81720" tIns="42480" bIns="42480"/>
          <a:p>
            <a:pPr>
              <a:lnSpc>
                <a:spcPct val="93000"/>
              </a:lnSpc>
            </a:pPr>
            <a:r>
              <a:rPr b="0" lang="fr-FR" sz="1600" spc="-1" strike="noStrike">
                <a:solidFill>
                  <a:srgbClr val="ffffff"/>
                </a:solidFill>
                <a:uFill>
                  <a:solidFill>
                    <a:srgbClr val="ffffff"/>
                  </a:solidFill>
                </a:uFill>
                <a:latin typeface="Calibri"/>
                <a:ea typeface="ＭＳ Ｐゴシック"/>
              </a:rPr>
              <a:t>Coefficient de conversion,fonction de l’âge de départ à la retraite et l’espérance de vie de la génération</a:t>
            </a:r>
            <a:endParaRPr b="0" lang="fr-FR" sz="1600" spc="-1" strike="noStrike">
              <a:solidFill>
                <a:srgbClr val="000000"/>
              </a:solidFill>
              <a:uFill>
                <a:solidFill>
                  <a:srgbClr val="ffffff"/>
                </a:solidFill>
              </a:uFill>
              <a:latin typeface="Arial"/>
            </a:endParaRPr>
          </a:p>
          <a:p>
            <a:pPr>
              <a:lnSpc>
                <a:spcPct val="93000"/>
              </a:lnSpc>
            </a:pPr>
            <a:endParaRPr b="0" lang="fr-FR" sz="1600" spc="-1" strike="noStrike">
              <a:solidFill>
                <a:srgbClr val="000000"/>
              </a:solidFill>
              <a:uFill>
                <a:solidFill>
                  <a:srgbClr val="ffffff"/>
                </a:solidFill>
              </a:uFill>
              <a:latin typeface="Arial"/>
            </a:endParaRPr>
          </a:p>
        </p:txBody>
      </p:sp>
      <p:sp>
        <p:nvSpPr>
          <p:cNvPr id="337" name="CustomShape 10"/>
          <p:cNvSpPr/>
          <p:nvPr/>
        </p:nvSpPr>
        <p:spPr>
          <a:xfrm>
            <a:off x="3059280" y="4292640"/>
            <a:ext cx="529920" cy="6120"/>
          </a:xfrm>
          <a:custGeom>
            <a:avLst/>
            <a:gdLst/>
            <a:ahLst/>
            <a:rect l="l" t="t" r="r" b="b"/>
            <a:pathLst>
              <a:path w="21600" h="21600">
                <a:moveTo>
                  <a:pt x="0" y="0"/>
                </a:moveTo>
                <a:lnTo>
                  <a:pt x="21600" y="21600"/>
                </a:lnTo>
              </a:path>
            </a:pathLst>
          </a:custGeom>
          <a:noFill/>
          <a:ln w="9360">
            <a:solidFill>
              <a:srgbClr val="000000"/>
            </a:solidFill>
            <a:miter/>
            <a:tailEnd len="med" type="triangle" w="med"/>
          </a:ln>
        </p:spPr>
        <p:style>
          <a:lnRef idx="0"/>
          <a:fillRef idx="0"/>
          <a:effectRef idx="0"/>
          <a:fontRef idx="minor"/>
        </p:style>
      </p:sp>
      <p:sp>
        <p:nvSpPr>
          <p:cNvPr id="338" name="CustomShape 11"/>
          <p:cNvSpPr/>
          <p:nvPr/>
        </p:nvSpPr>
        <p:spPr>
          <a:xfrm>
            <a:off x="6553080" y="6356520"/>
            <a:ext cx="2133360" cy="364680"/>
          </a:xfrm>
          <a:prstGeom prst="rect">
            <a:avLst/>
          </a:prstGeom>
          <a:noFill/>
          <a:ln>
            <a:noFill/>
          </a:ln>
        </p:spPr>
        <p:style>
          <a:lnRef idx="0"/>
          <a:fillRef idx="0"/>
          <a:effectRef idx="0"/>
          <a:fontRef idx="minor"/>
        </p:style>
      </p:sp>
      <p:sp>
        <p:nvSpPr>
          <p:cNvPr id="339" name="TextShape 12"/>
          <p:cNvSpPr txBox="1"/>
          <p:nvPr/>
        </p:nvSpPr>
        <p:spPr>
          <a:xfrm>
            <a:off x="6553080" y="6356520"/>
            <a:ext cx="2133360" cy="364680"/>
          </a:xfrm>
          <a:prstGeom prst="rect">
            <a:avLst/>
          </a:prstGeom>
          <a:noFill/>
          <a:ln>
            <a:noFill/>
          </a:ln>
        </p:spPr>
        <p:txBody>
          <a:bodyPr anchor="ctr"/>
          <a:p>
            <a:pPr algn="r">
              <a:lnSpc>
                <a:spcPct val="100000"/>
              </a:lnSpc>
            </a:pPr>
            <a:fld id="{31D7E9BC-9527-4417-8FB1-70A93C8A6D74}" type="slidenum">
              <a:rPr b="0" lang="fr-FR" sz="1200" spc="-1" strike="noStrike">
                <a:solidFill>
                  <a:srgbClr val="898989"/>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TextShape 1"/>
          <p:cNvSpPr txBox="1"/>
          <p:nvPr/>
        </p:nvSpPr>
        <p:spPr>
          <a:xfrm>
            <a:off x="457200" y="274680"/>
            <a:ext cx="8229240" cy="1142640"/>
          </a:xfrm>
          <a:prstGeom prst="rect">
            <a:avLst/>
          </a:prstGeom>
          <a:noFill/>
          <a:ln>
            <a:noFill/>
          </a:ln>
        </p:spPr>
        <p:txBody>
          <a:bodyPr anchor="ctr"/>
          <a:p>
            <a:pPr algn="ctr">
              <a:lnSpc>
                <a:spcPct val="100000"/>
              </a:lnSpc>
            </a:pPr>
            <a:r>
              <a:rPr b="0" lang="fr-FR" sz="3200" spc="-1" strike="noStrike">
                <a:solidFill>
                  <a:srgbClr val="000000"/>
                </a:solidFill>
                <a:uFill>
                  <a:solidFill>
                    <a:srgbClr val="ffffff"/>
                  </a:solidFill>
                </a:uFill>
                <a:latin typeface="Calibri"/>
                <a:ea typeface="ＭＳ Ｐゴシック"/>
              </a:rPr>
              <a:t>Le système suédois est complété par un mécanisme d’ajustement automatique</a:t>
            </a:r>
            <a:br/>
            <a:endParaRPr b="0" lang="fr-FR" sz="3200" spc="-1" strike="noStrike">
              <a:solidFill>
                <a:srgbClr val="000000"/>
              </a:solidFill>
              <a:uFill>
                <a:solidFill>
                  <a:srgbClr val="ffffff"/>
                </a:solidFill>
              </a:uFill>
              <a:latin typeface="Arial"/>
            </a:endParaRPr>
          </a:p>
        </p:txBody>
      </p:sp>
      <p:sp>
        <p:nvSpPr>
          <p:cNvPr id="341" name="TextShape 2"/>
          <p:cNvSpPr txBox="1"/>
          <p:nvPr/>
        </p:nvSpPr>
        <p:spPr>
          <a:xfrm>
            <a:off x="457200" y="1600200"/>
            <a:ext cx="8229240" cy="4525560"/>
          </a:xfrm>
          <a:prstGeom prst="rect">
            <a:avLst/>
          </a:prstGeom>
          <a:noFill/>
          <a:ln>
            <a:noFill/>
          </a:ln>
        </p:spPr>
        <p:txBody>
          <a:bodyPr/>
          <a:p>
            <a:pPr marL="343080" indent="-342720">
              <a:lnSpc>
                <a:spcPct val="100000"/>
              </a:lnSpc>
              <a:spcBef>
                <a:spcPts val="641"/>
              </a:spcBef>
            </a:pPr>
            <a:endParaRPr b="0" lang="fr-FR" sz="3200" spc="-1" strike="noStrike">
              <a:solidFill>
                <a:srgbClr val="000000"/>
              </a:solidFill>
              <a:uFill>
                <a:solidFill>
                  <a:srgbClr val="ffffff"/>
                </a:solidFill>
              </a:uFill>
              <a:latin typeface="Calibri"/>
            </a:endParaRPr>
          </a:p>
          <a:p>
            <a:pPr marL="343080" indent="-342720">
              <a:lnSpc>
                <a:spcPct val="100000"/>
              </a:lnSpc>
              <a:spcBef>
                <a:spcPts val="641"/>
              </a:spcBef>
            </a:pPr>
            <a:r>
              <a:rPr b="0" lang="fr-FR" sz="3200" spc="-1" strike="noStrike">
                <a:solidFill>
                  <a:srgbClr val="000000"/>
                </a:solidFill>
                <a:uFill>
                  <a:solidFill>
                    <a:srgbClr val="ffffff"/>
                  </a:solidFill>
                </a:uFill>
                <a:latin typeface="Calibri"/>
                <a:ea typeface="ＭＳ Ｐゴシック"/>
              </a:rPr>
              <a:t>Avec ce mécanisme, toutes les rentes de retraite ont été réduites :</a:t>
            </a:r>
            <a:endParaRPr b="0" lang="fr-FR" sz="3200" spc="-1" strike="noStrike">
              <a:solidFill>
                <a:srgbClr val="000000"/>
              </a:solidFill>
              <a:uFill>
                <a:solidFill>
                  <a:srgbClr val="ffffff"/>
                </a:solidFill>
              </a:uFill>
              <a:latin typeface="Calibri"/>
            </a:endParaRPr>
          </a:p>
          <a:p>
            <a:pPr marL="343080" indent="-342720">
              <a:lnSpc>
                <a:spcPct val="100000"/>
              </a:lnSpc>
              <a:spcBef>
                <a:spcPts val="641"/>
              </a:spcBef>
              <a:buClr>
                <a:srgbClr val="000000"/>
              </a:buClr>
              <a:buFont typeface="Arial"/>
              <a:buChar char="•"/>
            </a:pPr>
            <a:r>
              <a:rPr b="0" lang="fr-FR" sz="3200" spc="-1" strike="noStrike">
                <a:solidFill>
                  <a:srgbClr val="000000"/>
                </a:solidFill>
                <a:uFill>
                  <a:solidFill>
                    <a:srgbClr val="ffffff"/>
                  </a:solidFill>
                </a:uFill>
                <a:latin typeface="Calibri"/>
                <a:ea typeface="ＭＳ Ｐゴシック"/>
              </a:rPr>
              <a:t> </a:t>
            </a:r>
            <a:r>
              <a:rPr b="0" lang="fr-FR" sz="3200" spc="-1" strike="noStrike">
                <a:solidFill>
                  <a:srgbClr val="000000"/>
                </a:solidFill>
                <a:uFill>
                  <a:solidFill>
                    <a:srgbClr val="ffffff"/>
                  </a:solidFill>
                </a:uFill>
                <a:latin typeface="Calibri"/>
                <a:ea typeface="ＭＳ Ｐゴシック"/>
              </a:rPr>
              <a:t>de - 3 % en 2010</a:t>
            </a:r>
            <a:endParaRPr b="0" lang="fr-FR" sz="3200" spc="-1" strike="noStrike">
              <a:solidFill>
                <a:srgbClr val="000000"/>
              </a:solidFill>
              <a:uFill>
                <a:solidFill>
                  <a:srgbClr val="ffffff"/>
                </a:solidFill>
              </a:uFill>
              <a:latin typeface="Calibri"/>
            </a:endParaRPr>
          </a:p>
          <a:p>
            <a:pPr marL="343080" indent="-342720">
              <a:lnSpc>
                <a:spcPct val="100000"/>
              </a:lnSpc>
              <a:spcBef>
                <a:spcPts val="641"/>
              </a:spcBef>
              <a:buClr>
                <a:srgbClr val="000000"/>
              </a:buClr>
              <a:buFont typeface="Arial"/>
              <a:buChar char="•"/>
            </a:pPr>
            <a:r>
              <a:rPr b="0" lang="fr-FR" sz="3200" spc="-1" strike="noStrike">
                <a:solidFill>
                  <a:srgbClr val="000000"/>
                </a:solidFill>
                <a:uFill>
                  <a:solidFill>
                    <a:srgbClr val="ffffff"/>
                  </a:solidFill>
                </a:uFill>
                <a:latin typeface="Calibri"/>
                <a:ea typeface="ＭＳ Ｐゴシック"/>
              </a:rPr>
              <a:t> </a:t>
            </a:r>
            <a:r>
              <a:rPr b="0" lang="fr-FR" sz="3200" spc="-1" strike="noStrike">
                <a:solidFill>
                  <a:srgbClr val="000000"/>
                </a:solidFill>
                <a:uFill>
                  <a:solidFill>
                    <a:srgbClr val="ffffff"/>
                  </a:solidFill>
                </a:uFill>
                <a:latin typeface="Calibri"/>
                <a:ea typeface="ＭＳ Ｐゴシック"/>
              </a:rPr>
              <a:t>de - 4,3 % en 2011</a:t>
            </a:r>
            <a:endParaRPr b="0" lang="fr-FR" sz="3200" spc="-1" strike="noStrike">
              <a:solidFill>
                <a:srgbClr val="000000"/>
              </a:solidFill>
              <a:uFill>
                <a:solidFill>
                  <a:srgbClr val="ffffff"/>
                </a:solidFill>
              </a:uFill>
              <a:latin typeface="Calibri"/>
            </a:endParaRPr>
          </a:p>
          <a:p>
            <a:pPr marL="343080" indent="-342720">
              <a:lnSpc>
                <a:spcPct val="100000"/>
              </a:lnSpc>
              <a:spcBef>
                <a:spcPts val="641"/>
              </a:spcBef>
              <a:buClr>
                <a:srgbClr val="000000"/>
              </a:buClr>
              <a:buFont typeface="Arial"/>
              <a:buChar char="•"/>
            </a:pPr>
            <a:r>
              <a:rPr b="0" lang="fr-FR" sz="3200" spc="-1" strike="noStrike">
                <a:solidFill>
                  <a:srgbClr val="000000"/>
                </a:solidFill>
                <a:uFill>
                  <a:solidFill>
                    <a:srgbClr val="ffffff"/>
                  </a:solidFill>
                </a:uFill>
                <a:latin typeface="Calibri"/>
                <a:ea typeface="ＭＳ Ｐゴシック"/>
              </a:rPr>
              <a:t> </a:t>
            </a:r>
            <a:r>
              <a:rPr b="0" lang="fr-FR" sz="3200" spc="-1" strike="noStrike">
                <a:solidFill>
                  <a:srgbClr val="000000"/>
                </a:solidFill>
                <a:uFill>
                  <a:solidFill>
                    <a:srgbClr val="ffffff"/>
                  </a:solidFill>
                </a:uFill>
                <a:latin typeface="Calibri"/>
                <a:ea typeface="ＭＳ Ｐゴシック"/>
              </a:rPr>
              <a:t>de - 2,7 % en 2014</a:t>
            </a:r>
            <a:endParaRPr b="0" lang="fr-FR" sz="3200" spc="-1" strike="noStrike">
              <a:solidFill>
                <a:srgbClr val="000000"/>
              </a:solidFill>
              <a:uFill>
                <a:solidFill>
                  <a:srgbClr val="ffffff"/>
                </a:solidFill>
              </a:uFill>
              <a:latin typeface="Calibri"/>
            </a:endParaRPr>
          </a:p>
          <a:p>
            <a:pPr marL="343080" indent="-342720">
              <a:lnSpc>
                <a:spcPct val="100000"/>
              </a:lnSpc>
              <a:spcBef>
                <a:spcPts val="641"/>
              </a:spcBef>
            </a:pPr>
            <a:r>
              <a:rPr b="0" lang="fr-FR" sz="3200" spc="-1" strike="noStrike">
                <a:solidFill>
                  <a:srgbClr val="000000"/>
                </a:solidFill>
                <a:uFill>
                  <a:solidFill>
                    <a:srgbClr val="ffffff"/>
                  </a:solidFill>
                </a:uFill>
                <a:latin typeface="Calibri"/>
                <a:ea typeface="ＭＳ Ｐゴシック"/>
              </a:rPr>
              <a:t>Soit près de 10 % de baisse nominale des rentes en 4 années !</a:t>
            </a:r>
            <a:endParaRPr b="0" lang="fr-FR" sz="3200" spc="-1" strike="noStrike">
              <a:solidFill>
                <a:srgbClr val="000000"/>
              </a:solidFill>
              <a:uFill>
                <a:solidFill>
                  <a:srgbClr val="ffffff"/>
                </a:solidFill>
              </a:uFill>
              <a:latin typeface="Calibri"/>
            </a:endParaRPr>
          </a:p>
          <a:p>
            <a:pPr>
              <a:lnSpc>
                <a:spcPct val="100000"/>
              </a:lnSpc>
              <a:spcBef>
                <a:spcPts val="641"/>
              </a:spcBef>
            </a:pPr>
            <a:endParaRPr b="0" lang="fr-FR" sz="3200" spc="-1" strike="noStrike">
              <a:solidFill>
                <a:srgbClr val="000000"/>
              </a:solidFill>
              <a:uFill>
                <a:solidFill>
                  <a:srgbClr val="ffffff"/>
                </a:solidFill>
              </a:uFill>
              <a:latin typeface="Calibri"/>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TextShape 1"/>
          <p:cNvSpPr txBox="1"/>
          <p:nvPr/>
        </p:nvSpPr>
        <p:spPr>
          <a:xfrm>
            <a:off x="457200" y="152280"/>
            <a:ext cx="5409720" cy="990360"/>
          </a:xfrm>
          <a:prstGeom prst="rect">
            <a:avLst/>
          </a:prstGeom>
          <a:noFill/>
          <a:ln>
            <a:noFill/>
          </a:ln>
        </p:spPr>
        <p:txBody>
          <a:bodyPr anchor="ctr"/>
          <a:p>
            <a:pPr algn="ctr">
              <a:lnSpc>
                <a:spcPct val="100000"/>
              </a:lnSpc>
            </a:pPr>
            <a:r>
              <a:rPr b="0" lang="fr-FR" sz="2800" spc="-1" strike="noStrike">
                <a:solidFill>
                  <a:srgbClr val="000000"/>
                </a:solidFill>
                <a:uFill>
                  <a:solidFill>
                    <a:srgbClr val="ffffff"/>
                  </a:solidFill>
                </a:uFill>
                <a:latin typeface="Calibri"/>
                <a:ea typeface="ＭＳ Ｐゴシック"/>
              </a:rPr>
              <a:t>Propos entendus…</a:t>
            </a:r>
            <a:endParaRPr b="0" lang="fr-FR" sz="2800" spc="-1" strike="noStrike">
              <a:solidFill>
                <a:srgbClr val="000000"/>
              </a:solidFill>
              <a:uFill>
                <a:solidFill>
                  <a:srgbClr val="ffffff"/>
                </a:solidFill>
              </a:uFill>
              <a:latin typeface="Arial"/>
            </a:endParaRPr>
          </a:p>
        </p:txBody>
      </p:sp>
      <p:sp>
        <p:nvSpPr>
          <p:cNvPr id="343" name="TextShape 2"/>
          <p:cNvSpPr txBox="1"/>
          <p:nvPr/>
        </p:nvSpPr>
        <p:spPr>
          <a:xfrm>
            <a:off x="457200" y="1219320"/>
            <a:ext cx="8229240" cy="4936680"/>
          </a:xfrm>
          <a:prstGeom prst="rect">
            <a:avLst/>
          </a:prstGeom>
          <a:noFill/>
          <a:ln>
            <a:noFill/>
          </a:ln>
        </p:spPr>
        <p:txBody>
          <a:bodyPr/>
          <a:p>
            <a:pPr marL="343080" indent="-342720">
              <a:lnSpc>
                <a:spcPct val="100000"/>
              </a:lnSpc>
              <a:spcBef>
                <a:spcPts val="641"/>
              </a:spcBef>
              <a:buClr>
                <a:srgbClr val="000000"/>
              </a:buClr>
              <a:buFont typeface="Arial"/>
              <a:buChar char="•"/>
            </a:pPr>
            <a:r>
              <a:rPr b="0" i="1" lang="fr-FR" sz="3200" spc="-1" strike="noStrike">
                <a:solidFill>
                  <a:srgbClr val="000000"/>
                </a:solidFill>
                <a:uFill>
                  <a:solidFill>
                    <a:srgbClr val="ffffff"/>
                  </a:solidFill>
                </a:uFill>
                <a:latin typeface="Calibri"/>
                <a:ea typeface="ＭＳ Ｐゴシック"/>
              </a:rPr>
              <a:t>« De toutes façons, les jeunes n’auront pas le droit à la retraite »…</a:t>
            </a:r>
            <a:endParaRPr b="0" lang="fr-FR" sz="3200" spc="-1" strike="noStrike">
              <a:solidFill>
                <a:srgbClr val="000000"/>
              </a:solidFill>
              <a:uFill>
                <a:solidFill>
                  <a:srgbClr val="ffffff"/>
                </a:solidFill>
              </a:uFill>
              <a:latin typeface="Calibri"/>
            </a:endParaRPr>
          </a:p>
          <a:p>
            <a:pPr marL="343080" indent="-342720">
              <a:lnSpc>
                <a:spcPct val="100000"/>
              </a:lnSpc>
              <a:spcBef>
                <a:spcPts val="641"/>
              </a:spcBef>
              <a:buClr>
                <a:srgbClr val="000000"/>
              </a:buClr>
              <a:buFont typeface="Arial"/>
              <a:buChar char="•"/>
            </a:pPr>
            <a:r>
              <a:rPr b="0" i="1" lang="fr-FR" sz="3200" spc="-1" strike="noStrike">
                <a:solidFill>
                  <a:srgbClr val="000000"/>
                </a:solidFill>
                <a:uFill>
                  <a:solidFill>
                    <a:srgbClr val="ffffff"/>
                  </a:solidFill>
                </a:uFill>
                <a:latin typeface="Calibri"/>
                <a:ea typeface="ＭＳ Ｐゴシック"/>
              </a:rPr>
              <a:t>« Le coût du travail est trop élevé en France… »</a:t>
            </a:r>
            <a:endParaRPr b="0" lang="fr-FR" sz="3200" spc="-1" strike="noStrike">
              <a:solidFill>
                <a:srgbClr val="000000"/>
              </a:solidFill>
              <a:uFill>
                <a:solidFill>
                  <a:srgbClr val="ffffff"/>
                </a:solidFill>
              </a:uFill>
              <a:latin typeface="Calibri"/>
            </a:endParaRPr>
          </a:p>
          <a:p>
            <a:pPr marL="343080" indent="-342720">
              <a:lnSpc>
                <a:spcPct val="100000"/>
              </a:lnSpc>
              <a:spcBef>
                <a:spcPts val="641"/>
              </a:spcBef>
              <a:buClr>
                <a:srgbClr val="000000"/>
              </a:buClr>
              <a:buFont typeface="Arial"/>
              <a:buChar char="•"/>
            </a:pPr>
            <a:r>
              <a:rPr b="0" i="1" lang="fr-FR" sz="3200" spc="-1" strike="noStrike">
                <a:solidFill>
                  <a:srgbClr val="000000"/>
                </a:solidFill>
                <a:uFill>
                  <a:solidFill>
                    <a:srgbClr val="ffffff"/>
                  </a:solidFill>
                </a:uFill>
                <a:latin typeface="Calibri"/>
                <a:ea typeface="ＭＳ Ｐゴシック"/>
              </a:rPr>
              <a:t>« Il y a trop de retraités, et pas assez d’actifs… »</a:t>
            </a:r>
            <a:endParaRPr b="0" lang="fr-FR" sz="3200" spc="-1" strike="noStrike">
              <a:solidFill>
                <a:srgbClr val="000000"/>
              </a:solidFill>
              <a:uFill>
                <a:solidFill>
                  <a:srgbClr val="ffffff"/>
                </a:solidFill>
              </a:uFill>
              <a:latin typeface="Calibri"/>
            </a:endParaRPr>
          </a:p>
        </p:txBody>
      </p:sp>
      <p:pic>
        <p:nvPicPr>
          <p:cNvPr id="344" name="Picture 3" descr=""/>
          <p:cNvPicPr/>
          <p:nvPr/>
        </p:nvPicPr>
        <p:blipFill>
          <a:blip r:embed="rId1"/>
          <a:stretch/>
        </p:blipFill>
        <p:spPr>
          <a:xfrm>
            <a:off x="5724360" y="333360"/>
            <a:ext cx="2857320" cy="647280"/>
          </a:xfrm>
          <a:prstGeom prst="rect">
            <a:avLst/>
          </a:prstGeom>
          <a:ln>
            <a:noFill/>
          </a:ln>
        </p:spPr>
      </p:pic>
    </p:spTree>
  </p:cSld>
  <p:timing>
    <p:tnLst>
      <p:par>
        <p:cTn id="35" dur="indefinite" restart="never" nodeType="tmRoot">
          <p:childTnLst>
            <p:seq>
              <p:cTn id="36" dur="indefinite" nodeType="mainSeq">
                <p:childTnLst>
                  <p:par>
                    <p:cTn id="37" nodeType="clickEffect" fill="hold">
                      <p:stCondLst>
                        <p:cond delay="indefinite"/>
                      </p:stCondLst>
                      <p:childTnLst>
                        <p:par>
                          <p:cTn id="38" nodeType="withEffect" fill="hold">
                            <p:stCondLst>
                              <p:cond delay="0"/>
                            </p:stCondLst>
                            <p:childTnLst>
                              <p:par>
                                <p:cTn id="39" nodeType="clickEffect" fill="hold" presetClass="entr" presetID="1">
                                  <p:stCondLst>
                                    <p:cond delay="0"/>
                                  </p:stCondLst>
                                  <p:childTnLst>
                                    <p:set>
                                      <p:cBhvr>
                                        <p:cTn id="40" dur="1" fill="hold">
                                          <p:stCondLst>
                                            <p:cond delay="0"/>
                                          </p:stCondLst>
                                        </p:cTn>
                                        <p:tgtEl>
                                          <p:spTgt spid="343">
                                            <p:txEl>
                                              <p:pRg st="0" end="70"/>
                                            </p:txEl>
                                          </p:spTgt>
                                        </p:tgtEl>
                                        <p:attrNameLst>
                                          <p:attrName>style.visibility</p:attrName>
                                        </p:attrNameLst>
                                      </p:cBhvr>
                                      <p:to>
                                        <p:strVal val="visible"/>
                                      </p:to>
                                    </p:set>
                                  </p:childTnLst>
                                </p:cTn>
                              </p:par>
                            </p:childTnLst>
                          </p:cTn>
                        </p:par>
                      </p:childTnLst>
                    </p:cTn>
                  </p:par>
                  <p:par>
                    <p:cTn id="41" nodeType="clickEffect" fill="hold">
                      <p:stCondLst>
                        <p:cond delay="indefinite"/>
                      </p:stCondLst>
                      <p:childTnLst>
                        <p:par>
                          <p:cTn id="42" nodeType="withEffect" fill="hold">
                            <p:stCondLst>
                              <p:cond delay="0"/>
                            </p:stCondLst>
                            <p:childTnLst>
                              <p:par>
                                <p:cTn id="43" nodeType="clickEffect" fill="hold" presetClass="entr" presetID="1">
                                  <p:stCondLst>
                                    <p:cond delay="0"/>
                                  </p:stCondLst>
                                  <p:childTnLst>
                                    <p:set>
                                      <p:cBhvr>
                                        <p:cTn id="44" dur="1" fill="hold">
                                          <p:stCondLst>
                                            <p:cond delay="0"/>
                                          </p:stCondLst>
                                        </p:cTn>
                                        <p:tgtEl>
                                          <p:spTgt spid="343">
                                            <p:txEl>
                                              <p:pRg st="70" end="119"/>
                                            </p:txEl>
                                          </p:spTgt>
                                        </p:tgtEl>
                                        <p:attrNameLst>
                                          <p:attrName>style.visibility</p:attrName>
                                        </p:attrNameLst>
                                      </p:cBhvr>
                                      <p:to>
                                        <p:strVal val="visible"/>
                                      </p:to>
                                    </p:set>
                                  </p:childTnLst>
                                </p:cTn>
                              </p:par>
                            </p:childTnLst>
                          </p:cTn>
                        </p:par>
                      </p:childTnLst>
                    </p:cTn>
                  </p:par>
                  <p:par>
                    <p:cTn id="45" nodeType="clickEffect" fill="hold">
                      <p:stCondLst>
                        <p:cond delay="indefinite"/>
                      </p:stCondLst>
                      <p:childTnLst>
                        <p:par>
                          <p:cTn id="46" nodeType="withEffect" fill="hold">
                            <p:stCondLst>
                              <p:cond delay="0"/>
                            </p:stCondLst>
                            <p:childTnLst>
                              <p:par>
                                <p:cTn id="47" nodeType="clickEffect" fill="hold" presetClass="entr" presetID="1">
                                  <p:stCondLst>
                                    <p:cond delay="0"/>
                                  </p:stCondLst>
                                  <p:childTnLst>
                                    <p:set>
                                      <p:cBhvr>
                                        <p:cTn id="48" dur="1" fill="hold">
                                          <p:stCondLst>
                                            <p:cond delay="0"/>
                                          </p:stCondLst>
                                        </p:cTn>
                                        <p:tgtEl>
                                          <p:spTgt spid="343">
                                            <p:txEl>
                                              <p:pRg st="119" end="172"/>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TextShape 1"/>
          <p:cNvSpPr txBox="1"/>
          <p:nvPr/>
        </p:nvSpPr>
        <p:spPr>
          <a:xfrm>
            <a:off x="457200" y="152280"/>
            <a:ext cx="5409720" cy="990360"/>
          </a:xfrm>
          <a:prstGeom prst="rect">
            <a:avLst/>
          </a:prstGeom>
          <a:noFill/>
          <a:ln>
            <a:noFill/>
          </a:ln>
        </p:spPr>
        <p:txBody>
          <a:bodyPr anchor="ctr"/>
          <a:p>
            <a:pPr algn="ctr">
              <a:lnSpc>
                <a:spcPct val="100000"/>
              </a:lnSpc>
            </a:pPr>
            <a:r>
              <a:rPr b="0" lang="fr-FR" sz="2800" spc="-1" strike="noStrike">
                <a:solidFill>
                  <a:srgbClr val="000000"/>
                </a:solidFill>
                <a:uFill>
                  <a:solidFill>
                    <a:srgbClr val="ffffff"/>
                  </a:solidFill>
                </a:uFill>
                <a:latin typeface="Calibri"/>
                <a:ea typeface="ＭＳ Ｐゴシック"/>
              </a:rPr>
              <a:t>Propos entendus…</a:t>
            </a:r>
            <a:endParaRPr b="0" lang="fr-FR" sz="2800" spc="-1" strike="noStrike">
              <a:solidFill>
                <a:srgbClr val="000000"/>
              </a:solidFill>
              <a:uFill>
                <a:solidFill>
                  <a:srgbClr val="ffffff"/>
                </a:solidFill>
              </a:uFill>
              <a:latin typeface="Arial"/>
            </a:endParaRPr>
          </a:p>
        </p:txBody>
      </p:sp>
      <p:sp>
        <p:nvSpPr>
          <p:cNvPr id="346" name="TextShape 2"/>
          <p:cNvSpPr txBox="1"/>
          <p:nvPr/>
        </p:nvSpPr>
        <p:spPr>
          <a:xfrm>
            <a:off x="457200" y="1219320"/>
            <a:ext cx="8229240" cy="4936680"/>
          </a:xfrm>
          <a:prstGeom prst="rect">
            <a:avLst/>
          </a:prstGeom>
          <a:noFill/>
          <a:ln>
            <a:noFill/>
          </a:ln>
        </p:spPr>
        <p:txBody>
          <a:bodyPr/>
          <a:p>
            <a:pPr marL="343080" indent="-342720">
              <a:lnSpc>
                <a:spcPct val="100000"/>
              </a:lnSpc>
              <a:spcBef>
                <a:spcPts val="641"/>
              </a:spcBef>
              <a:buClr>
                <a:srgbClr val="000000"/>
              </a:buClr>
              <a:buFont typeface="Arial"/>
              <a:buChar char="•"/>
            </a:pPr>
            <a:r>
              <a:rPr b="0" i="1" lang="fr-FR" sz="3200" spc="-1" strike="noStrike">
                <a:solidFill>
                  <a:srgbClr val="000000"/>
                </a:solidFill>
                <a:uFill>
                  <a:solidFill>
                    <a:srgbClr val="ffffff"/>
                  </a:solidFill>
                </a:uFill>
                <a:latin typeface="Calibri"/>
                <a:ea typeface="ＭＳ Ｐゴシック"/>
              </a:rPr>
              <a:t>« Notre système est trop complexe, il est peu lisible… »</a:t>
            </a:r>
            <a:endParaRPr b="0" lang="fr-FR" sz="3200" spc="-1" strike="noStrike">
              <a:solidFill>
                <a:srgbClr val="000000"/>
              </a:solidFill>
              <a:uFill>
                <a:solidFill>
                  <a:srgbClr val="ffffff"/>
                </a:solidFill>
              </a:uFill>
              <a:latin typeface="Calibri"/>
            </a:endParaRPr>
          </a:p>
          <a:p>
            <a:pPr marL="343080" indent="-342720">
              <a:lnSpc>
                <a:spcPct val="100000"/>
              </a:lnSpc>
              <a:spcBef>
                <a:spcPts val="641"/>
              </a:spcBef>
              <a:buClr>
                <a:srgbClr val="000000"/>
              </a:buClr>
              <a:buFont typeface="Arial"/>
              <a:buChar char="•"/>
            </a:pPr>
            <a:r>
              <a:rPr b="0" i="1" lang="fr-FR" sz="3200" spc="-1" strike="noStrike">
                <a:solidFill>
                  <a:srgbClr val="000000"/>
                </a:solidFill>
                <a:uFill>
                  <a:solidFill>
                    <a:srgbClr val="ffffff"/>
                  </a:solidFill>
                </a:uFill>
                <a:latin typeface="Calibri"/>
                <a:ea typeface="ＭＳ Ｐゴシック"/>
              </a:rPr>
              <a:t>« Les fonctionnaires sont des privilégiés… »</a:t>
            </a:r>
            <a:endParaRPr b="0" lang="fr-FR" sz="3200" spc="-1" strike="noStrike">
              <a:solidFill>
                <a:srgbClr val="000000"/>
              </a:solidFill>
              <a:uFill>
                <a:solidFill>
                  <a:srgbClr val="ffffff"/>
                </a:solidFill>
              </a:uFill>
              <a:latin typeface="Calibri"/>
            </a:endParaRPr>
          </a:p>
          <a:p>
            <a:pPr marL="343080" indent="-342720">
              <a:lnSpc>
                <a:spcPct val="100000"/>
              </a:lnSpc>
              <a:spcBef>
                <a:spcPts val="641"/>
              </a:spcBef>
              <a:buClr>
                <a:srgbClr val="000000"/>
              </a:buClr>
              <a:buFont typeface="Arial"/>
              <a:buChar char="•"/>
            </a:pPr>
            <a:r>
              <a:rPr b="0" i="1" lang="fr-FR" sz="3200" spc="-1" strike="noStrike">
                <a:solidFill>
                  <a:srgbClr val="000000"/>
                </a:solidFill>
                <a:uFill>
                  <a:solidFill>
                    <a:srgbClr val="ffffff"/>
                  </a:solidFill>
                </a:uFill>
                <a:latin typeface="Calibri"/>
                <a:ea typeface="ＭＳ Ｐゴシック"/>
              </a:rPr>
              <a:t>« Dès lors que l’espérance de vie augmente, on devra travailler aussi un peu plus longtemps »…</a:t>
            </a:r>
            <a:endParaRPr b="0" lang="fr-FR" sz="3200" spc="-1" strike="noStrike">
              <a:solidFill>
                <a:srgbClr val="000000"/>
              </a:solidFill>
              <a:uFill>
                <a:solidFill>
                  <a:srgbClr val="ffffff"/>
                </a:solidFill>
              </a:uFill>
              <a:latin typeface="Calibri"/>
            </a:endParaRPr>
          </a:p>
          <a:p>
            <a:pPr marL="343080" indent="-342720">
              <a:lnSpc>
                <a:spcPct val="100000"/>
              </a:lnSpc>
              <a:spcBef>
                <a:spcPts val="641"/>
              </a:spcBef>
            </a:pPr>
            <a:endParaRPr b="0" lang="fr-FR" sz="3200" spc="-1" strike="noStrike">
              <a:solidFill>
                <a:srgbClr val="000000"/>
              </a:solidFill>
              <a:uFill>
                <a:solidFill>
                  <a:srgbClr val="ffffff"/>
                </a:solidFill>
              </a:uFill>
              <a:latin typeface="Calibri"/>
            </a:endParaRPr>
          </a:p>
        </p:txBody>
      </p:sp>
      <p:pic>
        <p:nvPicPr>
          <p:cNvPr id="347" name="Picture 3" descr=""/>
          <p:cNvPicPr/>
          <p:nvPr/>
        </p:nvPicPr>
        <p:blipFill>
          <a:blip r:embed="rId1"/>
          <a:stretch/>
        </p:blipFill>
        <p:spPr>
          <a:xfrm>
            <a:off x="5724360" y="333360"/>
            <a:ext cx="2857320" cy="647280"/>
          </a:xfrm>
          <a:prstGeom prst="rect">
            <a:avLst/>
          </a:prstGeom>
          <a:ln>
            <a:noFill/>
          </a:ln>
        </p:spPr>
      </p:pic>
    </p:spTree>
  </p:cSld>
  <p:timing>
    <p:tnLst>
      <p:par>
        <p:cTn id="49" dur="indefinite" restart="never" nodeType="tmRoot">
          <p:childTnLst>
            <p:seq>
              <p:cTn id="50" dur="indefinite" nodeType="mainSeq">
                <p:childTnLst>
                  <p:par>
                    <p:cTn id="51" nodeType="clickEffect" fill="hold">
                      <p:stCondLst>
                        <p:cond delay="indefinite"/>
                      </p:stCondLst>
                      <p:childTnLst>
                        <p:par>
                          <p:cTn id="52" nodeType="withEffect" fill="hold">
                            <p:stCondLst>
                              <p:cond delay="0"/>
                            </p:stCondLst>
                            <p:childTnLst>
                              <p:par>
                                <p:cTn id="53" nodeType="clickEffect" fill="hold" presetClass="entr" presetID="1">
                                  <p:stCondLst>
                                    <p:cond delay="0"/>
                                  </p:stCondLst>
                                  <p:childTnLst>
                                    <p:set>
                                      <p:cBhvr>
                                        <p:cTn id="54" dur="1" fill="hold">
                                          <p:stCondLst>
                                            <p:cond delay="0"/>
                                          </p:stCondLst>
                                        </p:cTn>
                                        <p:tgtEl>
                                          <p:spTgt spid="346">
                                            <p:txEl>
                                              <p:pRg st="0" end="57"/>
                                            </p:txEl>
                                          </p:spTgt>
                                        </p:tgtEl>
                                        <p:attrNameLst>
                                          <p:attrName>style.visibility</p:attrName>
                                        </p:attrNameLst>
                                      </p:cBhvr>
                                      <p:to>
                                        <p:strVal val="visible"/>
                                      </p:to>
                                    </p:set>
                                  </p:childTnLst>
                                </p:cTn>
                              </p:par>
                            </p:childTnLst>
                          </p:cTn>
                        </p:par>
                      </p:childTnLst>
                    </p:cTn>
                  </p:par>
                  <p:par>
                    <p:cTn id="55" nodeType="clickEffect" fill="hold">
                      <p:stCondLst>
                        <p:cond delay="indefinite"/>
                      </p:stCondLst>
                      <p:childTnLst>
                        <p:par>
                          <p:cTn id="56" nodeType="withEffect" fill="hold">
                            <p:stCondLst>
                              <p:cond delay="0"/>
                            </p:stCondLst>
                            <p:childTnLst>
                              <p:par>
                                <p:cTn id="57" nodeType="clickEffect" fill="hold" presetClass="entr" presetID="1">
                                  <p:stCondLst>
                                    <p:cond delay="0"/>
                                  </p:stCondLst>
                                  <p:childTnLst>
                                    <p:set>
                                      <p:cBhvr>
                                        <p:cTn id="58" dur="1" fill="hold">
                                          <p:stCondLst>
                                            <p:cond delay="0"/>
                                          </p:stCondLst>
                                        </p:cTn>
                                        <p:tgtEl>
                                          <p:spTgt spid="346">
                                            <p:txEl>
                                              <p:pRg st="57" end="102"/>
                                            </p:txEl>
                                          </p:spTgt>
                                        </p:tgtEl>
                                        <p:attrNameLst>
                                          <p:attrName>style.visibility</p:attrName>
                                        </p:attrNameLst>
                                      </p:cBhvr>
                                      <p:to>
                                        <p:strVal val="visible"/>
                                      </p:to>
                                    </p:set>
                                  </p:childTnLst>
                                </p:cTn>
                              </p:par>
                            </p:childTnLst>
                          </p:cTn>
                        </p:par>
                      </p:childTnLst>
                    </p:cTn>
                  </p:par>
                  <p:par>
                    <p:cTn id="59" nodeType="clickEffect" fill="hold">
                      <p:stCondLst>
                        <p:cond delay="indefinite"/>
                      </p:stCondLst>
                      <p:childTnLst>
                        <p:par>
                          <p:cTn id="60" nodeType="withEffect" fill="hold">
                            <p:stCondLst>
                              <p:cond delay="0"/>
                            </p:stCondLst>
                            <p:childTnLst>
                              <p:par>
                                <p:cTn id="61" nodeType="clickEffect" fill="hold" presetClass="entr" presetID="1">
                                  <p:stCondLst>
                                    <p:cond delay="0"/>
                                  </p:stCondLst>
                                  <p:childTnLst>
                                    <p:set>
                                      <p:cBhvr>
                                        <p:cTn id="62" dur="1" fill="hold">
                                          <p:stCondLst>
                                            <p:cond delay="0"/>
                                          </p:stCondLst>
                                        </p:cTn>
                                        <p:tgtEl>
                                          <p:spTgt spid="346">
                                            <p:txEl>
                                              <p:pRg st="102" end="19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TextShape 1"/>
          <p:cNvSpPr txBox="1"/>
          <p:nvPr/>
        </p:nvSpPr>
        <p:spPr>
          <a:xfrm>
            <a:off x="457200" y="128520"/>
            <a:ext cx="8229240" cy="1434600"/>
          </a:xfrm>
          <a:prstGeom prst="rect">
            <a:avLst/>
          </a:prstGeom>
          <a:noFill/>
          <a:ln>
            <a:noFill/>
          </a:ln>
        </p:spPr>
        <p:txBody>
          <a:bodyPr lIns="0" rIns="0" tIns="0" bIns="0" anchor="ctr"/>
          <a:p>
            <a:pPr algn="ctr">
              <a:lnSpc>
                <a:spcPct val="100000"/>
              </a:lnSpc>
            </a:pPr>
            <a:r>
              <a:rPr b="1" lang="fr-FR" sz="4400" spc="-1" strike="noStrike">
                <a:solidFill>
                  <a:srgbClr val="000000"/>
                </a:solidFill>
                <a:uFill>
                  <a:solidFill>
                    <a:srgbClr val="ffffff"/>
                  </a:solidFill>
                </a:uFill>
                <a:latin typeface="Calibri"/>
                <a:ea typeface="ＭＳ Ｐゴシック"/>
              </a:rPr>
              <a:t>Vers un régime par points ou par comptes notionnels ?</a:t>
            </a:r>
            <a:endParaRPr b="0" lang="fr-FR" sz="4400" spc="-1" strike="noStrike">
              <a:solidFill>
                <a:srgbClr val="000000"/>
              </a:solidFill>
              <a:uFill>
                <a:solidFill>
                  <a:srgbClr val="ffffff"/>
                </a:solidFill>
              </a:uFill>
              <a:latin typeface="Arial"/>
            </a:endParaRPr>
          </a:p>
        </p:txBody>
      </p:sp>
      <p:sp>
        <p:nvSpPr>
          <p:cNvPr id="295" name="TextShape 2"/>
          <p:cNvSpPr txBox="1"/>
          <p:nvPr/>
        </p:nvSpPr>
        <p:spPr>
          <a:xfrm>
            <a:off x="457200" y="1706400"/>
            <a:ext cx="8229240" cy="5322600"/>
          </a:xfrm>
          <a:prstGeom prst="rect">
            <a:avLst/>
          </a:prstGeom>
          <a:noFill/>
          <a:ln>
            <a:noFill/>
          </a:ln>
        </p:spPr>
        <p:txBody>
          <a:bodyPr lIns="0" rIns="0" tIns="0" bIns="0"/>
          <a:p>
            <a:pPr marL="343080" indent="-342720">
              <a:lnSpc>
                <a:spcPct val="100000"/>
              </a:lnSpc>
              <a:spcBef>
                <a:spcPts val="641"/>
              </a:spcBef>
            </a:pPr>
            <a:endParaRPr b="0" lang="fr-FR" sz="3200" spc="-1" strike="noStrike">
              <a:solidFill>
                <a:srgbClr val="000000"/>
              </a:solidFill>
              <a:uFill>
                <a:solidFill>
                  <a:srgbClr val="ffffff"/>
                </a:solidFill>
              </a:uFill>
              <a:latin typeface="Calibri"/>
            </a:endParaRPr>
          </a:p>
          <a:p>
            <a:pPr marL="343080" indent="-342720">
              <a:lnSpc>
                <a:spcPct val="100000"/>
              </a:lnSpc>
              <a:spcBef>
                <a:spcPts val="641"/>
              </a:spcBef>
            </a:pPr>
            <a:r>
              <a:rPr b="0" lang="fr-FR" sz="3200" spc="-1" strike="noStrike">
                <a:solidFill>
                  <a:srgbClr val="000000"/>
                </a:solidFill>
                <a:uFill>
                  <a:solidFill>
                    <a:srgbClr val="ffffff"/>
                  </a:solidFill>
                </a:uFill>
                <a:latin typeface="Calibri"/>
                <a:ea typeface="ＭＳ Ｐゴシック"/>
              </a:rPr>
              <a:t>Programme d’Emmanuel Macron</a:t>
            </a:r>
            <a:endParaRPr b="0" lang="fr-FR" sz="3200" spc="-1" strike="noStrike">
              <a:solidFill>
                <a:srgbClr val="000000"/>
              </a:solidFill>
              <a:uFill>
                <a:solidFill>
                  <a:srgbClr val="ffffff"/>
                </a:solidFill>
              </a:uFill>
              <a:latin typeface="Calibri"/>
            </a:endParaRPr>
          </a:p>
          <a:p>
            <a:pPr marL="343080" indent="-342720">
              <a:lnSpc>
                <a:spcPct val="100000"/>
              </a:lnSpc>
              <a:spcBef>
                <a:spcPts val="641"/>
              </a:spcBef>
            </a:pPr>
            <a:r>
              <a:rPr b="0" lang="fr-FR" sz="3200" spc="-1" strike="noStrike">
                <a:solidFill>
                  <a:srgbClr val="000000"/>
                </a:solidFill>
                <a:uFill>
                  <a:solidFill>
                    <a:srgbClr val="ffffff"/>
                  </a:solidFill>
                </a:uFill>
                <a:latin typeface="Calibri"/>
                <a:ea typeface="ＭＳ Ｐゴシック"/>
              </a:rPr>
              <a:t>« Un euro cotisé doit donner lieu aux mêmes droits »</a:t>
            </a:r>
            <a:endParaRPr b="0" lang="fr-FR" sz="3200" spc="-1" strike="noStrike">
              <a:solidFill>
                <a:srgbClr val="000000"/>
              </a:solidFill>
              <a:uFill>
                <a:solidFill>
                  <a:srgbClr val="ffffff"/>
                </a:solidFill>
              </a:uFill>
              <a:latin typeface="Calibri"/>
            </a:endParaRPr>
          </a:p>
          <a:p>
            <a:pPr marL="343080" indent="-342720">
              <a:lnSpc>
                <a:spcPct val="100000"/>
              </a:lnSpc>
              <a:spcBef>
                <a:spcPts val="641"/>
              </a:spcBef>
            </a:pPr>
            <a:endParaRPr b="0" lang="fr-FR" sz="3200" spc="-1" strike="noStrike">
              <a:solidFill>
                <a:srgbClr val="000000"/>
              </a:solidFill>
              <a:uFill>
                <a:solidFill>
                  <a:srgbClr val="ffffff"/>
                </a:solidFill>
              </a:uFill>
              <a:latin typeface="Calibri"/>
            </a:endParaRPr>
          </a:p>
          <a:p>
            <a:pPr marL="343080" indent="-342720">
              <a:lnSpc>
                <a:spcPct val="100000"/>
              </a:lnSpc>
              <a:spcBef>
                <a:spcPts val="641"/>
              </a:spcBef>
            </a:pPr>
            <a:endParaRPr b="0" lang="fr-FR" sz="3200" spc="-1" strike="noStrike">
              <a:solidFill>
                <a:srgbClr val="000000"/>
              </a:solidFill>
              <a:uFill>
                <a:solidFill>
                  <a:srgbClr val="ffffff"/>
                </a:solidFill>
              </a:uFill>
              <a:latin typeface="Calibri"/>
            </a:endParaRPr>
          </a:p>
        </p:txBody>
      </p:sp>
      <p:sp>
        <p:nvSpPr>
          <p:cNvPr id="296" name="TextShape 3"/>
          <p:cNvSpPr txBox="1"/>
          <p:nvPr/>
        </p:nvSpPr>
        <p:spPr>
          <a:xfrm>
            <a:off x="6553080" y="6356520"/>
            <a:ext cx="2133360" cy="364680"/>
          </a:xfrm>
          <a:prstGeom prst="rect">
            <a:avLst/>
          </a:prstGeom>
          <a:noFill/>
          <a:ln>
            <a:noFill/>
          </a:ln>
        </p:spPr>
        <p:txBody>
          <a:bodyPr anchor="ctr"/>
          <a:p>
            <a:pPr algn="r">
              <a:lnSpc>
                <a:spcPct val="100000"/>
              </a:lnSpc>
            </a:pPr>
            <a:fld id="{F6C98C79-0A37-496E-9599-2A69EC856241}" type="slidenum">
              <a:rPr b="0" lang="fr-FR" sz="1200" spc="-1" strike="noStrike">
                <a:solidFill>
                  <a:srgbClr val="898989"/>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8" name="Image 2" descr=""/>
          <p:cNvPicPr/>
          <p:nvPr/>
        </p:nvPicPr>
        <p:blipFill>
          <a:blip r:embed="rId1"/>
          <a:stretch/>
        </p:blipFill>
        <p:spPr>
          <a:xfrm>
            <a:off x="915840" y="2216160"/>
            <a:ext cx="7017840" cy="4200120"/>
          </a:xfrm>
          <a:prstGeom prst="rect">
            <a:avLst/>
          </a:prstGeom>
          <a:ln>
            <a:noFill/>
          </a:ln>
        </p:spPr>
      </p:pic>
      <p:sp>
        <p:nvSpPr>
          <p:cNvPr id="349" name="CustomShape 1"/>
          <p:cNvSpPr/>
          <p:nvPr/>
        </p:nvSpPr>
        <p:spPr>
          <a:xfrm>
            <a:off x="1060560" y="527040"/>
            <a:ext cx="6827400" cy="1468080"/>
          </a:xfrm>
          <a:prstGeom prst="rect">
            <a:avLst/>
          </a:prstGeom>
          <a:noFill/>
          <a:ln>
            <a:noFill/>
          </a:ln>
        </p:spPr>
        <p:style>
          <a:lnRef idx="0"/>
          <a:fillRef idx="0"/>
          <a:effectRef idx="0"/>
          <a:fontRef idx="minor"/>
        </p:style>
        <p:txBody>
          <a:bodyPr lIns="90000" rIns="90000" tIns="45000" bIns="45000"/>
          <a:p>
            <a:r>
              <a:rPr b="1" lang="fr-FR" sz="4400" spc="-1" strike="noStrike">
                <a:solidFill>
                  <a:srgbClr val="000000"/>
                </a:solidFill>
                <a:uFill>
                  <a:solidFill>
                    <a:srgbClr val="ffffff"/>
                  </a:solidFill>
                </a:uFill>
                <a:latin typeface="Cambria"/>
                <a:ea typeface="ＭＳ Ｐゴシック"/>
              </a:rPr>
              <a:t>Taux de pauvreté </a:t>
            </a:r>
            <a:endParaRPr b="0" lang="fr-FR" sz="4400" spc="-1" strike="noStrike">
              <a:solidFill>
                <a:srgbClr val="000000"/>
              </a:solidFill>
              <a:uFill>
                <a:solidFill>
                  <a:srgbClr val="ffffff"/>
                </a:solidFill>
              </a:uFill>
              <a:latin typeface="Arial"/>
            </a:endParaRPr>
          </a:p>
          <a:p>
            <a:pPr algn="ctr">
              <a:lnSpc>
                <a:spcPct val="100000"/>
              </a:lnSpc>
            </a:pPr>
            <a:r>
              <a:rPr b="1" lang="fr-FR" sz="4400" spc="-1" strike="noStrike">
                <a:solidFill>
                  <a:srgbClr val="000000"/>
                </a:solidFill>
                <a:uFill>
                  <a:solidFill>
                    <a:srgbClr val="ffffff"/>
                  </a:solidFill>
                </a:uFill>
                <a:latin typeface="Cambria"/>
                <a:ea typeface="ＭＳ Ｐゴシック"/>
              </a:rPr>
              <a:t>des retraité-es</a:t>
            </a:r>
            <a:endParaRPr b="0" lang="fr-FR" sz="4400" spc="-1" strike="noStrike">
              <a:solidFill>
                <a:srgbClr val="000000"/>
              </a:solidFill>
              <a:uFill>
                <a:solidFill>
                  <a:srgbClr val="ffffff"/>
                </a:solidFill>
              </a:uFill>
              <a:latin typeface="Arial"/>
            </a:endParaRPr>
          </a:p>
        </p:txBody>
      </p:sp>
      <p:sp>
        <p:nvSpPr>
          <p:cNvPr id="350" name="CustomShape 2"/>
          <p:cNvSpPr/>
          <p:nvPr/>
        </p:nvSpPr>
        <p:spPr>
          <a:xfrm>
            <a:off x="1203480" y="1996920"/>
            <a:ext cx="6730560" cy="2649240"/>
          </a:xfrm>
          <a:prstGeom prst="rect">
            <a:avLst/>
          </a:prstGeom>
          <a:noFill/>
          <a:ln>
            <a:noFill/>
          </a:ln>
        </p:spPr>
        <p:style>
          <a:lnRef idx="0"/>
          <a:fillRef idx="0"/>
          <a:effectRef idx="0"/>
          <a:fontRef idx="minor"/>
        </p:style>
        <p:txBody>
          <a:bodyPr lIns="90000" rIns="90000" tIns="45000" bIns="45000"/>
          <a:p>
            <a:pPr>
              <a:lnSpc>
                <a:spcPct val="100000"/>
              </a:lnSpc>
            </a:pP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a:p>
            <a:pPr>
              <a:lnSpc>
                <a:spcPct val="100000"/>
              </a:lnSpc>
            </a:pPr>
            <a:endParaRPr b="0" lang="fr-FR" sz="1800" spc="-1" strike="noStrike">
              <a:solidFill>
                <a:srgbClr val="000000"/>
              </a:solidFill>
              <a:uFill>
                <a:solidFill>
                  <a:srgbClr val="ffffff"/>
                </a:solidFill>
              </a:uFill>
              <a:latin typeface="Arial"/>
            </a:endParaRPr>
          </a:p>
        </p:txBody>
      </p:sp>
      <p:sp>
        <p:nvSpPr>
          <p:cNvPr id="351" name="CustomShape 3"/>
          <p:cNvSpPr/>
          <p:nvPr/>
        </p:nvSpPr>
        <p:spPr>
          <a:xfrm rot="18951000">
            <a:off x="-975240" y="-248400"/>
            <a:ext cx="2950560" cy="1481040"/>
          </a:xfrm>
          <a:prstGeom prst="triangle">
            <a:avLst>
              <a:gd name="adj" fmla="val 50000"/>
            </a:avLst>
          </a:prstGeom>
          <a:solidFill>
            <a:srgbClr val="ffff00"/>
          </a:solidFill>
          <a:ln>
            <a:noFill/>
          </a:ln>
          <a:effectLst>
            <a:outerShdw blurRad="40000" dir="5400000" dist="23000" rotWithShape="0">
              <a:srgbClr val="000000">
                <a:alpha val="35000"/>
              </a:srgbClr>
            </a:outerShdw>
          </a:effectLst>
        </p:spPr>
        <p:style>
          <a:lnRef idx="0">
            <a:schemeClr val="accent2"/>
          </a:lnRef>
          <a:fillRef idx="3">
            <a:schemeClr val="accent2"/>
          </a:fillRef>
          <a:effectRef idx="3">
            <a:schemeClr val="accent2"/>
          </a:effectRef>
          <a:fontRef idx="minor"/>
        </p:style>
      </p:sp>
      <p:sp>
        <p:nvSpPr>
          <p:cNvPr id="352" name="CustomShape 4"/>
          <p:cNvSpPr/>
          <p:nvPr/>
        </p:nvSpPr>
        <p:spPr>
          <a:xfrm>
            <a:off x="1246320" y="1832040"/>
            <a:ext cx="7706880" cy="639360"/>
          </a:xfrm>
          <a:prstGeom prst="rect">
            <a:avLst/>
          </a:prstGeom>
          <a:noFill/>
          <a:ln>
            <a:noFill/>
          </a:ln>
        </p:spPr>
        <p:style>
          <a:lnRef idx="0"/>
          <a:fillRef idx="0"/>
          <a:effectRef idx="0"/>
          <a:fontRef idx="minor"/>
        </p:style>
        <p:txBody>
          <a:bodyPr lIns="90000" rIns="90000" tIns="45000" bIns="45000"/>
          <a:p>
            <a:pPr>
              <a:lnSpc>
                <a:spcPct val="100000"/>
              </a:lnSpc>
            </a:pPr>
            <a:r>
              <a:rPr b="0" lang="fr-FR" sz="3600" spc="-1" strike="noStrike">
                <a:solidFill>
                  <a:srgbClr val="800000"/>
                </a:solidFill>
                <a:uFill>
                  <a:solidFill>
                    <a:srgbClr val="ffffff"/>
                  </a:solidFill>
                </a:uFill>
                <a:latin typeface="Cambria"/>
                <a:ea typeface="ＭＳ Ｐゴシック"/>
              </a:rPr>
              <a:t>Vers un retournement historique ?</a:t>
            </a:r>
            <a:endParaRPr b="0" lang="fr-FR" sz="3600" spc="-1" strike="noStrike">
              <a:solidFill>
                <a:srgbClr val="000000"/>
              </a:solidFill>
              <a:uFill>
                <a:solidFill>
                  <a:srgbClr val="ffffff"/>
                </a:solidFill>
              </a:uFill>
              <a:latin typeface="Arial"/>
            </a:endParaRPr>
          </a:p>
        </p:txBody>
      </p:sp>
      <p:sp>
        <p:nvSpPr>
          <p:cNvPr id="353" name="CustomShape 5"/>
          <p:cNvSpPr/>
          <p:nvPr/>
        </p:nvSpPr>
        <p:spPr>
          <a:xfrm>
            <a:off x="3790800" y="2629080"/>
            <a:ext cx="4457520" cy="2193480"/>
          </a:xfrm>
          <a:prstGeom prst="rect">
            <a:avLst/>
          </a:prstGeom>
          <a:noFill/>
          <a:ln>
            <a:noFill/>
          </a:ln>
        </p:spPr>
        <p:style>
          <a:lnRef idx="0"/>
          <a:fillRef idx="0"/>
          <a:effectRef idx="0"/>
          <a:fontRef idx="minor"/>
        </p:style>
        <p:txBody>
          <a:bodyPr lIns="90000" rIns="90000" tIns="45000" bIns="45000"/>
          <a:p>
            <a:pPr>
              <a:lnSpc>
                <a:spcPct val="100000"/>
              </a:lnSpc>
            </a:pPr>
            <a:r>
              <a:rPr b="1" lang="fr-FR" sz="2400" spc="-1" strike="noStrike">
                <a:solidFill>
                  <a:srgbClr val="800000"/>
                </a:solidFill>
                <a:uFill>
                  <a:solidFill>
                    <a:srgbClr val="ffffff"/>
                  </a:solidFill>
                </a:uFill>
                <a:latin typeface="Cambria"/>
                <a:ea typeface="ＭＳ Ｐゴシック"/>
              </a:rPr>
              <a:t>Part du PIB consacrée </a:t>
            </a:r>
            <a:endParaRPr b="0" lang="fr-FR" sz="2400" spc="-1" strike="noStrike">
              <a:solidFill>
                <a:srgbClr val="000000"/>
              </a:solidFill>
              <a:uFill>
                <a:solidFill>
                  <a:srgbClr val="ffffff"/>
                </a:solidFill>
              </a:uFill>
              <a:latin typeface="Arial"/>
            </a:endParaRPr>
          </a:p>
          <a:p>
            <a:pPr>
              <a:lnSpc>
                <a:spcPct val="100000"/>
              </a:lnSpc>
            </a:pPr>
            <a:r>
              <a:rPr b="1" lang="fr-FR" sz="2400" spc="-1" strike="noStrike">
                <a:solidFill>
                  <a:srgbClr val="800000"/>
                </a:solidFill>
                <a:uFill>
                  <a:solidFill>
                    <a:srgbClr val="ffffff"/>
                  </a:solidFill>
                </a:uFill>
                <a:latin typeface="Cambria"/>
                <a:ea typeface="ＭＳ Ｐゴシック"/>
              </a:rPr>
              <a:t>au financement des retraites</a:t>
            </a:r>
            <a:r>
              <a:rPr b="1" lang="fr-FR" sz="2400" spc="-1" strike="noStrike">
                <a:solidFill>
                  <a:srgbClr val="000000"/>
                </a:solidFill>
                <a:uFill>
                  <a:solidFill>
                    <a:srgbClr val="ffffff"/>
                  </a:solidFill>
                </a:uFill>
                <a:latin typeface="Cambria"/>
                <a:ea typeface="ＭＳ Ｐゴシック"/>
              </a:rPr>
              <a:t> </a:t>
            </a:r>
            <a:endParaRPr b="0" lang="fr-FR" sz="2400" spc="-1" strike="noStrike">
              <a:solidFill>
                <a:srgbClr val="000000"/>
              </a:solidFill>
              <a:uFill>
                <a:solidFill>
                  <a:srgbClr val="ffffff"/>
                </a:solidFill>
              </a:uFill>
              <a:latin typeface="Arial"/>
            </a:endParaRPr>
          </a:p>
          <a:p>
            <a:pPr>
              <a:lnSpc>
                <a:spcPct val="100000"/>
              </a:lnSpc>
            </a:pPr>
            <a:r>
              <a:rPr b="1" lang="fr-FR" sz="2400" spc="-1" strike="noStrike">
                <a:solidFill>
                  <a:srgbClr val="000000"/>
                </a:solidFill>
                <a:uFill>
                  <a:solidFill>
                    <a:srgbClr val="ffffff"/>
                  </a:solidFill>
                </a:uFill>
                <a:latin typeface="Cambria"/>
                <a:ea typeface="ＭＳ Ｐゴシック"/>
              </a:rPr>
              <a:t>4,6 % en 1960</a:t>
            </a:r>
            <a:endParaRPr b="0" lang="fr-FR" sz="2400" spc="-1" strike="noStrike">
              <a:solidFill>
                <a:srgbClr val="000000"/>
              </a:solidFill>
              <a:uFill>
                <a:solidFill>
                  <a:srgbClr val="ffffff"/>
                </a:solidFill>
              </a:uFill>
              <a:latin typeface="Arial"/>
            </a:endParaRPr>
          </a:p>
          <a:p>
            <a:pPr>
              <a:lnSpc>
                <a:spcPct val="100000"/>
              </a:lnSpc>
            </a:pPr>
            <a:r>
              <a:rPr b="1" lang="fr-FR" sz="2400" spc="-1" strike="noStrike">
                <a:solidFill>
                  <a:srgbClr val="000000"/>
                </a:solidFill>
                <a:uFill>
                  <a:solidFill>
                    <a:srgbClr val="ffffff"/>
                  </a:solidFill>
                </a:uFill>
                <a:latin typeface="Cambria"/>
                <a:ea typeface="ＭＳ Ｐゴシック"/>
              </a:rPr>
              <a:t>12,6 % en 2000</a:t>
            </a:r>
            <a:endParaRPr b="0" lang="fr-FR" sz="2400" spc="-1" strike="noStrike">
              <a:solidFill>
                <a:srgbClr val="000000"/>
              </a:solidFill>
              <a:uFill>
                <a:solidFill>
                  <a:srgbClr val="ffffff"/>
                </a:solidFill>
              </a:uFill>
              <a:latin typeface="Arial"/>
            </a:endParaRPr>
          </a:p>
          <a:p>
            <a:pPr>
              <a:lnSpc>
                <a:spcPct val="100000"/>
              </a:lnSpc>
            </a:pPr>
            <a:r>
              <a:rPr b="1" lang="fr-FR" sz="2400" spc="-1" strike="noStrike">
                <a:solidFill>
                  <a:srgbClr val="000000"/>
                </a:solidFill>
                <a:uFill>
                  <a:solidFill>
                    <a:srgbClr val="ffffff"/>
                  </a:solidFill>
                </a:uFill>
                <a:latin typeface="Cambria"/>
                <a:ea typeface="ＭＳ Ｐゴシック"/>
              </a:rPr>
              <a:t>13 % en 2012</a:t>
            </a:r>
            <a:endParaRPr b="0" lang="fr-FR" sz="2400" spc="-1" strike="noStrike">
              <a:solidFill>
                <a:srgbClr val="000000"/>
              </a:solidFill>
              <a:uFill>
                <a:solidFill>
                  <a:srgbClr val="ffffff"/>
                </a:solidFill>
              </a:uFill>
              <a:latin typeface="Arial"/>
            </a:endParaRPr>
          </a:p>
          <a:p>
            <a:pPr>
              <a:lnSpc>
                <a:spcPct val="100000"/>
              </a:lnSpc>
            </a:pPr>
            <a:endParaRPr b="0" lang="fr-FR" sz="2400" spc="-1" strike="noStrike">
              <a:solidFill>
                <a:srgbClr val="000000"/>
              </a:solidFill>
              <a:uFill>
                <a:solidFill>
                  <a:srgbClr val="ffffff"/>
                </a:solidFill>
              </a:uFill>
              <a:latin typeface="Arial"/>
            </a:endParaRPr>
          </a:p>
        </p:txBody>
      </p:sp>
    </p:spTree>
  </p:cSld>
  <p:transition spd="med">
    <p:fade/>
  </p:transition>
  <p:timing>
    <p:tnLst>
      <p:par>
        <p:cTn id="63" dur="indefinite" restart="never" nodeType="tmRoot">
          <p:childTnLst>
            <p:seq>
              <p:cTn id="64" dur="indefinite" nodeType="mainSeq">
                <p:childTnLst>
                  <p:par>
                    <p:cTn id="65" nodeType="clickEffect" fill="hold">
                      <p:stCondLst>
                        <p:cond delay="indefinite"/>
                      </p:stCondLst>
                      <p:childTnLst>
                        <p:par>
                          <p:cTn id="66" nodeType="withEffect" fill="hold">
                            <p:stCondLst>
                              <p:cond delay="0"/>
                            </p:stCondLst>
                            <p:childTnLst>
                              <p:par>
                                <p:cTn id="67" nodeType="clickEffect" fill="hold" presetClass="entr" presetID="1">
                                  <p:stCondLst>
                                    <p:cond delay="0"/>
                                  </p:stCondLst>
                                  <p:childTnLst>
                                    <p:set>
                                      <p:cBhvr>
                                        <p:cTn id="68" dur="1" fill="hold">
                                          <p:stCondLst>
                                            <p:cond delay="0"/>
                                          </p:stCondLst>
                                        </p:cTn>
                                        <p:tgtEl>
                                          <p:spTgt spid="352">
                                            <p:txEl>
                                              <p:pRg st="0" end="34"/>
                                            </p:txEl>
                                          </p:spTgt>
                                        </p:tgtEl>
                                        <p:attrNameLst>
                                          <p:attrName>style.visibility</p:attrName>
                                        </p:attrNameLst>
                                      </p:cBhvr>
                                      <p:to>
                                        <p:strVal val="visible"/>
                                      </p:to>
                                    </p:set>
                                  </p:childTnLst>
                                </p:cTn>
                              </p:par>
                            </p:childTnLst>
                          </p:cTn>
                        </p:par>
                      </p:childTnLst>
                    </p:cTn>
                  </p:par>
                  <p:par>
                    <p:cTn id="69" nodeType="clickEffect" fill="hold">
                      <p:stCondLst>
                        <p:cond delay="indefinite"/>
                      </p:stCondLst>
                      <p:childTnLst>
                        <p:par>
                          <p:cTn id="70" nodeType="withEffect" fill="hold">
                            <p:stCondLst>
                              <p:cond delay="0"/>
                            </p:stCondLst>
                            <p:childTnLst>
                              <p:par>
                                <p:cTn id="71" nodeType="clickEffect" fill="hold" presetClass="entr" presetID="1">
                                  <p:stCondLst>
                                    <p:cond delay="0"/>
                                  </p:stCondLst>
                                  <p:childTnLst>
                                    <p:set>
                                      <p:cBhvr>
                                        <p:cTn id="72" dur="1" fill="hold">
                                          <p:stCondLst>
                                            <p:cond delay="0"/>
                                          </p:stCondLst>
                                        </p:cTn>
                                        <p:tgtEl>
                                          <p:spTgt spid="348"/>
                                        </p:tgtEl>
                                        <p:attrNameLst>
                                          <p:attrName>style.visibility</p:attrName>
                                        </p:attrNameLst>
                                      </p:cBhvr>
                                      <p:to>
                                        <p:strVal val="visible"/>
                                      </p:to>
                                    </p:set>
                                  </p:childTnLst>
                                </p:cTn>
                              </p:par>
                            </p:childTnLst>
                          </p:cTn>
                        </p:par>
                      </p:childTnLst>
                    </p:cTn>
                  </p:par>
                  <p:par>
                    <p:cTn id="73" nodeType="clickEffect" fill="hold">
                      <p:stCondLst>
                        <p:cond delay="indefinite"/>
                      </p:stCondLst>
                      <p:childTnLst>
                        <p:par>
                          <p:cTn id="74" nodeType="withEffect" fill="hold">
                            <p:stCondLst>
                              <p:cond delay="0"/>
                            </p:stCondLst>
                            <p:childTnLst>
                              <p:par>
                                <p:cTn id="75" nodeType="clickEffect" fill="hold" presetClass="entr" presetID="1">
                                  <p:stCondLst>
                                    <p:cond delay="0"/>
                                  </p:stCondLst>
                                  <p:childTnLst>
                                    <p:set>
                                      <p:cBhvr>
                                        <p:cTn id="76" dur="1" fill="hold">
                                          <p:stCondLst>
                                            <p:cond delay="0"/>
                                          </p:stCondLst>
                                        </p:cTn>
                                        <p:tgtEl>
                                          <p:spTgt spid="353"/>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TextShape 1"/>
          <p:cNvSpPr txBox="1"/>
          <p:nvPr/>
        </p:nvSpPr>
        <p:spPr>
          <a:xfrm>
            <a:off x="0" y="260280"/>
            <a:ext cx="7919640" cy="720360"/>
          </a:xfrm>
          <a:prstGeom prst="rect">
            <a:avLst/>
          </a:prstGeom>
          <a:noFill/>
          <a:ln>
            <a:noFill/>
          </a:ln>
        </p:spPr>
        <p:txBody>
          <a:bodyPr anchor="ctr"/>
          <a:p>
            <a:pPr algn="ctr">
              <a:lnSpc>
                <a:spcPct val="100000"/>
              </a:lnSpc>
            </a:pPr>
            <a:r>
              <a:rPr b="1" lang="fr-FR" sz="2000" spc="-1" strike="noStrike">
                <a:solidFill>
                  <a:srgbClr val="000000"/>
                </a:solidFill>
                <a:uFill>
                  <a:solidFill>
                    <a:srgbClr val="ffffff"/>
                  </a:solidFill>
                </a:uFill>
                <a:latin typeface="Calibri"/>
                <a:ea typeface="ＭＳ Ｐゴシック"/>
              </a:rPr>
              <a:t>Un niveau élevé de couverture obligatoire en France</a:t>
            </a:r>
            <a:br/>
            <a:r>
              <a:rPr b="1" lang="fr-FR" sz="2000" spc="-1" strike="noStrike">
                <a:solidFill>
                  <a:srgbClr val="000000"/>
                </a:solidFill>
                <a:uFill>
                  <a:solidFill>
                    <a:srgbClr val="ffffff"/>
                  </a:solidFill>
                </a:uFill>
                <a:latin typeface="Calibri"/>
                <a:ea typeface="ＭＳ Ｐゴシック"/>
              </a:rPr>
              <a:t>en comparaison internationale </a:t>
            </a:r>
            <a:endParaRPr b="0" lang="fr-FR" sz="2000" spc="-1" strike="noStrike">
              <a:solidFill>
                <a:srgbClr val="000000"/>
              </a:solidFill>
              <a:uFill>
                <a:solidFill>
                  <a:srgbClr val="ffffff"/>
                </a:solidFill>
              </a:uFill>
              <a:latin typeface="Arial"/>
            </a:endParaRPr>
          </a:p>
        </p:txBody>
      </p:sp>
      <p:pic>
        <p:nvPicPr>
          <p:cNvPr id="355" name="Picture 2" descr=""/>
          <p:cNvPicPr/>
          <p:nvPr/>
        </p:nvPicPr>
        <p:blipFill>
          <a:blip r:embed="rId1"/>
          <a:stretch/>
        </p:blipFill>
        <p:spPr>
          <a:xfrm>
            <a:off x="468360" y="981000"/>
            <a:ext cx="7919640" cy="4597200"/>
          </a:xfrm>
          <a:prstGeom prst="rect">
            <a:avLst/>
          </a:prstGeom>
          <a:ln>
            <a:noFill/>
          </a:ln>
        </p:spPr>
      </p:pic>
      <p:sp>
        <p:nvSpPr>
          <p:cNvPr id="356" name="CustomShape 2"/>
          <p:cNvSpPr/>
          <p:nvPr/>
        </p:nvSpPr>
        <p:spPr>
          <a:xfrm>
            <a:off x="468360" y="5643720"/>
            <a:ext cx="7848360" cy="942840"/>
          </a:xfrm>
          <a:prstGeom prst="rect">
            <a:avLst/>
          </a:prstGeom>
          <a:noFill/>
          <a:ln>
            <a:noFill/>
          </a:ln>
        </p:spPr>
        <p:style>
          <a:lnRef idx="0"/>
          <a:fillRef idx="0"/>
          <a:effectRef idx="0"/>
          <a:fontRef idx="minor"/>
        </p:style>
        <p:txBody>
          <a:bodyPr lIns="90000" rIns="90000" tIns="45000" bIns="45000"/>
          <a:p>
            <a:pPr>
              <a:lnSpc>
                <a:spcPct val="100000"/>
              </a:lnSpc>
            </a:pPr>
            <a:r>
              <a:rPr b="0" lang="fr-FR" sz="1400" spc="-1" strike="noStrike">
                <a:solidFill>
                  <a:srgbClr val="000000"/>
                </a:solidFill>
                <a:uFill>
                  <a:solidFill>
                    <a:srgbClr val="ffffff"/>
                  </a:solidFill>
                </a:uFill>
                <a:latin typeface="Arial"/>
                <a:ea typeface="ＭＳ Ｐゴシック"/>
              </a:rPr>
              <a:t>Lecture : </a:t>
            </a:r>
            <a:r>
              <a:rPr b="1" lang="fr-FR" sz="1400" spc="-1" strike="noStrike">
                <a:solidFill>
                  <a:srgbClr val="000000"/>
                </a:solidFill>
                <a:uFill>
                  <a:solidFill>
                    <a:srgbClr val="ffffff"/>
                  </a:solidFill>
                </a:uFill>
                <a:latin typeface="Arial"/>
                <a:ea typeface="ＭＳ Ｐゴシック"/>
              </a:rPr>
              <a:t>sont compris dans les transferts publics, les minimas de retraite, les retraites planchers et 1er niveau (+ les pensions AGIRC-ARRCO dans le cas de la France)</a:t>
            </a:r>
            <a:endParaRPr b="0" lang="fr-FR" sz="1400" spc="-1" strike="noStrike">
              <a:solidFill>
                <a:srgbClr val="000000"/>
              </a:solidFill>
              <a:uFill>
                <a:solidFill>
                  <a:srgbClr val="ffffff"/>
                </a:solidFill>
              </a:uFill>
              <a:latin typeface="Arial"/>
            </a:endParaRPr>
          </a:p>
          <a:p>
            <a:pPr>
              <a:lnSpc>
                <a:spcPct val="100000"/>
              </a:lnSpc>
            </a:pPr>
            <a:r>
              <a:rPr b="0" lang="fr-FR" sz="1400" spc="-1" strike="noStrike">
                <a:solidFill>
                  <a:srgbClr val="000000"/>
                </a:solidFill>
                <a:uFill>
                  <a:solidFill>
                    <a:srgbClr val="ffffff"/>
                  </a:solidFill>
                </a:uFill>
                <a:latin typeface="Arial"/>
                <a:ea typeface="ＭＳ Ｐゴシック"/>
              </a:rPr>
              <a:t>En sont exclus, les revenus du capital, qui intègrent les dispositifs de retraites professionnels et individuels par capitalisation, ainsi que les revenus du patrimoine et les revenus du travail.</a:t>
            </a:r>
            <a:endParaRPr b="0" lang="fr-FR" sz="1400" spc="-1" strike="noStrike">
              <a:solidFill>
                <a:srgbClr val="000000"/>
              </a:solidFill>
              <a:uFill>
                <a:solidFill>
                  <a:srgbClr val="ffffff"/>
                </a:solidFill>
              </a:uFill>
              <a:latin typeface="Arial"/>
            </a:endParaRPr>
          </a:p>
        </p:txBody>
      </p:sp>
    </p:spTree>
  </p:cSld>
  <p:timing>
    <p:tnLst>
      <p:par>
        <p:cTn id="77" dur="indefinite" restart="never" nodeType="tmRoot">
          <p:childTnLst>
            <p:seq>
              <p:cTn id="78"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TextShape 1"/>
          <p:cNvSpPr txBox="1"/>
          <p:nvPr/>
        </p:nvSpPr>
        <p:spPr>
          <a:xfrm>
            <a:off x="457200" y="274680"/>
            <a:ext cx="8229240" cy="1142640"/>
          </a:xfrm>
          <a:prstGeom prst="rect">
            <a:avLst/>
          </a:prstGeom>
          <a:noFill/>
          <a:ln>
            <a:noFill/>
          </a:ln>
        </p:spPr>
        <p:txBody>
          <a:bodyPr anchor="ctr"/>
          <a:p>
            <a:pPr algn="ctr">
              <a:lnSpc>
                <a:spcPct val="100000"/>
              </a:lnSpc>
            </a:pPr>
            <a:r>
              <a:rPr b="1" lang="fr-FR" sz="4400" spc="-1" strike="noStrike">
                <a:solidFill>
                  <a:srgbClr val="000000"/>
                </a:solidFill>
                <a:uFill>
                  <a:solidFill>
                    <a:srgbClr val="ffffff"/>
                  </a:solidFill>
                </a:uFill>
                <a:latin typeface="Calibri"/>
                <a:ea typeface="ＭＳ Ｐゴシック"/>
              </a:rPr>
              <a:t>Un financement bloqué?</a:t>
            </a:r>
            <a:endParaRPr b="0" lang="fr-FR" sz="4400" spc="-1" strike="noStrike">
              <a:solidFill>
                <a:srgbClr val="000000"/>
              </a:solidFill>
              <a:uFill>
                <a:solidFill>
                  <a:srgbClr val="ffffff"/>
                </a:solidFill>
              </a:uFill>
              <a:latin typeface="Arial"/>
            </a:endParaRPr>
          </a:p>
        </p:txBody>
      </p:sp>
      <p:sp>
        <p:nvSpPr>
          <p:cNvPr id="358" name="TextShape 2"/>
          <p:cNvSpPr txBox="1"/>
          <p:nvPr/>
        </p:nvSpPr>
        <p:spPr>
          <a:xfrm>
            <a:off x="457200" y="1600200"/>
            <a:ext cx="8229240" cy="4525560"/>
          </a:xfrm>
          <a:prstGeom prst="rect">
            <a:avLst/>
          </a:prstGeom>
          <a:noFill/>
          <a:ln>
            <a:noFill/>
          </a:ln>
        </p:spPr>
        <p:txBody>
          <a:bodyPr/>
          <a:p>
            <a:pPr marL="343080" indent="-342720">
              <a:lnSpc>
                <a:spcPct val="100000"/>
              </a:lnSpc>
              <a:spcBef>
                <a:spcPts val="641"/>
              </a:spcBef>
              <a:buClr>
                <a:srgbClr val="000000"/>
              </a:buClr>
              <a:buFont typeface="Arial"/>
              <a:buChar char="•"/>
            </a:pPr>
            <a:r>
              <a:rPr b="0" lang="fr-FR" sz="3200" spc="-1" strike="noStrike">
                <a:solidFill>
                  <a:srgbClr val="000000"/>
                </a:solidFill>
                <a:uFill>
                  <a:solidFill>
                    <a:srgbClr val="ffffff"/>
                  </a:solidFill>
                </a:uFill>
                <a:latin typeface="Calibri"/>
                <a:ea typeface="ＭＳ Ｐゴシック"/>
              </a:rPr>
              <a:t>14% du PIB, taux plafond?</a:t>
            </a:r>
            <a:endParaRPr b="0" lang="fr-FR" sz="3200" spc="-1" strike="noStrike">
              <a:solidFill>
                <a:srgbClr val="000000"/>
              </a:solidFill>
              <a:uFill>
                <a:solidFill>
                  <a:srgbClr val="ffffff"/>
                </a:solidFill>
              </a:uFill>
              <a:latin typeface="Calibri"/>
            </a:endParaRPr>
          </a:p>
          <a:p>
            <a:pPr>
              <a:lnSpc>
                <a:spcPct val="100000"/>
              </a:lnSpc>
              <a:spcBef>
                <a:spcPts val="641"/>
              </a:spcBef>
            </a:pPr>
            <a:endParaRPr b="0" lang="fr-FR" sz="3200" spc="-1" strike="noStrike">
              <a:solidFill>
                <a:srgbClr val="000000"/>
              </a:solidFill>
              <a:uFill>
                <a:solidFill>
                  <a:srgbClr val="ffffff"/>
                </a:solidFill>
              </a:uFill>
              <a:latin typeface="Calibri"/>
            </a:endParaRPr>
          </a:p>
          <a:p>
            <a:pPr marL="343080" indent="-342720">
              <a:lnSpc>
                <a:spcPct val="100000"/>
              </a:lnSpc>
              <a:buClr>
                <a:srgbClr val="800000"/>
              </a:buClr>
              <a:buFont typeface="Arial"/>
              <a:buChar char="•"/>
            </a:pPr>
            <a:r>
              <a:rPr b="1" lang="fr-FR" sz="3200" spc="-1" strike="noStrike">
                <a:solidFill>
                  <a:srgbClr val="800000"/>
                </a:solidFill>
                <a:uFill>
                  <a:solidFill>
                    <a:srgbClr val="ffffff"/>
                  </a:solidFill>
                </a:uFill>
                <a:latin typeface="Cambria"/>
                <a:ea typeface="ＭＳ Ｐゴシック"/>
              </a:rPr>
              <a:t>Part du PIB consacrée au financement des retraites</a:t>
            </a:r>
            <a:r>
              <a:rPr b="1" lang="fr-FR" sz="3200" spc="-1" strike="noStrike">
                <a:solidFill>
                  <a:srgbClr val="000000"/>
                </a:solidFill>
                <a:uFill>
                  <a:solidFill>
                    <a:srgbClr val="ffffff"/>
                  </a:solidFill>
                </a:uFill>
                <a:latin typeface="Cambria"/>
                <a:ea typeface="ＭＳ Ｐゴシック"/>
              </a:rPr>
              <a:t> en France:</a:t>
            </a: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fr-FR" sz="3200" spc="-1" strike="noStrike">
                <a:solidFill>
                  <a:srgbClr val="000000"/>
                </a:solidFill>
                <a:uFill>
                  <a:solidFill>
                    <a:srgbClr val="ffffff"/>
                  </a:solidFill>
                </a:uFill>
                <a:latin typeface="Cambria"/>
                <a:ea typeface="ＭＳ Ｐゴシック"/>
              </a:rPr>
              <a:t>4,6 % en 1960</a:t>
            </a: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fr-FR" sz="3200" spc="-1" strike="noStrike">
                <a:solidFill>
                  <a:srgbClr val="000000"/>
                </a:solidFill>
                <a:uFill>
                  <a:solidFill>
                    <a:srgbClr val="ffffff"/>
                  </a:solidFill>
                </a:uFill>
                <a:latin typeface="Cambria"/>
                <a:ea typeface="ＭＳ Ｐゴシック"/>
              </a:rPr>
              <a:t>12,6 % en 2000</a:t>
            </a: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fr-FR" sz="3200" spc="-1" strike="noStrike">
                <a:solidFill>
                  <a:srgbClr val="000000"/>
                </a:solidFill>
                <a:uFill>
                  <a:solidFill>
                    <a:srgbClr val="ffffff"/>
                  </a:solidFill>
                </a:uFill>
                <a:latin typeface="Cambria"/>
                <a:ea typeface="ＭＳ Ｐゴシック"/>
              </a:rPr>
              <a:t>13 % en 2012</a:t>
            </a: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fr-FR" sz="3200" spc="-1" strike="noStrike">
                <a:solidFill>
                  <a:srgbClr val="000000"/>
                </a:solidFill>
                <a:uFill>
                  <a:solidFill>
                    <a:srgbClr val="ffffff"/>
                  </a:solidFill>
                </a:uFill>
                <a:latin typeface="Cambria"/>
                <a:ea typeface="ＭＳ Ｐゴシック"/>
              </a:rPr>
              <a:t>13,8% en 2017</a:t>
            </a:r>
            <a:endParaRPr b="0" lang="fr-FR" sz="3200" spc="-1" strike="noStrike">
              <a:solidFill>
                <a:srgbClr val="000000"/>
              </a:solidFill>
              <a:uFill>
                <a:solidFill>
                  <a:srgbClr val="ffffff"/>
                </a:solidFill>
              </a:uFill>
              <a:latin typeface="Calibri"/>
            </a:endParaRPr>
          </a:p>
          <a:p>
            <a:pPr>
              <a:lnSpc>
                <a:spcPct val="100000"/>
              </a:lnSpc>
              <a:spcBef>
                <a:spcPts val="641"/>
              </a:spcBef>
            </a:pPr>
            <a:endParaRPr b="0" lang="fr-FR" sz="3200" spc="-1" strike="noStrike">
              <a:solidFill>
                <a:srgbClr val="000000"/>
              </a:solidFill>
              <a:uFill>
                <a:solidFill>
                  <a:srgbClr val="ffffff"/>
                </a:solidFill>
              </a:uFill>
              <a:latin typeface="Calibri"/>
            </a:endParaRPr>
          </a:p>
          <a:p>
            <a:pPr>
              <a:lnSpc>
                <a:spcPct val="100000"/>
              </a:lnSpc>
              <a:spcBef>
                <a:spcPts val="641"/>
              </a:spcBef>
            </a:pPr>
            <a:r>
              <a:rPr b="0" lang="fr-FR" sz="3200" spc="-1" strike="noStrike">
                <a:solidFill>
                  <a:srgbClr val="000000"/>
                </a:solidFill>
                <a:uFill>
                  <a:solidFill>
                    <a:srgbClr val="ffffff"/>
                  </a:solidFill>
                </a:uFill>
                <a:latin typeface="Calibri"/>
                <a:ea typeface="ＭＳ Ｐゴシック"/>
              </a:rPr>
              <a:t> </a:t>
            </a:r>
            <a:endParaRPr b="0" lang="fr-FR" sz="3200" spc="-1" strike="noStrike">
              <a:solidFill>
                <a:srgbClr val="000000"/>
              </a:solidFill>
              <a:uFill>
                <a:solidFill>
                  <a:srgbClr val="ffffff"/>
                </a:solidFill>
              </a:uFill>
              <a:latin typeface="Calibri"/>
            </a:endParaRPr>
          </a:p>
          <a:p>
            <a:pPr>
              <a:lnSpc>
                <a:spcPct val="100000"/>
              </a:lnSpc>
              <a:spcBef>
                <a:spcPts val="641"/>
              </a:spcBef>
            </a:pPr>
            <a:endParaRPr b="0" lang="fr-FR" sz="3200" spc="-1" strike="noStrike">
              <a:solidFill>
                <a:srgbClr val="000000"/>
              </a:solidFill>
              <a:uFill>
                <a:solidFill>
                  <a:srgbClr val="ffffff"/>
                </a:solidFill>
              </a:uFill>
              <a:latin typeface="Calibri"/>
            </a:endParaRPr>
          </a:p>
        </p:txBody>
      </p:sp>
    </p:spTree>
  </p:cSld>
  <p:timing>
    <p:tnLst>
      <p:par>
        <p:cTn id="79" dur="indefinite" restart="never" nodeType="tmRoot">
          <p:childTnLst>
            <p:seq>
              <p:cTn id="80"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ea typeface="ＭＳ Ｐゴシック"/>
              </a:rPr>
              <a:t>Le système actuel: les salariés du privé </a:t>
            </a:r>
            <a:endParaRPr b="0" lang="fr-FR" sz="4400" spc="-1" strike="noStrike">
              <a:solidFill>
                <a:srgbClr val="000000"/>
              </a:solidFill>
              <a:uFill>
                <a:solidFill>
                  <a:srgbClr val="ffffff"/>
                </a:solidFill>
              </a:uFill>
              <a:latin typeface="Arial"/>
            </a:endParaRPr>
          </a:p>
        </p:txBody>
      </p:sp>
      <p:sp>
        <p:nvSpPr>
          <p:cNvPr id="360" name="TextShape 2"/>
          <p:cNvSpPr txBox="1"/>
          <p:nvPr/>
        </p:nvSpPr>
        <p:spPr>
          <a:xfrm>
            <a:off x="457200" y="1600200"/>
            <a:ext cx="8229240" cy="4525560"/>
          </a:xfrm>
          <a:prstGeom prst="rect">
            <a:avLst/>
          </a:prstGeom>
          <a:noFill/>
          <a:ln>
            <a:noFill/>
          </a:ln>
        </p:spPr>
        <p:txBody>
          <a:bodyPr/>
          <a:p>
            <a:pPr marL="343080" indent="-342720">
              <a:lnSpc>
                <a:spcPct val="100000"/>
              </a:lnSpc>
              <a:spcBef>
                <a:spcPts val="479"/>
              </a:spcBef>
              <a:buClr>
                <a:srgbClr val="000000"/>
              </a:buClr>
              <a:buFont typeface="Arial"/>
              <a:buChar char="•"/>
            </a:pPr>
            <a:r>
              <a:rPr b="0" lang="fr-FR" sz="2400" spc="-1" strike="noStrike">
                <a:solidFill>
                  <a:srgbClr val="000000"/>
                </a:solidFill>
                <a:uFill>
                  <a:solidFill>
                    <a:srgbClr val="ffffff"/>
                  </a:solidFill>
                </a:uFill>
                <a:latin typeface="Arial"/>
                <a:ea typeface="ＭＳ Ｐゴシック"/>
              </a:rPr>
              <a:t>P = t x SAM x DRG / D</a:t>
            </a:r>
            <a:endParaRPr b="0" lang="fr-FR" sz="2400" spc="-1" strike="noStrike">
              <a:solidFill>
                <a:srgbClr val="000000"/>
              </a:solidFill>
              <a:uFill>
                <a:solidFill>
                  <a:srgbClr val="ffffff"/>
                </a:solidFill>
              </a:uFill>
              <a:latin typeface="Calibri"/>
            </a:endParaRPr>
          </a:p>
          <a:p>
            <a:pPr marL="343080" indent="-342720">
              <a:lnSpc>
                <a:spcPct val="100000"/>
              </a:lnSpc>
              <a:spcBef>
                <a:spcPts val="479"/>
              </a:spcBef>
              <a:buClr>
                <a:srgbClr val="000000"/>
              </a:buClr>
              <a:buFont typeface="Arial"/>
              <a:buChar char="•"/>
            </a:pPr>
            <a:r>
              <a:rPr b="0" lang="fr-FR" sz="2400" spc="-1" strike="noStrike">
                <a:solidFill>
                  <a:srgbClr val="000000"/>
                </a:solidFill>
                <a:uFill>
                  <a:solidFill>
                    <a:srgbClr val="ffffff"/>
                  </a:solidFill>
                </a:uFill>
                <a:latin typeface="Arial"/>
                <a:ea typeface="ＭＳ Ｐゴシック"/>
              </a:rPr>
              <a:t>T, taux ; Taux plein 50%, éventuellement réduit par la décote</a:t>
            </a:r>
            <a:endParaRPr b="0" lang="fr-FR" sz="2400" spc="-1" strike="noStrike">
              <a:solidFill>
                <a:srgbClr val="000000"/>
              </a:solidFill>
              <a:uFill>
                <a:solidFill>
                  <a:srgbClr val="ffffff"/>
                </a:solidFill>
              </a:uFill>
              <a:latin typeface="Calibri"/>
            </a:endParaRPr>
          </a:p>
          <a:p>
            <a:pPr marL="343080" indent="-342720">
              <a:lnSpc>
                <a:spcPct val="100000"/>
              </a:lnSpc>
              <a:spcBef>
                <a:spcPts val="479"/>
              </a:spcBef>
              <a:buClr>
                <a:srgbClr val="000000"/>
              </a:buClr>
              <a:buFont typeface="Arial"/>
              <a:buChar char="•"/>
            </a:pPr>
            <a:r>
              <a:rPr b="0" lang="fr-FR" sz="2400" spc="-1" strike="noStrike">
                <a:solidFill>
                  <a:srgbClr val="000000"/>
                </a:solidFill>
                <a:uFill>
                  <a:solidFill>
                    <a:srgbClr val="ffffff"/>
                  </a:solidFill>
                </a:uFill>
                <a:latin typeface="Arial"/>
                <a:ea typeface="ＭＳ Ｐゴシック"/>
              </a:rPr>
              <a:t>SAM, salaire annuel moyen des 25 meilleures années</a:t>
            </a:r>
            <a:endParaRPr b="0" lang="fr-FR" sz="2400" spc="-1" strike="noStrike">
              <a:solidFill>
                <a:srgbClr val="000000"/>
              </a:solidFill>
              <a:uFill>
                <a:solidFill>
                  <a:srgbClr val="ffffff"/>
                </a:solidFill>
              </a:uFill>
              <a:latin typeface="Calibri"/>
            </a:endParaRPr>
          </a:p>
          <a:p>
            <a:pPr marL="343080" indent="-342720">
              <a:lnSpc>
                <a:spcPct val="100000"/>
              </a:lnSpc>
              <a:spcBef>
                <a:spcPts val="479"/>
              </a:spcBef>
              <a:buClr>
                <a:srgbClr val="000000"/>
              </a:buClr>
              <a:buFont typeface="Arial"/>
              <a:buChar char="•"/>
            </a:pPr>
            <a:r>
              <a:rPr b="0" lang="fr-FR" sz="2400" spc="-1" strike="noStrike">
                <a:solidFill>
                  <a:srgbClr val="000000"/>
                </a:solidFill>
                <a:uFill>
                  <a:solidFill>
                    <a:srgbClr val="ffffff"/>
                  </a:solidFill>
                </a:uFill>
                <a:latin typeface="Arial"/>
                <a:ea typeface="ＭＳ Ｐゴシック"/>
              </a:rPr>
              <a:t>DRG : durée au régime général dans la limite de la durée de référence, D</a:t>
            </a:r>
            <a:endParaRPr b="0" lang="fr-FR" sz="2400" spc="-1" strike="noStrike">
              <a:solidFill>
                <a:srgbClr val="000000"/>
              </a:solidFill>
              <a:uFill>
                <a:solidFill>
                  <a:srgbClr val="ffffff"/>
                </a:solidFill>
              </a:uFill>
              <a:latin typeface="Calibri"/>
            </a:endParaRPr>
          </a:p>
          <a:p>
            <a:pPr marL="343080" indent="-342720">
              <a:lnSpc>
                <a:spcPct val="100000"/>
              </a:lnSpc>
              <a:spcBef>
                <a:spcPts val="479"/>
              </a:spcBef>
              <a:buClr>
                <a:srgbClr val="000000"/>
              </a:buClr>
              <a:buFont typeface="Arial"/>
              <a:buChar char="•"/>
            </a:pPr>
            <a:r>
              <a:rPr b="0" lang="fr-FR" sz="2400" spc="-1" strike="noStrike">
                <a:solidFill>
                  <a:srgbClr val="000000"/>
                </a:solidFill>
                <a:uFill>
                  <a:solidFill>
                    <a:srgbClr val="ffffff"/>
                  </a:solidFill>
                </a:uFill>
                <a:latin typeface="Arial"/>
                <a:ea typeface="ＭＳ Ｐゴシック"/>
              </a:rPr>
              <a:t>D durée de référence</a:t>
            </a:r>
            <a:endParaRPr b="0" lang="fr-FR" sz="2400" spc="-1" strike="noStrike">
              <a:solidFill>
                <a:srgbClr val="000000"/>
              </a:solidFill>
              <a:uFill>
                <a:solidFill>
                  <a:srgbClr val="ffffff"/>
                </a:solidFill>
              </a:uFill>
              <a:latin typeface="Calibri"/>
            </a:endParaRPr>
          </a:p>
          <a:p>
            <a:pPr>
              <a:lnSpc>
                <a:spcPct val="100000"/>
              </a:lnSpc>
              <a:spcBef>
                <a:spcPts val="479"/>
              </a:spcBef>
            </a:pPr>
            <a:endParaRPr b="0" lang="fr-FR" sz="2400" spc="-1" strike="noStrike">
              <a:solidFill>
                <a:srgbClr val="000000"/>
              </a:solidFill>
              <a:uFill>
                <a:solidFill>
                  <a:srgbClr val="ffffff"/>
                </a:solidFill>
              </a:uFill>
              <a:latin typeface="Calibri"/>
            </a:endParaRPr>
          </a:p>
          <a:p>
            <a:pPr>
              <a:lnSpc>
                <a:spcPct val="100000"/>
              </a:lnSpc>
              <a:spcBef>
                <a:spcPts val="479"/>
              </a:spcBef>
            </a:pPr>
            <a:endParaRPr b="0" lang="fr-FR" sz="2400" spc="-1" strike="noStrike">
              <a:solidFill>
                <a:srgbClr val="000000"/>
              </a:solidFill>
              <a:uFill>
                <a:solidFill>
                  <a:srgbClr val="ffffff"/>
                </a:solidFill>
              </a:uFill>
              <a:latin typeface="Calibri"/>
            </a:endParaRPr>
          </a:p>
          <a:p>
            <a:pPr>
              <a:lnSpc>
                <a:spcPct val="100000"/>
              </a:lnSpc>
              <a:spcBef>
                <a:spcPts val="479"/>
              </a:spcBef>
            </a:pPr>
            <a:r>
              <a:rPr b="0" lang="fr-FR" sz="2400" spc="-1" strike="noStrike">
                <a:solidFill>
                  <a:srgbClr val="000000"/>
                </a:solidFill>
                <a:uFill>
                  <a:solidFill>
                    <a:srgbClr val="ffffff"/>
                  </a:solidFill>
                </a:uFill>
                <a:latin typeface="Arial"/>
                <a:ea typeface="ＭＳ Ｐゴシック"/>
              </a:rPr>
              <a:t>Un étage supplémentaire obligatoire (Agirc arco) et qui fonctionne par points</a:t>
            </a:r>
            <a:endParaRPr b="0" lang="fr-FR" sz="2400" spc="-1" strike="noStrike">
              <a:solidFill>
                <a:srgbClr val="000000"/>
              </a:solidFill>
              <a:uFill>
                <a:solidFill>
                  <a:srgbClr val="ffffff"/>
                </a:solidFill>
              </a:uFill>
              <a:latin typeface="Calibri"/>
            </a:endParaRPr>
          </a:p>
          <a:p>
            <a:pPr>
              <a:lnSpc>
                <a:spcPct val="100000"/>
              </a:lnSpc>
              <a:spcBef>
                <a:spcPts val="641"/>
              </a:spcBef>
            </a:pPr>
            <a:endParaRPr b="0" lang="fr-FR" sz="2400" spc="-1" strike="noStrike">
              <a:solidFill>
                <a:srgbClr val="000000"/>
              </a:solidFill>
              <a:uFill>
                <a:solidFill>
                  <a:srgbClr val="ffffff"/>
                </a:solidFill>
              </a:uFill>
              <a:latin typeface="Calibri"/>
            </a:endParaRPr>
          </a:p>
        </p:txBody>
      </p:sp>
    </p:spTree>
  </p:cSld>
  <p:timing>
    <p:tnLst>
      <p:par>
        <p:cTn id="81" dur="indefinite" restart="never" nodeType="tmRoot">
          <p:childTnLst>
            <p:seq>
              <p:cTn id="82"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CustomShape 1"/>
          <p:cNvSpPr/>
          <p:nvPr/>
        </p:nvSpPr>
        <p:spPr>
          <a:xfrm>
            <a:off x="457200" y="272880"/>
            <a:ext cx="8224560" cy="1142640"/>
          </a:xfrm>
          <a:prstGeom prst="rect">
            <a:avLst/>
          </a:prstGeom>
          <a:noFill/>
          <a:ln>
            <a:noFill/>
          </a:ln>
        </p:spPr>
        <p:style>
          <a:lnRef idx="0"/>
          <a:fillRef idx="0"/>
          <a:effectRef idx="0"/>
          <a:fontRef idx="minor"/>
        </p:style>
        <p:txBody>
          <a:bodyPr lIns="0" rIns="0" tIns="0" bIns="0" anchor="ctr"/>
          <a:p>
            <a:pPr algn="just">
              <a:lnSpc>
                <a:spcPct val="80000"/>
              </a:lnSpc>
            </a:pPr>
            <a:r>
              <a:rPr b="1" lang="fr-FR" sz="4000" spc="-1" strike="noStrike">
                <a:solidFill>
                  <a:srgbClr val="000000"/>
                </a:solidFill>
                <a:uFill>
                  <a:solidFill>
                    <a:srgbClr val="ffffff"/>
                  </a:solidFill>
                </a:uFill>
                <a:latin typeface="Century Gothic"/>
                <a:ea typeface="ＭＳ Ｐゴシック"/>
              </a:rPr>
              <a:t>Régimes complémentaires obligatoires (AGIRC et ARRCO)</a:t>
            </a:r>
            <a:endParaRPr b="0" lang="fr-FR" sz="4000" spc="-1" strike="noStrike">
              <a:solidFill>
                <a:srgbClr val="000000"/>
              </a:solidFill>
              <a:uFill>
                <a:solidFill>
                  <a:srgbClr val="ffffff"/>
                </a:solidFill>
              </a:uFill>
              <a:latin typeface="Arial"/>
            </a:endParaRPr>
          </a:p>
        </p:txBody>
      </p:sp>
      <p:sp>
        <p:nvSpPr>
          <p:cNvPr id="362" name="CustomShape 2"/>
          <p:cNvSpPr/>
          <p:nvPr/>
        </p:nvSpPr>
        <p:spPr>
          <a:xfrm>
            <a:off x="457200" y="1604880"/>
            <a:ext cx="8224560" cy="4522320"/>
          </a:xfrm>
          <a:prstGeom prst="rect">
            <a:avLst/>
          </a:prstGeom>
          <a:noFill/>
          <a:ln>
            <a:noFill/>
          </a:ln>
        </p:spPr>
        <p:style>
          <a:lnRef idx="0"/>
          <a:fillRef idx="0"/>
          <a:effectRef idx="0"/>
          <a:fontRef idx="minor"/>
        </p:style>
        <p:txBody>
          <a:bodyPr lIns="0" rIns="0" tIns="0" bIns="0"/>
          <a:p>
            <a:pPr algn="just">
              <a:lnSpc>
                <a:spcPct val="80000"/>
              </a:lnSpc>
            </a:pPr>
            <a:r>
              <a:rPr b="0" lang="fr-FR" sz="2400" spc="-1" strike="noStrike">
                <a:solidFill>
                  <a:srgbClr val="000000"/>
                </a:solidFill>
                <a:uFill>
                  <a:solidFill>
                    <a:srgbClr val="ffffff"/>
                  </a:solidFill>
                </a:uFill>
                <a:latin typeface="Century Gothic"/>
                <a:ea typeface="ＭＳ Ｐゴシック"/>
              </a:rPr>
              <a:t>Un système par points.</a:t>
            </a:r>
            <a:endParaRPr b="0" lang="fr-FR" sz="2400" spc="-1" strike="noStrike">
              <a:solidFill>
                <a:srgbClr val="000000"/>
              </a:solidFill>
              <a:uFill>
                <a:solidFill>
                  <a:srgbClr val="ffffff"/>
                </a:solidFill>
              </a:uFill>
              <a:latin typeface="Arial"/>
            </a:endParaRPr>
          </a:p>
          <a:p>
            <a:pPr algn="just">
              <a:lnSpc>
                <a:spcPct val="80000"/>
              </a:lnSpc>
            </a:pPr>
            <a:endParaRPr b="0" lang="fr-FR" sz="2400" spc="-1" strike="noStrike">
              <a:solidFill>
                <a:srgbClr val="000000"/>
              </a:solidFill>
              <a:uFill>
                <a:solidFill>
                  <a:srgbClr val="ffffff"/>
                </a:solidFill>
              </a:uFill>
              <a:latin typeface="Arial"/>
            </a:endParaRPr>
          </a:p>
          <a:p>
            <a:pPr algn="just">
              <a:lnSpc>
                <a:spcPct val="80000"/>
              </a:lnSpc>
            </a:pPr>
            <a:r>
              <a:rPr b="0" lang="fr-FR" sz="2400" spc="-1" strike="noStrike">
                <a:solidFill>
                  <a:srgbClr val="000000"/>
                </a:solidFill>
                <a:uFill>
                  <a:solidFill>
                    <a:srgbClr val="ffffff"/>
                  </a:solidFill>
                </a:uFill>
                <a:latin typeface="Century Gothic"/>
                <a:ea typeface="ＭＳ Ｐゴシック"/>
              </a:rPr>
              <a:t>Au début des années 1960, les assurés obtenaient 0,15 € de prestations retraite annuelle pour 1 € de cotisation versée, ils n’obtiennent plus aujourd’hui que 0,07 € pour la même contribution.</a:t>
            </a:r>
            <a:endParaRPr b="0" lang="fr-FR" sz="2400" spc="-1" strike="noStrike">
              <a:solidFill>
                <a:srgbClr val="000000"/>
              </a:solidFill>
              <a:uFill>
                <a:solidFill>
                  <a:srgbClr val="ffffff"/>
                </a:solidFill>
              </a:uFill>
              <a:latin typeface="Arial"/>
            </a:endParaRPr>
          </a:p>
          <a:p>
            <a:pPr>
              <a:lnSpc>
                <a:spcPct val="100000"/>
              </a:lnSpc>
              <a:spcBef>
                <a:spcPts val="451"/>
              </a:spcBef>
            </a:pPr>
            <a:r>
              <a:rPr b="0" lang="fr-FR" sz="2400" spc="-1" strike="noStrike">
                <a:solidFill>
                  <a:srgbClr val="000000"/>
                </a:solidFill>
                <a:uFill>
                  <a:solidFill>
                    <a:srgbClr val="ffffff"/>
                  </a:solidFill>
                </a:uFill>
                <a:latin typeface="Century Gothic"/>
                <a:ea typeface="ＭＳ Ｐゴシック"/>
              </a:rPr>
              <a:t>Revalorisations doivent faire l’objet de négociations entre partenaires sociaux: à l’automne 2015, la revalorisation des pensions au niveau de l’inflation moins 1 a été décidée, c’est à dire dans les faits le gel: les retraités restent donc avec leur 0,07 € alors qu’il y a eu de l’inflation.</a:t>
            </a:r>
            <a:endParaRPr b="0" lang="fr-FR" sz="2400" spc="-1" strike="noStrike">
              <a:solidFill>
                <a:srgbClr val="000000"/>
              </a:solidFill>
              <a:uFill>
                <a:solidFill>
                  <a:srgbClr val="ffffff"/>
                </a:solidFill>
              </a:uFill>
              <a:latin typeface="Arial"/>
            </a:endParaRPr>
          </a:p>
          <a:p>
            <a:pPr>
              <a:lnSpc>
                <a:spcPct val="100000"/>
              </a:lnSpc>
              <a:spcBef>
                <a:spcPts val="451"/>
              </a:spcBef>
            </a:pPr>
            <a:endParaRPr b="0" lang="fr-FR" sz="2400" spc="-1" strike="noStrike">
              <a:solidFill>
                <a:srgbClr val="000000"/>
              </a:solidFill>
              <a:uFill>
                <a:solidFill>
                  <a:srgbClr val="ffffff"/>
                </a:solidFill>
              </a:uFill>
              <a:latin typeface="Arial"/>
            </a:endParaRPr>
          </a:p>
        </p:txBody>
      </p:sp>
      <p:sp>
        <p:nvSpPr>
          <p:cNvPr id="363" name="CustomShape 3"/>
          <p:cNvSpPr/>
          <p:nvPr/>
        </p:nvSpPr>
        <p:spPr>
          <a:xfrm>
            <a:off x="6553080" y="6356520"/>
            <a:ext cx="2133360" cy="364680"/>
          </a:xfrm>
          <a:prstGeom prst="rect">
            <a:avLst/>
          </a:prstGeom>
          <a:noFill/>
          <a:ln>
            <a:noFill/>
          </a:ln>
        </p:spPr>
        <p:style>
          <a:lnRef idx="0"/>
          <a:fillRef idx="0"/>
          <a:effectRef idx="0"/>
          <a:fontRef idx="minor"/>
        </p:style>
      </p:sp>
      <p:sp>
        <p:nvSpPr>
          <p:cNvPr id="364" name="TextShape 4"/>
          <p:cNvSpPr txBox="1"/>
          <p:nvPr/>
        </p:nvSpPr>
        <p:spPr>
          <a:xfrm>
            <a:off x="6553080" y="6356520"/>
            <a:ext cx="2133360" cy="364680"/>
          </a:xfrm>
          <a:prstGeom prst="rect">
            <a:avLst/>
          </a:prstGeom>
          <a:noFill/>
          <a:ln>
            <a:noFill/>
          </a:ln>
        </p:spPr>
        <p:txBody>
          <a:bodyPr anchor="ctr"/>
          <a:p>
            <a:pPr algn="r">
              <a:lnSpc>
                <a:spcPct val="100000"/>
              </a:lnSpc>
            </a:pPr>
            <a:fld id="{42C5A4E0-3A87-4665-A41C-4B36A2057DA8}" type="slidenum">
              <a:rPr b="0" lang="fr-FR" sz="1200" spc="-1" strike="noStrike">
                <a:solidFill>
                  <a:srgbClr val="898989"/>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timing>
    <p:tnLst>
      <p:par>
        <p:cTn id="83" dur="indefinite" restart="never" nodeType="tmRoot">
          <p:childTnLst>
            <p:seq>
              <p:cTn id="84"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TextShape 1"/>
          <p:cNvSpPr txBox="1"/>
          <p:nvPr/>
        </p:nvSpPr>
        <p:spPr>
          <a:xfrm>
            <a:off x="1231920" y="527040"/>
            <a:ext cx="6540120" cy="2179440"/>
          </a:xfrm>
          <a:prstGeom prst="rect">
            <a:avLst/>
          </a:prstGeom>
          <a:noFill/>
          <a:ln>
            <a:noFill/>
          </a:ln>
        </p:spPr>
        <p:txBody>
          <a:bodyPr/>
          <a:p>
            <a:pPr algn="ctr">
              <a:lnSpc>
                <a:spcPct val="100000"/>
              </a:lnSpc>
            </a:pPr>
            <a:r>
              <a:rPr b="1" lang="fr-FR" sz="4400" spc="-1" strike="noStrike">
                <a:solidFill>
                  <a:srgbClr val="ff0000"/>
                </a:solidFill>
                <a:uFill>
                  <a:solidFill>
                    <a:srgbClr val="ffffff"/>
                  </a:solidFill>
                </a:uFill>
                <a:latin typeface="Cambria"/>
                <a:ea typeface="ＭＳ Ｐゴシック"/>
              </a:rPr>
              <a:t>Système actuel</a:t>
            </a:r>
            <a:br/>
            <a:r>
              <a:rPr b="1" lang="fr-FR" sz="4400" spc="-1" strike="noStrike">
                <a:solidFill>
                  <a:srgbClr val="ff0000"/>
                </a:solidFill>
                <a:uFill>
                  <a:solidFill>
                    <a:srgbClr val="ffffff"/>
                  </a:solidFill>
                </a:uFill>
                <a:latin typeface="Cambria"/>
                <a:ea typeface="ＭＳ Ｐゴシック"/>
              </a:rPr>
              <a:t>régime spécial fonctionnaires</a:t>
            </a:r>
            <a:endParaRPr b="0" lang="fr-FR" sz="4400" spc="-1" strike="noStrike">
              <a:solidFill>
                <a:srgbClr val="000000"/>
              </a:solidFill>
              <a:uFill>
                <a:solidFill>
                  <a:srgbClr val="ffffff"/>
                </a:solidFill>
              </a:uFill>
              <a:latin typeface="Arial"/>
            </a:endParaRPr>
          </a:p>
        </p:txBody>
      </p:sp>
      <p:sp>
        <p:nvSpPr>
          <p:cNvPr id="366" name="CustomShape 2"/>
          <p:cNvSpPr/>
          <p:nvPr/>
        </p:nvSpPr>
        <p:spPr>
          <a:xfrm rot="18951000">
            <a:off x="-975600" y="-248760"/>
            <a:ext cx="2950920" cy="1481400"/>
          </a:xfrm>
          <a:prstGeom prst="triangle">
            <a:avLst>
              <a:gd name="adj" fmla="val 50000"/>
            </a:avLst>
          </a:prstGeom>
          <a:solidFill>
            <a:srgbClr val="ffff00"/>
          </a:solidFill>
          <a:ln>
            <a:noFill/>
          </a:ln>
          <a:effectLst>
            <a:outerShdw blurRad="40000" dir="5400000" dist="23000" rotWithShape="0">
              <a:srgbClr val="000000">
                <a:alpha val="35000"/>
              </a:srgbClr>
            </a:outerShdw>
          </a:effectLst>
        </p:spPr>
        <p:style>
          <a:lnRef idx="0">
            <a:schemeClr val="accent2"/>
          </a:lnRef>
          <a:fillRef idx="3">
            <a:schemeClr val="accent2"/>
          </a:fillRef>
          <a:effectRef idx="3">
            <a:schemeClr val="accent2"/>
          </a:effectRef>
          <a:fontRef idx="minor"/>
        </p:style>
      </p:sp>
      <p:sp>
        <p:nvSpPr>
          <p:cNvPr id="367" name="CustomShape 3"/>
          <p:cNvSpPr/>
          <p:nvPr/>
        </p:nvSpPr>
        <p:spPr>
          <a:xfrm>
            <a:off x="500040" y="2706840"/>
            <a:ext cx="8127720" cy="3930840"/>
          </a:xfrm>
          <a:prstGeom prst="rect">
            <a:avLst/>
          </a:prstGeom>
          <a:noFill/>
          <a:ln>
            <a:noFill/>
          </a:ln>
        </p:spPr>
        <p:style>
          <a:lnRef idx="0"/>
          <a:fillRef idx="0"/>
          <a:effectRef idx="0"/>
          <a:fontRef idx="minor"/>
        </p:style>
        <p:txBody>
          <a:bodyPr lIns="90000" rIns="90000" tIns="45000" bIns="45000"/>
          <a:p>
            <a:pPr marL="571680" indent="-571320">
              <a:lnSpc>
                <a:spcPct val="100000"/>
              </a:lnSpc>
            </a:pPr>
            <a:r>
              <a:rPr b="0" lang="fr-FR" sz="3600" spc="-1" strike="noStrike">
                <a:solidFill>
                  <a:srgbClr val="000000"/>
                </a:solidFill>
                <a:uFill>
                  <a:solidFill>
                    <a:srgbClr val="ffffff"/>
                  </a:solidFill>
                </a:uFill>
                <a:latin typeface="Cambria"/>
                <a:ea typeface="ＭＳ Ｐゴシック"/>
              </a:rPr>
              <a:t>- code des pensions civiles et militaires</a:t>
            </a:r>
            <a:endParaRPr b="0" lang="fr-FR" sz="3600" spc="-1" strike="noStrike">
              <a:solidFill>
                <a:srgbClr val="000000"/>
              </a:solidFill>
              <a:uFill>
                <a:solidFill>
                  <a:srgbClr val="ffffff"/>
                </a:solidFill>
              </a:uFill>
              <a:latin typeface="Arial"/>
            </a:endParaRPr>
          </a:p>
          <a:p>
            <a:pPr marL="571680" indent="-571320">
              <a:lnSpc>
                <a:spcPct val="100000"/>
              </a:lnSpc>
            </a:pPr>
            <a:r>
              <a:rPr b="0" lang="fr-FR" sz="3600" spc="-1" strike="noStrike">
                <a:solidFill>
                  <a:srgbClr val="000000"/>
                </a:solidFill>
                <a:uFill>
                  <a:solidFill>
                    <a:srgbClr val="ffffff"/>
                  </a:solidFill>
                </a:uFill>
                <a:latin typeface="Cambria"/>
                <a:ea typeface="ＭＳ Ｐゴシック"/>
              </a:rPr>
              <a:t>- pas de caisse de retraite</a:t>
            </a:r>
            <a:endParaRPr b="0" lang="fr-FR" sz="3600" spc="-1" strike="noStrike">
              <a:solidFill>
                <a:srgbClr val="000000"/>
              </a:solidFill>
              <a:uFill>
                <a:solidFill>
                  <a:srgbClr val="ffffff"/>
                </a:solidFill>
              </a:uFill>
              <a:latin typeface="Arial"/>
            </a:endParaRPr>
          </a:p>
          <a:p>
            <a:pPr marL="571680" indent="-571320">
              <a:lnSpc>
                <a:spcPct val="100000"/>
              </a:lnSpc>
            </a:pPr>
            <a:r>
              <a:rPr b="0" lang="fr-FR" sz="3600" spc="-1" strike="noStrike">
                <a:solidFill>
                  <a:srgbClr val="000000"/>
                </a:solidFill>
                <a:uFill>
                  <a:solidFill>
                    <a:srgbClr val="ffffff"/>
                  </a:solidFill>
                </a:uFill>
                <a:latin typeface="Cambria"/>
                <a:ea typeface="ＭＳ Ｐゴシック"/>
              </a:rPr>
              <a:t>- par répartition</a:t>
            </a:r>
            <a:endParaRPr b="0" lang="fr-FR" sz="3600" spc="-1" strike="noStrike">
              <a:solidFill>
                <a:srgbClr val="000000"/>
              </a:solidFill>
              <a:uFill>
                <a:solidFill>
                  <a:srgbClr val="ffffff"/>
                </a:solidFill>
              </a:uFill>
              <a:latin typeface="Arial"/>
            </a:endParaRPr>
          </a:p>
          <a:p>
            <a:pPr>
              <a:lnSpc>
                <a:spcPct val="100000"/>
              </a:lnSpc>
            </a:pPr>
            <a:r>
              <a:rPr b="0" lang="fr-FR" sz="3600" spc="-1" strike="noStrike">
                <a:solidFill>
                  <a:srgbClr val="000000"/>
                </a:solidFill>
                <a:uFill>
                  <a:solidFill>
                    <a:srgbClr val="ffffff"/>
                  </a:solidFill>
                </a:uFill>
                <a:latin typeface="Cambria"/>
                <a:ea typeface="ＭＳ Ｐゴシック"/>
              </a:rPr>
              <a:t>- à prestations définies</a:t>
            </a:r>
            <a:endParaRPr b="0" lang="fr-FR" sz="3600" spc="-1" strike="noStrike">
              <a:solidFill>
                <a:srgbClr val="000000"/>
              </a:solidFill>
              <a:uFill>
                <a:solidFill>
                  <a:srgbClr val="ffffff"/>
                </a:solidFill>
              </a:uFill>
              <a:latin typeface="Arial"/>
            </a:endParaRPr>
          </a:p>
          <a:p>
            <a:pPr>
              <a:lnSpc>
                <a:spcPct val="100000"/>
              </a:lnSpc>
            </a:pPr>
            <a:endParaRPr b="0" lang="fr-FR" sz="3600" spc="-1" strike="noStrike">
              <a:solidFill>
                <a:srgbClr val="000000"/>
              </a:solidFill>
              <a:uFill>
                <a:solidFill>
                  <a:srgbClr val="ffffff"/>
                </a:solidFill>
              </a:uFill>
              <a:latin typeface="Arial"/>
            </a:endParaRPr>
          </a:p>
          <a:p>
            <a:pPr marL="571680" indent="-571320">
              <a:lnSpc>
                <a:spcPct val="100000"/>
              </a:lnSpc>
              <a:buClr>
                <a:srgbClr val="000000"/>
              </a:buClr>
              <a:buFont typeface="StarSymbol"/>
              <a:buChar char="-"/>
            </a:pPr>
            <a:r>
              <a:rPr b="0" lang="fr-FR" sz="3600" spc="-1" strike="noStrike">
                <a:solidFill>
                  <a:srgbClr val="000000"/>
                </a:solidFill>
                <a:uFill>
                  <a:solidFill>
                    <a:srgbClr val="ffffff"/>
                  </a:solidFill>
                </a:uFill>
                <a:latin typeface="Cambria"/>
                <a:ea typeface="ＭＳ Ｐゴシック"/>
              </a:rPr>
              <a:t>Calcul basé sur les annuités</a:t>
            </a:r>
            <a:endParaRPr b="0" lang="fr-FR" sz="3600" spc="-1" strike="noStrike">
              <a:solidFill>
                <a:srgbClr val="000000"/>
              </a:solidFill>
              <a:uFill>
                <a:solidFill>
                  <a:srgbClr val="ffffff"/>
                </a:solidFill>
              </a:uFill>
              <a:latin typeface="Arial"/>
            </a:endParaRPr>
          </a:p>
          <a:p>
            <a:pPr marL="571680" indent="-571320">
              <a:lnSpc>
                <a:spcPct val="100000"/>
              </a:lnSpc>
              <a:buClr>
                <a:srgbClr val="000000"/>
              </a:buClr>
              <a:buFont typeface="StarSymbol"/>
              <a:buChar char="-"/>
            </a:pPr>
            <a:r>
              <a:rPr b="0" lang="fr-FR" sz="3600" spc="-1" strike="noStrike">
                <a:solidFill>
                  <a:srgbClr val="000000"/>
                </a:solidFill>
                <a:uFill>
                  <a:solidFill>
                    <a:srgbClr val="ffffff"/>
                  </a:solidFill>
                </a:uFill>
                <a:latin typeface="Cambria"/>
                <a:ea typeface="ＭＳ Ｐゴシック"/>
              </a:rPr>
              <a:t>Mesures de solidarité</a:t>
            </a:r>
            <a:endParaRPr b="0" lang="fr-FR" sz="3600" spc="-1" strike="noStrike">
              <a:solidFill>
                <a:srgbClr val="000000"/>
              </a:solidFill>
              <a:uFill>
                <a:solidFill>
                  <a:srgbClr val="ffffff"/>
                </a:solidFill>
              </a:uFill>
              <a:latin typeface="Arial"/>
            </a:endParaRPr>
          </a:p>
        </p:txBody>
      </p:sp>
    </p:spTree>
  </p:cSld>
  <p:timing>
    <p:tnLst>
      <p:par>
        <p:cTn id="85" dur="indefinite" restart="never" nodeType="tmRoot">
          <p:childTnLst>
            <p:seq>
              <p:cTn id="86" dur="indefinite" nodeType="mainSeq">
                <p:childTnLst>
                  <p:par>
                    <p:cTn id="87" nodeType="clickEffect" fill="hold">
                      <p:stCondLst>
                        <p:cond delay="indefinite"/>
                      </p:stCondLst>
                      <p:childTnLst>
                        <p:par>
                          <p:cTn id="88" nodeType="withEffect" fill="hold">
                            <p:stCondLst>
                              <p:cond delay="0"/>
                            </p:stCondLst>
                            <p:childTnLst>
                              <p:par>
                                <p:cTn id="89" nodeType="clickEffect" fill="hold" presetClass="entr" presetID="10">
                                  <p:stCondLst>
                                    <p:cond delay="0"/>
                                  </p:stCondLst>
                                  <p:childTnLst>
                                    <p:set>
                                      <p:cBhvr>
                                        <p:cTn id="90" dur="1" fill="hold">
                                          <p:stCondLst>
                                            <p:cond delay="0"/>
                                          </p:stCondLst>
                                        </p:cTn>
                                        <p:tgtEl>
                                          <p:spTgt spid="367">
                                            <p:txEl>
                                              <p:pRg st="70" end="88"/>
                                            </p:txEl>
                                          </p:spTgt>
                                        </p:tgtEl>
                                        <p:attrNameLst>
                                          <p:attrName>style.visibility</p:attrName>
                                        </p:attrNameLst>
                                      </p:cBhvr>
                                      <p:to>
                                        <p:strVal val="visible"/>
                                      </p:to>
                                    </p:set>
                                    <p:animEffect filter="fade" transition="in">
                                      <p:cBhvr additive="repl">
                                        <p:cTn id="91" dur="500"/>
                                        <p:tgtEl>
                                          <p:spTgt spid="367">
                                            <p:txEl>
                                              <p:pRg st="70" end="88"/>
                                            </p:txEl>
                                          </p:spTgt>
                                        </p:tgtEl>
                                      </p:cBhvr>
                                    </p:animEffect>
                                  </p:childTnLst>
                                </p:cTn>
                              </p:par>
                            </p:childTnLst>
                          </p:cTn>
                        </p:par>
                      </p:childTnLst>
                    </p:cTn>
                  </p:par>
                  <p:par>
                    <p:cTn id="92" nodeType="clickEffect" fill="hold">
                      <p:stCondLst>
                        <p:cond delay="indefinite"/>
                      </p:stCondLst>
                      <p:childTnLst>
                        <p:par>
                          <p:cTn id="93" nodeType="withEffect" fill="hold">
                            <p:stCondLst>
                              <p:cond delay="0"/>
                            </p:stCondLst>
                            <p:childTnLst>
                              <p:par>
                                <p:cTn id="94" nodeType="clickEffect" fill="hold" presetClass="entr" presetID="10">
                                  <p:stCondLst>
                                    <p:cond delay="0"/>
                                  </p:stCondLst>
                                  <p:childTnLst>
                                    <p:set>
                                      <p:cBhvr>
                                        <p:cTn id="95" dur="1" fill="hold">
                                          <p:stCondLst>
                                            <p:cond delay="0"/>
                                          </p:stCondLst>
                                        </p:cTn>
                                        <p:tgtEl>
                                          <p:spTgt spid="367">
                                            <p:txEl>
                                              <p:pRg st="0" end="42"/>
                                            </p:txEl>
                                          </p:spTgt>
                                        </p:tgtEl>
                                        <p:attrNameLst>
                                          <p:attrName>style.visibility</p:attrName>
                                        </p:attrNameLst>
                                      </p:cBhvr>
                                      <p:to>
                                        <p:strVal val="visible"/>
                                      </p:to>
                                    </p:set>
                                    <p:animEffect filter="fade" transition="in">
                                      <p:cBhvr additive="repl">
                                        <p:cTn id="96" dur="500"/>
                                        <p:tgtEl>
                                          <p:spTgt spid="367">
                                            <p:txEl>
                                              <p:pRg st="0" end="42"/>
                                            </p:txEl>
                                          </p:spTgt>
                                        </p:tgtEl>
                                      </p:cBhvr>
                                    </p:animEffect>
                                  </p:childTnLst>
                                </p:cTn>
                              </p:par>
                            </p:childTnLst>
                          </p:cTn>
                        </p:par>
                      </p:childTnLst>
                    </p:cTn>
                  </p:par>
                  <p:par>
                    <p:cTn id="97" nodeType="clickEffect" fill="hold">
                      <p:stCondLst>
                        <p:cond delay="indefinite"/>
                      </p:stCondLst>
                      <p:childTnLst>
                        <p:par>
                          <p:cTn id="98" nodeType="withEffect" fill="hold">
                            <p:stCondLst>
                              <p:cond delay="0"/>
                            </p:stCondLst>
                            <p:childTnLst>
                              <p:par>
                                <p:cTn id="99" nodeType="clickEffect" fill="hold" presetClass="entr" presetID="10">
                                  <p:stCondLst>
                                    <p:cond delay="0"/>
                                  </p:stCondLst>
                                  <p:childTnLst>
                                    <p:set>
                                      <p:cBhvr>
                                        <p:cTn id="100" dur="1" fill="hold">
                                          <p:stCondLst>
                                            <p:cond delay="0"/>
                                          </p:stCondLst>
                                        </p:cTn>
                                        <p:tgtEl>
                                          <p:spTgt spid="367">
                                            <p:txEl>
                                              <p:pRg st="42" end="70"/>
                                            </p:txEl>
                                          </p:spTgt>
                                        </p:tgtEl>
                                        <p:attrNameLst>
                                          <p:attrName>style.visibility</p:attrName>
                                        </p:attrNameLst>
                                      </p:cBhvr>
                                      <p:to>
                                        <p:strVal val="visible"/>
                                      </p:to>
                                    </p:set>
                                    <p:animEffect filter="fade" transition="in">
                                      <p:cBhvr additive="repl">
                                        <p:cTn id="101" dur="500"/>
                                        <p:tgtEl>
                                          <p:spTgt spid="367">
                                            <p:txEl>
                                              <p:pRg st="42" end="70"/>
                                            </p:txEl>
                                          </p:spTgt>
                                        </p:tgtEl>
                                      </p:cBhvr>
                                    </p:animEffect>
                                  </p:childTnLst>
                                </p:cTn>
                              </p:par>
                            </p:childTnLst>
                          </p:cTn>
                        </p:par>
                      </p:childTnLst>
                    </p:cTn>
                  </p:par>
                  <p:par>
                    <p:cTn id="102" nodeType="clickEffect" fill="hold">
                      <p:stCondLst>
                        <p:cond delay="indefinite"/>
                      </p:stCondLst>
                      <p:childTnLst>
                        <p:par>
                          <p:cTn id="103" nodeType="withEffect" fill="hold">
                            <p:stCondLst>
                              <p:cond delay="0"/>
                            </p:stCondLst>
                            <p:childTnLst>
                              <p:par>
                                <p:cTn id="104" nodeType="clickEffect" fill="hold" presetClass="entr" presetID="10">
                                  <p:stCondLst>
                                    <p:cond delay="0"/>
                                  </p:stCondLst>
                                  <p:childTnLst>
                                    <p:set>
                                      <p:cBhvr>
                                        <p:cTn id="105" dur="1" fill="hold">
                                          <p:stCondLst>
                                            <p:cond delay="0"/>
                                          </p:stCondLst>
                                        </p:cTn>
                                        <p:tgtEl>
                                          <p:spTgt spid="367">
                                            <p:txEl>
                                              <p:pRg st="88" end="113"/>
                                            </p:txEl>
                                          </p:spTgt>
                                        </p:tgtEl>
                                        <p:attrNameLst>
                                          <p:attrName>style.visibility</p:attrName>
                                        </p:attrNameLst>
                                      </p:cBhvr>
                                      <p:to>
                                        <p:strVal val="visible"/>
                                      </p:to>
                                    </p:set>
                                    <p:animEffect filter="fade" transition="in">
                                      <p:cBhvr additive="repl">
                                        <p:cTn id="106" dur="500"/>
                                        <p:tgtEl>
                                          <p:spTgt spid="367">
                                            <p:txEl>
                                              <p:pRg st="88" end="113"/>
                                            </p:txEl>
                                          </p:spTgt>
                                        </p:tgtEl>
                                      </p:cBhvr>
                                    </p:animEffect>
                                  </p:childTnLst>
                                </p:cTn>
                              </p:par>
                            </p:childTnLst>
                          </p:cTn>
                        </p:par>
                      </p:childTnLst>
                    </p:cTn>
                  </p:par>
                  <p:par>
                    <p:cTn id="107" nodeType="clickEffect" fill="hold">
                      <p:stCondLst>
                        <p:cond delay="indefinite"/>
                      </p:stCondLst>
                      <p:childTnLst>
                        <p:par>
                          <p:cTn id="108" nodeType="withEffect" fill="hold">
                            <p:stCondLst>
                              <p:cond delay="0"/>
                            </p:stCondLst>
                            <p:childTnLst>
                              <p:par>
                                <p:cTn id="109" nodeType="clickEffect" fill="hold" presetClass="entr" presetID="10">
                                  <p:stCondLst>
                                    <p:cond delay="0"/>
                                  </p:stCondLst>
                                  <p:childTnLst>
                                    <p:set>
                                      <p:cBhvr>
                                        <p:cTn id="110" dur="1" fill="hold">
                                          <p:stCondLst>
                                            <p:cond delay="0"/>
                                          </p:stCondLst>
                                        </p:cTn>
                                        <p:tgtEl>
                                          <p:spTgt spid="367">
                                            <p:txEl>
                                              <p:pRg st="114" end="143"/>
                                            </p:txEl>
                                          </p:spTgt>
                                        </p:tgtEl>
                                        <p:attrNameLst>
                                          <p:attrName>style.visibility</p:attrName>
                                        </p:attrNameLst>
                                      </p:cBhvr>
                                      <p:to>
                                        <p:strVal val="visible"/>
                                      </p:to>
                                    </p:set>
                                    <p:animEffect filter="fade" transition="in">
                                      <p:cBhvr additive="repl">
                                        <p:cTn id="111" dur="500"/>
                                        <p:tgtEl>
                                          <p:spTgt spid="367">
                                            <p:txEl>
                                              <p:pRg st="114" end="143"/>
                                            </p:txEl>
                                          </p:spTgt>
                                        </p:tgtEl>
                                      </p:cBhvr>
                                    </p:animEffect>
                                  </p:childTnLst>
                                </p:cTn>
                              </p:par>
                            </p:childTnLst>
                          </p:cTn>
                        </p:par>
                      </p:childTnLst>
                    </p:cTn>
                  </p:par>
                  <p:par>
                    <p:cTn id="112" nodeType="clickEffect" fill="hold">
                      <p:stCondLst>
                        <p:cond delay="indefinite"/>
                      </p:stCondLst>
                      <p:childTnLst>
                        <p:par>
                          <p:cTn id="113" nodeType="withEffect" fill="hold">
                            <p:stCondLst>
                              <p:cond delay="0"/>
                            </p:stCondLst>
                            <p:childTnLst>
                              <p:par>
                                <p:cTn id="114" nodeType="clickEffect" fill="hold" presetClass="entr" presetID="10">
                                  <p:stCondLst>
                                    <p:cond delay="0"/>
                                  </p:stCondLst>
                                  <p:childTnLst>
                                    <p:set>
                                      <p:cBhvr>
                                        <p:cTn id="115" dur="1" fill="hold">
                                          <p:stCondLst>
                                            <p:cond delay="0"/>
                                          </p:stCondLst>
                                        </p:cTn>
                                        <p:tgtEl>
                                          <p:spTgt spid="367">
                                            <p:txEl>
                                              <p:pRg st="143" end="165"/>
                                            </p:txEl>
                                          </p:spTgt>
                                        </p:tgtEl>
                                        <p:attrNameLst>
                                          <p:attrName>style.visibility</p:attrName>
                                        </p:attrNameLst>
                                      </p:cBhvr>
                                      <p:to>
                                        <p:strVal val="visible"/>
                                      </p:to>
                                    </p:set>
                                    <p:animEffect filter="fade" transition="in">
                                      <p:cBhvr additive="repl">
                                        <p:cTn id="116" dur="500"/>
                                        <p:tgtEl>
                                          <p:spTgt spid="367">
                                            <p:txEl>
                                              <p:pRg st="143" end="165"/>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CustomShape 1"/>
          <p:cNvSpPr/>
          <p:nvPr/>
        </p:nvSpPr>
        <p:spPr>
          <a:xfrm>
            <a:off x="1447920" y="1143000"/>
            <a:ext cx="6019560" cy="4871520"/>
          </a:xfrm>
          <a:prstGeom prst="rect">
            <a:avLst/>
          </a:prstGeom>
          <a:noFill/>
          <a:ln>
            <a:noFill/>
          </a:ln>
        </p:spPr>
        <p:style>
          <a:lnRef idx="0"/>
          <a:fillRef idx="0"/>
          <a:effectRef idx="0"/>
          <a:fontRef idx="minor"/>
        </p:style>
        <p:txBody>
          <a:bodyPr lIns="90000" rIns="90000" tIns="46800" bIns="46800"/>
          <a:p>
            <a:pPr marL="216000" indent="-215640" algn="ctr">
              <a:lnSpc>
                <a:spcPct val="100000"/>
              </a:lnSpc>
              <a:buClr>
                <a:srgbClr val="ff0000"/>
              </a:buClr>
              <a:buFont typeface="Wingdings" charset="2"/>
              <a:buChar char=""/>
            </a:pPr>
            <a:r>
              <a:rPr b="1" lang="fr-FR" sz="2800" spc="-1" strike="noStrike">
                <a:solidFill>
                  <a:srgbClr val="ff0000"/>
                </a:solidFill>
                <a:uFill>
                  <a:solidFill>
                    <a:srgbClr val="ffffff"/>
                  </a:solidFill>
                </a:uFill>
                <a:latin typeface="Arial"/>
                <a:ea typeface="DejaVu Sans"/>
              </a:rPr>
              <a:t> </a:t>
            </a:r>
            <a:endParaRPr b="0" lang="fr-FR" sz="2800" spc="-1" strike="noStrike">
              <a:solidFill>
                <a:srgbClr val="000000"/>
              </a:solidFill>
              <a:uFill>
                <a:solidFill>
                  <a:srgbClr val="ffffff"/>
                </a:solidFill>
              </a:uFill>
              <a:latin typeface="Arial"/>
            </a:endParaRPr>
          </a:p>
          <a:p>
            <a:pPr>
              <a:lnSpc>
                <a:spcPct val="100000"/>
              </a:lnSpc>
            </a:pPr>
            <a:endParaRPr b="0" lang="fr-FR" sz="2800" spc="-1" strike="noStrike">
              <a:solidFill>
                <a:srgbClr val="000000"/>
              </a:solidFill>
              <a:uFill>
                <a:solidFill>
                  <a:srgbClr val="ffffff"/>
                </a:solidFill>
              </a:uFill>
              <a:latin typeface="Arial"/>
            </a:endParaRPr>
          </a:p>
        </p:txBody>
      </p:sp>
      <p:pic>
        <p:nvPicPr>
          <p:cNvPr id="369" name="Image 2" descr=""/>
          <p:cNvPicPr/>
          <p:nvPr/>
        </p:nvPicPr>
        <p:blipFill>
          <a:blip r:embed="rId1"/>
          <a:srcRect l="0" t="0" r="1608" b="9983"/>
          <a:stretch/>
        </p:blipFill>
        <p:spPr>
          <a:xfrm>
            <a:off x="1440" y="14400"/>
            <a:ext cx="8997480" cy="6173280"/>
          </a:xfrm>
          <a:prstGeom prst="rect">
            <a:avLst/>
          </a:prstGeom>
          <a:ln>
            <a:noFill/>
          </a:ln>
        </p:spPr>
      </p:pic>
    </p:spTree>
  </p:cSld>
  <p:timing>
    <p:tnLst>
      <p:par>
        <p:cTn id="117" dur="indefinite" restart="never" nodeType="tmRoot">
          <p:childTnLst>
            <p:seq>
              <p:cTn id="118"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CustomShape 1"/>
          <p:cNvSpPr/>
          <p:nvPr/>
        </p:nvSpPr>
        <p:spPr>
          <a:xfrm>
            <a:off x="1143000" y="914400"/>
            <a:ext cx="7086240" cy="5194080"/>
          </a:xfrm>
          <a:prstGeom prst="rect">
            <a:avLst/>
          </a:prstGeom>
          <a:noFill/>
          <a:ln>
            <a:noFill/>
          </a:ln>
        </p:spPr>
        <p:style>
          <a:lnRef idx="0"/>
          <a:fillRef idx="0"/>
          <a:effectRef idx="0"/>
          <a:fontRef idx="minor"/>
        </p:style>
      </p:sp>
      <p:pic>
        <p:nvPicPr>
          <p:cNvPr id="371" name="Image 1" descr=""/>
          <p:cNvPicPr/>
          <p:nvPr/>
        </p:nvPicPr>
        <p:blipFill>
          <a:blip r:embed="rId1"/>
          <a:srcRect l="0" t="0" r="1734" b="11943"/>
          <a:stretch/>
        </p:blipFill>
        <p:spPr>
          <a:xfrm>
            <a:off x="0" y="0"/>
            <a:ext cx="8984880" cy="6038640"/>
          </a:xfrm>
          <a:prstGeom prst="rect">
            <a:avLst/>
          </a:prstGeom>
          <a:ln>
            <a:noFill/>
          </a:ln>
        </p:spPr>
      </p:pic>
    </p:spTree>
  </p:cSld>
  <p:timing>
    <p:tnLst>
      <p:par>
        <p:cTn id="119" dur="indefinite" restart="never" nodeType="tmRoot">
          <p:childTnLst>
            <p:seq>
              <p:cTn id="120"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CustomShape 1"/>
          <p:cNvSpPr/>
          <p:nvPr/>
        </p:nvSpPr>
        <p:spPr>
          <a:xfrm>
            <a:off x="108000" y="3789360"/>
            <a:ext cx="3816000" cy="1942920"/>
          </a:xfrm>
          <a:prstGeom prst="wedgeEllipseCallout">
            <a:avLst>
              <a:gd name="adj1" fmla="val -19359"/>
              <a:gd name="adj2" fmla="val 55264"/>
            </a:avLst>
          </a:prstGeom>
          <a:ln>
            <a:solidFill>
              <a:srgbClr val="ff0000"/>
            </a:solidFill>
            <a:round/>
          </a:ln>
        </p:spPr>
        <p:style>
          <a:lnRef idx="2">
            <a:schemeClr val="accent6"/>
          </a:lnRef>
          <a:fillRef idx="1">
            <a:schemeClr val="lt1"/>
          </a:fillRef>
          <a:effectRef idx="0">
            <a:schemeClr val="accent6"/>
          </a:effectRef>
          <a:fontRef idx="minor"/>
        </p:style>
      </p:sp>
      <p:sp>
        <p:nvSpPr>
          <p:cNvPr id="373" name="TextShape 2"/>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ea typeface="ＭＳ Ｐゴシック"/>
              </a:rPr>
              <a:t>Pension de réversion</a:t>
            </a:r>
            <a:endParaRPr b="0" lang="fr-FR" sz="4400" spc="-1" strike="noStrike">
              <a:solidFill>
                <a:srgbClr val="000000"/>
              </a:solidFill>
              <a:uFill>
                <a:solidFill>
                  <a:srgbClr val="ffffff"/>
                </a:solidFill>
              </a:uFill>
              <a:latin typeface="Arial"/>
            </a:endParaRPr>
          </a:p>
        </p:txBody>
      </p:sp>
      <p:sp>
        <p:nvSpPr>
          <p:cNvPr id="374" name="CustomShape 3"/>
          <p:cNvSpPr/>
          <p:nvPr/>
        </p:nvSpPr>
        <p:spPr>
          <a:xfrm>
            <a:off x="3311640" y="1773360"/>
            <a:ext cx="2520720" cy="1584000"/>
          </a:xfrm>
          <a:prstGeom prst="leftRightArrowCallout">
            <a:avLst>
              <a:gd name="adj1" fmla="val 25000"/>
              <a:gd name="adj2" fmla="val 25000"/>
              <a:gd name="adj3" fmla="val 25000"/>
              <a:gd name="adj4" fmla="val 48123"/>
            </a:avLst>
          </a:prstGeom>
          <a:solidFill>
            <a:srgbClr val="ff6600"/>
          </a:solidFill>
          <a:ln>
            <a:solidFill>
              <a:schemeClr val="accent6">
                <a:lumMod val="75000"/>
              </a:scheme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fr-FR" sz="2400" spc="-1" strike="noStrike">
                <a:solidFill>
                  <a:srgbClr val="ffffff"/>
                </a:solidFill>
                <a:uFill>
                  <a:solidFill>
                    <a:srgbClr val="ffffff"/>
                  </a:solidFill>
                </a:uFill>
                <a:latin typeface="Calibri"/>
                <a:ea typeface="ＭＳ Ｐゴシック"/>
              </a:rPr>
              <a:t>Pension du ou de la retraité.e décédé.e</a:t>
            </a:r>
            <a:endParaRPr b="0" lang="fr-FR" sz="2400" spc="-1" strike="noStrike">
              <a:solidFill>
                <a:srgbClr val="000000"/>
              </a:solidFill>
              <a:uFill>
                <a:solidFill>
                  <a:srgbClr val="ffffff"/>
                </a:solidFill>
              </a:uFill>
              <a:latin typeface="Arial"/>
            </a:endParaRPr>
          </a:p>
        </p:txBody>
      </p:sp>
      <p:sp>
        <p:nvSpPr>
          <p:cNvPr id="375" name="CustomShape 4"/>
          <p:cNvSpPr/>
          <p:nvPr/>
        </p:nvSpPr>
        <p:spPr>
          <a:xfrm>
            <a:off x="5940360" y="1557360"/>
            <a:ext cx="2808000" cy="516960"/>
          </a:xfrm>
          <a:prstGeom prst="rect">
            <a:avLst/>
          </a:prstGeom>
          <a:noFill/>
          <a:ln>
            <a:noFill/>
          </a:ln>
        </p:spPr>
        <p:style>
          <a:lnRef idx="0"/>
          <a:fillRef idx="0"/>
          <a:effectRef idx="0"/>
          <a:fontRef idx="minor"/>
        </p:style>
        <p:txBody>
          <a:bodyPr lIns="90000" rIns="90000" tIns="45000" bIns="45000"/>
          <a:p>
            <a:pPr algn="ctr">
              <a:lnSpc>
                <a:spcPct val="100000"/>
              </a:lnSpc>
            </a:pPr>
            <a:r>
              <a:rPr b="1" lang="fr-FR" sz="2800" spc="-1" strike="noStrike">
                <a:solidFill>
                  <a:srgbClr val="31859c"/>
                </a:solidFill>
                <a:uFill>
                  <a:solidFill>
                    <a:srgbClr val="ffffff"/>
                  </a:solidFill>
                </a:uFill>
                <a:latin typeface="Arial"/>
                <a:ea typeface="ＭＳ Ｐゴシック"/>
              </a:rPr>
              <a:t>Fonctionnaire</a:t>
            </a:r>
            <a:endParaRPr b="0" lang="fr-FR" sz="2800" spc="-1" strike="noStrike">
              <a:solidFill>
                <a:srgbClr val="000000"/>
              </a:solidFill>
              <a:uFill>
                <a:solidFill>
                  <a:srgbClr val="ffffff"/>
                </a:solidFill>
              </a:uFill>
              <a:latin typeface="Arial"/>
            </a:endParaRPr>
          </a:p>
        </p:txBody>
      </p:sp>
      <p:sp>
        <p:nvSpPr>
          <p:cNvPr id="376" name="CustomShape 5"/>
          <p:cNvSpPr/>
          <p:nvPr/>
        </p:nvSpPr>
        <p:spPr>
          <a:xfrm>
            <a:off x="324000" y="1479600"/>
            <a:ext cx="2808000" cy="516960"/>
          </a:xfrm>
          <a:prstGeom prst="rect">
            <a:avLst/>
          </a:prstGeom>
          <a:noFill/>
          <a:ln>
            <a:noFill/>
          </a:ln>
        </p:spPr>
        <p:style>
          <a:lnRef idx="0"/>
          <a:fillRef idx="0"/>
          <a:effectRef idx="0"/>
          <a:fontRef idx="minor"/>
        </p:style>
        <p:txBody>
          <a:bodyPr lIns="90000" rIns="90000" tIns="45000" bIns="45000"/>
          <a:p>
            <a:pPr algn="ctr">
              <a:lnSpc>
                <a:spcPct val="100000"/>
              </a:lnSpc>
            </a:pPr>
            <a:r>
              <a:rPr b="1" lang="fr-FR" sz="2800" spc="-1" strike="noStrike">
                <a:solidFill>
                  <a:srgbClr val="215968"/>
                </a:solidFill>
                <a:uFill>
                  <a:solidFill>
                    <a:srgbClr val="ffffff"/>
                  </a:solidFill>
                </a:uFill>
                <a:latin typeface="Arial"/>
                <a:ea typeface="ＭＳ Ｐゴシック"/>
              </a:rPr>
              <a:t>Privé</a:t>
            </a:r>
            <a:endParaRPr b="0" lang="fr-FR" sz="2800" spc="-1" strike="noStrike">
              <a:solidFill>
                <a:srgbClr val="000000"/>
              </a:solidFill>
              <a:uFill>
                <a:solidFill>
                  <a:srgbClr val="ffffff"/>
                </a:solidFill>
              </a:uFill>
              <a:latin typeface="Arial"/>
            </a:endParaRPr>
          </a:p>
        </p:txBody>
      </p:sp>
      <p:sp>
        <p:nvSpPr>
          <p:cNvPr id="377" name="CustomShape 6"/>
          <p:cNvSpPr/>
          <p:nvPr/>
        </p:nvSpPr>
        <p:spPr>
          <a:xfrm>
            <a:off x="334800" y="2010960"/>
            <a:ext cx="2808000" cy="820800"/>
          </a:xfrm>
          <a:prstGeom prst="rect">
            <a:avLst/>
          </a:prstGeom>
          <a:solidFill>
            <a:schemeClr val="accent5">
              <a:lumMod val="50000"/>
            </a:schemeClr>
          </a:solidFill>
          <a:ln>
            <a:noFill/>
          </a:ln>
          <a:effectLst>
            <a:outerShdw blurRad="40000" dir="5400000" dist="23000" rotWithShape="0">
              <a:srgbClr val="000000">
                <a:alpha val="35000"/>
              </a:srgbClr>
            </a:outerShdw>
          </a:effectLst>
        </p:spPr>
        <p:style>
          <a:lnRef idx="0">
            <a:schemeClr val="accent3"/>
          </a:lnRef>
          <a:fillRef idx="3">
            <a:schemeClr val="accent3"/>
          </a:fillRef>
          <a:effectRef idx="3">
            <a:schemeClr val="accent3"/>
          </a:effectRef>
          <a:fontRef idx="minor"/>
        </p:style>
        <p:txBody>
          <a:bodyPr lIns="90000" rIns="90000" tIns="45000" bIns="45000"/>
          <a:p>
            <a:pPr>
              <a:lnSpc>
                <a:spcPct val="100000"/>
              </a:lnSpc>
            </a:pPr>
            <a:r>
              <a:rPr b="0" lang="fr-FR" sz="2400" spc="-1" strike="noStrike">
                <a:solidFill>
                  <a:srgbClr val="ffffff"/>
                </a:solidFill>
                <a:uFill>
                  <a:solidFill>
                    <a:srgbClr val="ffffff"/>
                  </a:solidFill>
                </a:uFill>
                <a:latin typeface="Calibri"/>
                <a:ea typeface="ＭＳ Ｐゴシック"/>
              </a:rPr>
              <a:t>54% de la pension du RG</a:t>
            </a:r>
            <a:endParaRPr b="0" lang="fr-FR" sz="2400" spc="-1" strike="noStrike">
              <a:solidFill>
                <a:srgbClr val="000000"/>
              </a:solidFill>
              <a:uFill>
                <a:solidFill>
                  <a:srgbClr val="ffffff"/>
                </a:solidFill>
              </a:uFill>
              <a:latin typeface="Arial"/>
            </a:endParaRPr>
          </a:p>
        </p:txBody>
      </p:sp>
      <p:sp>
        <p:nvSpPr>
          <p:cNvPr id="378" name="CustomShape 7"/>
          <p:cNvSpPr/>
          <p:nvPr/>
        </p:nvSpPr>
        <p:spPr>
          <a:xfrm>
            <a:off x="349560" y="2782800"/>
            <a:ext cx="2808000" cy="821160"/>
          </a:xfrm>
          <a:prstGeom prst="rect">
            <a:avLst/>
          </a:prstGeom>
          <a:solidFill>
            <a:schemeClr val="accent5">
              <a:lumMod val="50000"/>
            </a:schemeClr>
          </a:solidFill>
          <a:ln>
            <a:noFill/>
          </a:ln>
          <a:effectLst>
            <a:outerShdw blurRad="40000" dir="5400000" dist="23000" rotWithShape="0">
              <a:srgbClr val="000000">
                <a:alpha val="35000"/>
              </a:srgbClr>
            </a:outerShdw>
          </a:effectLst>
        </p:spPr>
        <p:style>
          <a:lnRef idx="0">
            <a:schemeClr val="accent3"/>
          </a:lnRef>
          <a:fillRef idx="3">
            <a:schemeClr val="accent3"/>
          </a:fillRef>
          <a:effectRef idx="3">
            <a:schemeClr val="accent3"/>
          </a:effectRef>
          <a:fontRef idx="minor"/>
        </p:style>
        <p:txBody>
          <a:bodyPr lIns="90000" rIns="90000" tIns="45000" bIns="45000"/>
          <a:p>
            <a:pPr>
              <a:lnSpc>
                <a:spcPct val="100000"/>
              </a:lnSpc>
            </a:pPr>
            <a:r>
              <a:rPr b="0" lang="fr-FR" sz="2400" spc="-1" strike="noStrike">
                <a:solidFill>
                  <a:srgbClr val="ffffff"/>
                </a:solidFill>
                <a:uFill>
                  <a:solidFill>
                    <a:srgbClr val="ffffff"/>
                  </a:solidFill>
                </a:uFill>
                <a:latin typeface="Calibri"/>
                <a:ea typeface="ＭＳ Ｐゴシック"/>
              </a:rPr>
              <a:t>60% de la pension ARRCO-AGIRC</a:t>
            </a:r>
            <a:endParaRPr b="0" lang="fr-FR" sz="2400" spc="-1" strike="noStrike">
              <a:solidFill>
                <a:srgbClr val="000000"/>
              </a:solidFill>
              <a:uFill>
                <a:solidFill>
                  <a:srgbClr val="ffffff"/>
                </a:solidFill>
              </a:uFill>
              <a:latin typeface="Arial"/>
            </a:endParaRPr>
          </a:p>
        </p:txBody>
      </p:sp>
      <p:sp>
        <p:nvSpPr>
          <p:cNvPr id="379" name="CustomShape 8"/>
          <p:cNvSpPr/>
          <p:nvPr/>
        </p:nvSpPr>
        <p:spPr>
          <a:xfrm>
            <a:off x="1542600" y="2064240"/>
            <a:ext cx="244080" cy="913320"/>
          </a:xfrm>
          <a:prstGeom prst="rect">
            <a:avLst/>
          </a:prstGeom>
          <a:noFill/>
          <a:ln>
            <a:noFill/>
          </a:ln>
        </p:spPr>
        <p:style>
          <a:lnRef idx="0"/>
          <a:fillRef idx="0"/>
          <a:effectRef idx="0"/>
          <a:fontRef idx="minor"/>
        </p:style>
        <p:txBody>
          <a:bodyPr lIns="90000" rIns="90000" tIns="45000" bIns="45000"/>
          <a:p>
            <a:pPr algn="ctr">
              <a:lnSpc>
                <a:spcPct val="100000"/>
              </a:lnSpc>
            </a:pPr>
            <a:r>
              <a:rPr b="1" lang="fr-FR" sz="5400" spc="-1" strike="noStrike">
                <a:solidFill>
                  <a:srgbClr val="9fc0ff"/>
                </a:solidFill>
                <a:uFill>
                  <a:solidFill>
                    <a:srgbClr val="ffffff"/>
                  </a:solidFill>
                </a:uFill>
                <a:latin typeface="Arial"/>
                <a:ea typeface="ＭＳ Ｐゴシック"/>
              </a:rPr>
              <a:t>+</a:t>
            </a:r>
            <a:endParaRPr b="0" lang="fr-FR" sz="5400" spc="-1" strike="noStrike">
              <a:solidFill>
                <a:srgbClr val="000000"/>
              </a:solidFill>
              <a:uFill>
                <a:solidFill>
                  <a:srgbClr val="ffffff"/>
                </a:solidFill>
              </a:uFill>
              <a:latin typeface="Arial"/>
            </a:endParaRPr>
          </a:p>
        </p:txBody>
      </p:sp>
      <p:sp>
        <p:nvSpPr>
          <p:cNvPr id="380" name="CustomShape 9"/>
          <p:cNvSpPr/>
          <p:nvPr/>
        </p:nvSpPr>
        <p:spPr>
          <a:xfrm>
            <a:off x="5940000" y="2195640"/>
            <a:ext cx="2808000" cy="1186920"/>
          </a:xfrm>
          <a:prstGeom prst="rect">
            <a:avLst/>
          </a:prstGeom>
          <a:solidFill>
            <a:schemeClr val="accent5">
              <a:lumMod val="75000"/>
            </a:schemeClr>
          </a:solidFill>
          <a:ln>
            <a:noFill/>
          </a:ln>
          <a:effectLst>
            <a:outerShdw blurRad="40000" dir="5400000" dist="23000" rotWithShape="0">
              <a:srgbClr val="000000">
                <a:alpha val="35000"/>
              </a:srgbClr>
            </a:outerShdw>
          </a:effectLst>
        </p:spPr>
        <p:style>
          <a:lnRef idx="0">
            <a:schemeClr val="accent5"/>
          </a:lnRef>
          <a:fillRef idx="3">
            <a:schemeClr val="accent5"/>
          </a:fillRef>
          <a:effectRef idx="3">
            <a:schemeClr val="accent5"/>
          </a:effectRef>
          <a:fontRef idx="minor"/>
        </p:style>
        <p:txBody>
          <a:bodyPr lIns="90000" rIns="90000" tIns="45000" bIns="45000"/>
          <a:p>
            <a:pPr algn="ctr">
              <a:lnSpc>
                <a:spcPct val="100000"/>
              </a:lnSpc>
            </a:pPr>
            <a:endParaRPr b="0" lang="fr-FR" sz="1800" spc="-1" strike="noStrike">
              <a:solidFill>
                <a:srgbClr val="000000"/>
              </a:solidFill>
              <a:uFill>
                <a:solidFill>
                  <a:srgbClr val="ffffff"/>
                </a:solidFill>
              </a:uFill>
              <a:latin typeface="Arial"/>
            </a:endParaRPr>
          </a:p>
          <a:p>
            <a:pPr algn="ctr">
              <a:lnSpc>
                <a:spcPct val="100000"/>
              </a:lnSpc>
            </a:pPr>
            <a:r>
              <a:rPr b="0" lang="fr-FR" sz="2400" spc="-1" strike="noStrike">
                <a:solidFill>
                  <a:srgbClr val="ffffff"/>
                </a:solidFill>
                <a:uFill>
                  <a:solidFill>
                    <a:srgbClr val="ffffff"/>
                  </a:solidFill>
                </a:uFill>
                <a:latin typeface="Calibri"/>
                <a:ea typeface="ＭＳ Ｐゴシック"/>
              </a:rPr>
              <a:t>50% de la pension</a:t>
            </a:r>
            <a:endParaRPr b="0" lang="fr-FR" sz="2400" spc="-1" strike="noStrike">
              <a:solidFill>
                <a:srgbClr val="000000"/>
              </a:solidFill>
              <a:uFill>
                <a:solidFill>
                  <a:srgbClr val="ffffff"/>
                </a:solidFill>
              </a:uFill>
              <a:latin typeface="Arial"/>
            </a:endParaRPr>
          </a:p>
          <a:p>
            <a:pPr algn="ctr">
              <a:lnSpc>
                <a:spcPct val="100000"/>
              </a:lnSpc>
            </a:pPr>
            <a:endParaRPr b="0" lang="fr-FR" sz="2400" spc="-1" strike="noStrike">
              <a:solidFill>
                <a:srgbClr val="000000"/>
              </a:solidFill>
              <a:uFill>
                <a:solidFill>
                  <a:srgbClr val="ffffff"/>
                </a:solidFill>
              </a:uFill>
              <a:latin typeface="Arial"/>
            </a:endParaRPr>
          </a:p>
        </p:txBody>
      </p:sp>
      <p:sp>
        <p:nvSpPr>
          <p:cNvPr id="381" name="CustomShape 10"/>
          <p:cNvSpPr/>
          <p:nvPr/>
        </p:nvSpPr>
        <p:spPr>
          <a:xfrm>
            <a:off x="851040" y="3436920"/>
            <a:ext cx="217080" cy="720360"/>
          </a:xfrm>
          <a:prstGeom prst="downArrow">
            <a:avLst>
              <a:gd name="adj1" fmla="val 50000"/>
              <a:gd name="adj2" fmla="val 50000"/>
            </a:avLst>
          </a:prstGeom>
          <a:solidFill>
            <a:srgbClr val="00b050"/>
          </a:solidFill>
          <a:ln>
            <a:round/>
          </a:ln>
        </p:spPr>
        <p:style>
          <a:lnRef idx="2">
            <a:schemeClr val="accent1">
              <a:shade val="50000"/>
            </a:schemeClr>
          </a:lnRef>
          <a:fillRef idx="1">
            <a:schemeClr val="accent1"/>
          </a:fillRef>
          <a:effectRef idx="0">
            <a:schemeClr val="accent1"/>
          </a:effectRef>
          <a:fontRef idx="minor"/>
        </p:style>
      </p:sp>
      <p:sp>
        <p:nvSpPr>
          <p:cNvPr id="382" name="CustomShape 11"/>
          <p:cNvSpPr/>
          <p:nvPr/>
        </p:nvSpPr>
        <p:spPr>
          <a:xfrm>
            <a:off x="2556000" y="3429000"/>
            <a:ext cx="215640" cy="720360"/>
          </a:xfrm>
          <a:prstGeom prst="downArrow">
            <a:avLst>
              <a:gd name="adj1" fmla="val 50000"/>
              <a:gd name="adj2" fmla="val 50000"/>
            </a:avLst>
          </a:prstGeom>
          <a:solidFill>
            <a:srgbClr val="00b050"/>
          </a:solidFill>
          <a:ln>
            <a:round/>
          </a:ln>
        </p:spPr>
        <p:style>
          <a:lnRef idx="2">
            <a:schemeClr val="accent1">
              <a:shade val="50000"/>
            </a:schemeClr>
          </a:lnRef>
          <a:fillRef idx="1">
            <a:schemeClr val="accent1"/>
          </a:fillRef>
          <a:effectRef idx="0">
            <a:schemeClr val="accent1"/>
          </a:effectRef>
          <a:fontRef idx="minor"/>
        </p:style>
      </p:sp>
      <p:sp>
        <p:nvSpPr>
          <p:cNvPr id="383" name="CustomShape 12"/>
          <p:cNvSpPr/>
          <p:nvPr/>
        </p:nvSpPr>
        <p:spPr>
          <a:xfrm>
            <a:off x="6348240" y="3124080"/>
            <a:ext cx="215640" cy="1033200"/>
          </a:xfrm>
          <a:prstGeom prst="downArrow">
            <a:avLst>
              <a:gd name="adj1" fmla="val 50000"/>
              <a:gd name="adj2" fmla="val 50000"/>
            </a:avLst>
          </a:prstGeom>
          <a:solidFill>
            <a:srgbClr val="00b050"/>
          </a:solidFill>
          <a:ln>
            <a:round/>
          </a:ln>
        </p:spPr>
        <p:style>
          <a:lnRef idx="2">
            <a:schemeClr val="accent1">
              <a:shade val="50000"/>
            </a:schemeClr>
          </a:lnRef>
          <a:fillRef idx="1">
            <a:schemeClr val="accent1"/>
          </a:fillRef>
          <a:effectRef idx="0">
            <a:schemeClr val="accent1"/>
          </a:effectRef>
          <a:fontRef idx="minor"/>
        </p:style>
      </p:sp>
      <p:sp>
        <p:nvSpPr>
          <p:cNvPr id="384" name="CustomShape 13"/>
          <p:cNvSpPr/>
          <p:nvPr/>
        </p:nvSpPr>
        <p:spPr>
          <a:xfrm>
            <a:off x="8112240" y="3124080"/>
            <a:ext cx="215640" cy="1033200"/>
          </a:xfrm>
          <a:prstGeom prst="downArrow">
            <a:avLst>
              <a:gd name="adj1" fmla="val 50000"/>
              <a:gd name="adj2" fmla="val 50000"/>
            </a:avLst>
          </a:prstGeom>
          <a:solidFill>
            <a:srgbClr val="00b050"/>
          </a:solidFill>
          <a:ln>
            <a:round/>
          </a:ln>
        </p:spPr>
        <p:style>
          <a:lnRef idx="2">
            <a:schemeClr val="accent1">
              <a:shade val="50000"/>
            </a:schemeClr>
          </a:lnRef>
          <a:fillRef idx="1">
            <a:schemeClr val="accent1"/>
          </a:fillRef>
          <a:effectRef idx="0">
            <a:schemeClr val="accent1"/>
          </a:effectRef>
          <a:fontRef idx="minor"/>
        </p:style>
      </p:sp>
      <p:sp>
        <p:nvSpPr>
          <p:cNvPr id="385" name="CustomShape 14"/>
          <p:cNvSpPr/>
          <p:nvPr/>
        </p:nvSpPr>
        <p:spPr>
          <a:xfrm>
            <a:off x="233280" y="4189320"/>
            <a:ext cx="1452240" cy="1007640"/>
          </a:xfrm>
          <a:prstGeom prst="flowChartExtract">
            <a:avLst/>
          </a:prstGeom>
          <a:solidFill>
            <a:srgbClr val="00b050"/>
          </a:solidFill>
          <a:ln>
            <a:round/>
          </a:ln>
        </p:spPr>
        <p:style>
          <a:lnRef idx="2">
            <a:schemeClr val="accent1">
              <a:shade val="50000"/>
            </a:schemeClr>
          </a:lnRef>
          <a:fillRef idx="1">
            <a:schemeClr val="accent1"/>
          </a:fillRef>
          <a:effectRef idx="0">
            <a:schemeClr val="accent1"/>
          </a:effectRef>
          <a:fontRef idx="minor"/>
        </p:style>
        <p:txBody>
          <a:bodyPr lIns="36000" rIns="36000" tIns="45000" bIns="45000" anchor="b">
            <a:normAutofit/>
          </a:bodyPr>
          <a:p>
            <a:pPr algn="ctr">
              <a:lnSpc>
                <a:spcPct val="100000"/>
              </a:lnSpc>
            </a:pPr>
            <a:r>
              <a:rPr b="0" lang="fr-FR" sz="1400" spc="-1" strike="noStrike">
                <a:solidFill>
                  <a:srgbClr val="ffffff"/>
                </a:solidFill>
                <a:uFill>
                  <a:solidFill>
                    <a:srgbClr val="ffffff"/>
                  </a:solidFill>
                </a:uFill>
                <a:latin typeface="Calibri"/>
                <a:ea typeface="ＭＳ Ｐゴシック"/>
              </a:rPr>
              <a:t>Epoux.se</a:t>
            </a:r>
            <a:endParaRPr b="0" lang="fr-FR" sz="1400" spc="-1" strike="noStrike">
              <a:solidFill>
                <a:srgbClr val="000000"/>
              </a:solidFill>
              <a:uFill>
                <a:solidFill>
                  <a:srgbClr val="ffffff"/>
                </a:solidFill>
              </a:uFill>
              <a:latin typeface="Arial"/>
            </a:endParaRPr>
          </a:p>
        </p:txBody>
      </p:sp>
      <p:sp>
        <p:nvSpPr>
          <p:cNvPr id="386" name="CustomShape 15"/>
          <p:cNvSpPr/>
          <p:nvPr/>
        </p:nvSpPr>
        <p:spPr>
          <a:xfrm>
            <a:off x="1919160" y="4157640"/>
            <a:ext cx="1488600" cy="999720"/>
          </a:xfrm>
          <a:prstGeom prst="flowChartMerge">
            <a:avLst/>
          </a:prstGeom>
          <a:solidFill>
            <a:srgbClr val="00b050"/>
          </a:solidFill>
          <a:ln>
            <a:round/>
          </a:ln>
        </p:spPr>
        <p:style>
          <a:lnRef idx="2">
            <a:schemeClr val="accent1">
              <a:shade val="50000"/>
            </a:schemeClr>
          </a:lnRef>
          <a:fillRef idx="1">
            <a:schemeClr val="accent1"/>
          </a:fillRef>
          <a:effectRef idx="0">
            <a:schemeClr val="accent1"/>
          </a:effectRef>
          <a:fontRef idx="minor"/>
        </p:style>
        <p:txBody>
          <a:bodyPr lIns="36000" rIns="36000" tIns="45000" bIns="45000" anchor="ctr"/>
          <a:p>
            <a:pPr algn="ctr">
              <a:lnSpc>
                <a:spcPct val="100000"/>
              </a:lnSpc>
            </a:pPr>
            <a:r>
              <a:rPr b="0" lang="fr-FR" sz="1400" spc="-1" strike="noStrike">
                <a:solidFill>
                  <a:srgbClr val="ffffff"/>
                </a:solidFill>
                <a:uFill>
                  <a:solidFill>
                    <a:srgbClr val="ffffff"/>
                  </a:solidFill>
                </a:uFill>
                <a:latin typeface="Calibri"/>
                <a:ea typeface="ＭＳ Ｐゴシック"/>
              </a:rPr>
              <a:t>Ex époux.se</a:t>
            </a:r>
            <a:endParaRPr b="0" lang="fr-FR" sz="1400" spc="-1" strike="noStrike">
              <a:solidFill>
                <a:srgbClr val="000000"/>
              </a:solidFill>
              <a:uFill>
                <a:solidFill>
                  <a:srgbClr val="ffffff"/>
                </a:solidFill>
              </a:uFill>
              <a:latin typeface="Arial"/>
            </a:endParaRPr>
          </a:p>
        </p:txBody>
      </p:sp>
      <p:sp>
        <p:nvSpPr>
          <p:cNvPr id="387" name="CustomShape 16"/>
          <p:cNvSpPr/>
          <p:nvPr/>
        </p:nvSpPr>
        <p:spPr>
          <a:xfrm>
            <a:off x="5730840" y="4149720"/>
            <a:ext cx="1450440" cy="1007640"/>
          </a:xfrm>
          <a:prstGeom prst="flowChartExtract">
            <a:avLst/>
          </a:prstGeom>
          <a:solidFill>
            <a:srgbClr val="00b050"/>
          </a:solidFill>
          <a:ln>
            <a:round/>
          </a:ln>
        </p:spPr>
        <p:style>
          <a:lnRef idx="2">
            <a:schemeClr val="accent1">
              <a:shade val="50000"/>
            </a:schemeClr>
          </a:lnRef>
          <a:fillRef idx="1">
            <a:schemeClr val="accent1"/>
          </a:fillRef>
          <a:effectRef idx="0">
            <a:schemeClr val="accent1"/>
          </a:effectRef>
          <a:fontRef idx="minor"/>
        </p:style>
        <p:txBody>
          <a:bodyPr lIns="36000" rIns="36000" tIns="45000" bIns="45000" anchor="b">
            <a:normAutofit/>
          </a:bodyPr>
          <a:p>
            <a:pPr algn="ctr">
              <a:lnSpc>
                <a:spcPct val="100000"/>
              </a:lnSpc>
            </a:pPr>
            <a:r>
              <a:rPr b="0" lang="fr-FR" sz="1400" spc="-1" strike="noStrike">
                <a:solidFill>
                  <a:srgbClr val="ffffff"/>
                </a:solidFill>
                <a:uFill>
                  <a:solidFill>
                    <a:srgbClr val="ffffff"/>
                  </a:solidFill>
                </a:uFill>
                <a:latin typeface="Calibri"/>
                <a:ea typeface="ＭＳ Ｐゴシック"/>
              </a:rPr>
              <a:t>Epoux.se</a:t>
            </a:r>
            <a:endParaRPr b="0" lang="fr-FR" sz="1400" spc="-1" strike="noStrike">
              <a:solidFill>
                <a:srgbClr val="000000"/>
              </a:solidFill>
              <a:uFill>
                <a:solidFill>
                  <a:srgbClr val="ffffff"/>
                </a:solidFill>
              </a:uFill>
              <a:latin typeface="Arial"/>
            </a:endParaRPr>
          </a:p>
        </p:txBody>
      </p:sp>
      <p:sp>
        <p:nvSpPr>
          <p:cNvPr id="388" name="CustomShape 17"/>
          <p:cNvSpPr/>
          <p:nvPr/>
        </p:nvSpPr>
        <p:spPr>
          <a:xfrm>
            <a:off x="7475400" y="4189320"/>
            <a:ext cx="1488600" cy="999720"/>
          </a:xfrm>
          <a:prstGeom prst="flowChartMerge">
            <a:avLst/>
          </a:prstGeom>
          <a:solidFill>
            <a:srgbClr val="00b050"/>
          </a:solidFill>
          <a:ln>
            <a:round/>
          </a:ln>
        </p:spPr>
        <p:style>
          <a:lnRef idx="2">
            <a:schemeClr val="accent1">
              <a:shade val="50000"/>
            </a:schemeClr>
          </a:lnRef>
          <a:fillRef idx="1">
            <a:schemeClr val="accent1"/>
          </a:fillRef>
          <a:effectRef idx="0">
            <a:schemeClr val="accent1"/>
          </a:effectRef>
          <a:fontRef idx="minor"/>
        </p:style>
        <p:txBody>
          <a:bodyPr lIns="36000" rIns="36000" tIns="45000" bIns="45000" anchor="ctr"/>
          <a:p>
            <a:pPr algn="ctr">
              <a:lnSpc>
                <a:spcPct val="100000"/>
              </a:lnSpc>
            </a:pPr>
            <a:r>
              <a:rPr b="0" lang="fr-FR" sz="1400" spc="-1" strike="noStrike">
                <a:solidFill>
                  <a:srgbClr val="ffffff"/>
                </a:solidFill>
                <a:uFill>
                  <a:solidFill>
                    <a:srgbClr val="ffffff"/>
                  </a:solidFill>
                </a:uFill>
                <a:latin typeface="Calibri"/>
                <a:ea typeface="ＭＳ Ｐゴシック"/>
              </a:rPr>
              <a:t>Ex époux.se</a:t>
            </a:r>
            <a:endParaRPr b="0" lang="fr-FR" sz="1400" spc="-1" strike="noStrike">
              <a:solidFill>
                <a:srgbClr val="000000"/>
              </a:solidFill>
              <a:uFill>
                <a:solidFill>
                  <a:srgbClr val="ffffff"/>
                </a:solidFill>
              </a:uFill>
              <a:latin typeface="Arial"/>
            </a:endParaRPr>
          </a:p>
        </p:txBody>
      </p:sp>
      <p:sp>
        <p:nvSpPr>
          <p:cNvPr id="389" name="CustomShape 18"/>
          <p:cNvSpPr/>
          <p:nvPr/>
        </p:nvSpPr>
        <p:spPr>
          <a:xfrm>
            <a:off x="5573880" y="3789360"/>
            <a:ext cx="1765080" cy="1871280"/>
          </a:xfrm>
          <a:prstGeom prst="wedgeEllipseCallout">
            <a:avLst>
              <a:gd name="adj1" fmla="val -54324"/>
              <a:gd name="adj2" fmla="val 41103"/>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390" name="CustomShape 19"/>
          <p:cNvSpPr/>
          <p:nvPr/>
        </p:nvSpPr>
        <p:spPr>
          <a:xfrm>
            <a:off x="7343640" y="3789360"/>
            <a:ext cx="1800000" cy="1726920"/>
          </a:xfrm>
          <a:prstGeom prst="wedgeEllipseCallout">
            <a:avLst>
              <a:gd name="adj1" fmla="val 2617"/>
              <a:gd name="adj2" fmla="val 61686"/>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391" name="CustomShape 20"/>
          <p:cNvSpPr/>
          <p:nvPr/>
        </p:nvSpPr>
        <p:spPr>
          <a:xfrm>
            <a:off x="468360" y="5907240"/>
            <a:ext cx="3958920" cy="729720"/>
          </a:xfrm>
          <a:prstGeom prst="rect">
            <a:avLst/>
          </a:prstGeom>
          <a:noFill/>
          <a:ln>
            <a:noFill/>
          </a:ln>
        </p:spPr>
        <p:style>
          <a:lnRef idx="0"/>
          <a:fillRef idx="0"/>
          <a:effectRef idx="0"/>
          <a:fontRef idx="minor"/>
        </p:style>
        <p:txBody>
          <a:bodyPr lIns="90000" rIns="90000" tIns="45000" bIns="45000"/>
          <a:p>
            <a:pPr marL="285840" indent="-285480">
              <a:lnSpc>
                <a:spcPct val="100000"/>
              </a:lnSpc>
              <a:buClr>
                <a:srgbClr val="ff0000"/>
              </a:buClr>
              <a:buFont typeface="StarSymbol"/>
              <a:buChar char="-"/>
            </a:pPr>
            <a:r>
              <a:rPr b="0" lang="fr-FR" sz="1400" spc="-1" strike="noStrike">
                <a:solidFill>
                  <a:srgbClr val="ff0000"/>
                </a:solidFill>
                <a:uFill>
                  <a:solidFill>
                    <a:srgbClr val="ffffff"/>
                  </a:solidFill>
                </a:uFill>
                <a:latin typeface="Arial"/>
                <a:ea typeface="ＭＳ Ｐゴシック"/>
              </a:rPr>
              <a:t>Si âgé.e de plus de 55 ans</a:t>
            </a:r>
            <a:endParaRPr b="0" lang="fr-FR" sz="1400" spc="-1" strike="noStrike">
              <a:solidFill>
                <a:srgbClr val="000000"/>
              </a:solidFill>
              <a:uFill>
                <a:solidFill>
                  <a:srgbClr val="ffffff"/>
                </a:solidFill>
              </a:uFill>
              <a:latin typeface="Arial"/>
            </a:endParaRPr>
          </a:p>
          <a:p>
            <a:pPr marL="285840" indent="-285480" algn="just">
              <a:lnSpc>
                <a:spcPct val="100000"/>
              </a:lnSpc>
              <a:buClr>
                <a:srgbClr val="ff0000"/>
              </a:buClr>
              <a:buFont typeface="StarSymbol"/>
              <a:buChar char="-"/>
            </a:pPr>
            <a:r>
              <a:rPr b="0" lang="fr-FR" sz="1400" spc="-1" strike="noStrike">
                <a:solidFill>
                  <a:srgbClr val="ff0000"/>
                </a:solidFill>
                <a:uFill>
                  <a:solidFill>
                    <a:srgbClr val="ffffff"/>
                  </a:solidFill>
                </a:uFill>
                <a:latin typeface="Arial"/>
                <a:ea typeface="ＭＳ Ｐゴシック"/>
              </a:rPr>
              <a:t>Si les ressources personnelles sont inférieures à 1691€ par mois (pour la base)</a:t>
            </a:r>
            <a:endParaRPr b="0" lang="fr-FR" sz="1400" spc="-1" strike="noStrike">
              <a:solidFill>
                <a:srgbClr val="000000"/>
              </a:solidFill>
              <a:uFill>
                <a:solidFill>
                  <a:srgbClr val="ffffff"/>
                </a:solidFill>
              </a:uFill>
              <a:latin typeface="Arial"/>
            </a:endParaRPr>
          </a:p>
        </p:txBody>
      </p:sp>
      <p:sp>
        <p:nvSpPr>
          <p:cNvPr id="392" name="CustomShape 21"/>
          <p:cNvSpPr/>
          <p:nvPr/>
        </p:nvSpPr>
        <p:spPr>
          <a:xfrm>
            <a:off x="4572000" y="5661000"/>
            <a:ext cx="1368000" cy="942120"/>
          </a:xfrm>
          <a:prstGeom prst="rect">
            <a:avLst/>
          </a:prstGeom>
          <a:noFill/>
          <a:ln>
            <a:noFill/>
          </a:ln>
        </p:spPr>
        <p:style>
          <a:lnRef idx="0"/>
          <a:fillRef idx="0"/>
          <a:effectRef idx="0"/>
          <a:fontRef idx="minor"/>
        </p:style>
        <p:txBody>
          <a:bodyPr lIns="90000" rIns="90000" tIns="45000" bIns="45000"/>
          <a:p>
            <a:pPr algn="just">
              <a:lnSpc>
                <a:spcPct val="100000"/>
              </a:lnSpc>
            </a:pPr>
            <a:r>
              <a:rPr b="0" lang="fr-FR" sz="1400" spc="-1" strike="noStrike">
                <a:solidFill>
                  <a:srgbClr val="ff0000"/>
                </a:solidFill>
                <a:uFill>
                  <a:solidFill>
                    <a:srgbClr val="ffffff"/>
                  </a:solidFill>
                </a:uFill>
                <a:latin typeface="Arial"/>
                <a:ea typeface="ＭＳ Ｐゴシック"/>
              </a:rPr>
              <a:t>Si marié.e depuis au moins 4 ans ou enfant</a:t>
            </a:r>
            <a:endParaRPr b="0" lang="fr-FR" sz="1400" spc="-1" strike="noStrike">
              <a:solidFill>
                <a:srgbClr val="000000"/>
              </a:solidFill>
              <a:uFill>
                <a:solidFill>
                  <a:srgbClr val="ffffff"/>
                </a:solidFill>
              </a:uFill>
              <a:latin typeface="Arial"/>
            </a:endParaRPr>
          </a:p>
        </p:txBody>
      </p:sp>
      <p:sp>
        <p:nvSpPr>
          <p:cNvPr id="393" name="CustomShape 22"/>
          <p:cNvSpPr/>
          <p:nvPr/>
        </p:nvSpPr>
        <p:spPr>
          <a:xfrm>
            <a:off x="7221600" y="5661000"/>
            <a:ext cx="1782360" cy="942120"/>
          </a:xfrm>
          <a:prstGeom prst="rect">
            <a:avLst/>
          </a:prstGeom>
          <a:noFill/>
          <a:ln>
            <a:noFill/>
          </a:ln>
        </p:spPr>
        <p:style>
          <a:lnRef idx="0"/>
          <a:fillRef idx="0"/>
          <a:effectRef idx="0"/>
          <a:fontRef idx="minor"/>
        </p:style>
        <p:txBody>
          <a:bodyPr lIns="90000" rIns="90000" tIns="45000" bIns="45000"/>
          <a:p>
            <a:pPr algn="just">
              <a:lnSpc>
                <a:spcPct val="100000"/>
              </a:lnSpc>
            </a:pPr>
            <a:r>
              <a:rPr b="0" lang="fr-FR" sz="1400" spc="-1" strike="noStrike">
                <a:solidFill>
                  <a:srgbClr val="ff0000"/>
                </a:solidFill>
                <a:uFill>
                  <a:solidFill>
                    <a:srgbClr val="ffffff"/>
                  </a:solidFill>
                </a:uFill>
                <a:latin typeface="Arial"/>
                <a:ea typeface="ＭＳ Ｐゴシック"/>
              </a:rPr>
              <a:t>Si n’est pas en couple (mariage, PACS, concubinage)</a:t>
            </a:r>
            <a:endParaRPr b="0" lang="fr-FR" sz="1400" spc="-1" strike="noStrike">
              <a:solidFill>
                <a:srgbClr val="000000"/>
              </a:solidFill>
              <a:uFill>
                <a:solidFill>
                  <a:srgbClr val="ffffff"/>
                </a:solidFill>
              </a:uFill>
              <a:latin typeface="Arial"/>
            </a:endParaRPr>
          </a:p>
        </p:txBody>
      </p:sp>
      <p:sp>
        <p:nvSpPr>
          <p:cNvPr id="394" name="CustomShape 23"/>
          <p:cNvSpPr/>
          <p:nvPr/>
        </p:nvSpPr>
        <p:spPr>
          <a:xfrm>
            <a:off x="382680" y="5176800"/>
            <a:ext cx="2808000" cy="27288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200" spc="-1" strike="noStrike">
                <a:solidFill>
                  <a:srgbClr val="000000"/>
                </a:solidFill>
                <a:uFill>
                  <a:solidFill>
                    <a:srgbClr val="ffffff"/>
                  </a:solidFill>
                </a:uFill>
                <a:latin typeface="Arial"/>
                <a:ea typeface="ＭＳ Ｐゴシック"/>
              </a:rPr>
              <a:t>Répartition au prorata du mariage</a:t>
            </a:r>
            <a:endParaRPr b="0" lang="fr-FR" sz="1200" spc="-1" strike="noStrike">
              <a:solidFill>
                <a:srgbClr val="000000"/>
              </a:solidFill>
              <a:uFill>
                <a:solidFill>
                  <a:srgbClr val="ffffff"/>
                </a:solidFill>
              </a:uFill>
              <a:latin typeface="Arial"/>
            </a:endParaRPr>
          </a:p>
        </p:txBody>
      </p:sp>
      <p:sp>
        <p:nvSpPr>
          <p:cNvPr id="395" name="CustomShape 24"/>
          <p:cNvSpPr/>
          <p:nvPr/>
        </p:nvSpPr>
        <p:spPr>
          <a:xfrm>
            <a:off x="5940360" y="5203800"/>
            <a:ext cx="2808000" cy="27288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200" spc="-1" strike="noStrike">
                <a:solidFill>
                  <a:srgbClr val="000000"/>
                </a:solidFill>
                <a:uFill>
                  <a:solidFill>
                    <a:srgbClr val="ffffff"/>
                  </a:solidFill>
                </a:uFill>
                <a:latin typeface="Arial"/>
                <a:ea typeface="ＭＳ Ｐゴシック"/>
              </a:rPr>
              <a:t>Répartition au prorata du mariage</a:t>
            </a:r>
            <a:endParaRPr b="0" lang="fr-FR" sz="1200" spc="-1" strike="noStrike">
              <a:solidFill>
                <a:srgbClr val="000000"/>
              </a:solidFill>
              <a:uFill>
                <a:solidFill>
                  <a:srgbClr val="ffffff"/>
                </a:solidFill>
              </a:uFill>
              <a:latin typeface="Arial"/>
            </a:endParaRPr>
          </a:p>
        </p:txBody>
      </p:sp>
    </p:spTree>
  </p:cSld>
  <p:timing>
    <p:tnLst>
      <p:par>
        <p:cTn id="121" dur="indefinite" restart="never" nodeType="tmRoot">
          <p:childTnLst>
            <p:seq>
              <p:cTn id="122"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TextShape 1"/>
          <p:cNvSpPr txBox="1"/>
          <p:nvPr/>
        </p:nvSpPr>
        <p:spPr>
          <a:xfrm>
            <a:off x="457200" y="274680"/>
            <a:ext cx="8229240" cy="417240"/>
          </a:xfrm>
          <a:prstGeom prst="rect">
            <a:avLst/>
          </a:prstGeom>
          <a:noFill/>
          <a:ln>
            <a:noFill/>
          </a:ln>
        </p:spPr>
        <p:txBody>
          <a:bodyPr anchor="ctr"/>
          <a:p>
            <a:pPr algn="ctr">
              <a:lnSpc>
                <a:spcPct val="100000"/>
              </a:lnSpc>
            </a:pPr>
            <a:r>
              <a:rPr b="1" lang="fr-FR" sz="2400" spc="-1" strike="noStrike">
                <a:solidFill>
                  <a:srgbClr val="000000"/>
                </a:solidFill>
                <a:uFill>
                  <a:solidFill>
                    <a:srgbClr val="ffffff"/>
                  </a:solidFill>
                </a:uFill>
                <a:latin typeface="Calibri"/>
                <a:ea typeface="ＭＳ Ｐゴシック"/>
              </a:rPr>
              <a:t>Une prise en compte des enfants différente</a:t>
            </a:r>
            <a:endParaRPr b="0" lang="fr-FR" sz="2400" spc="-1" strike="noStrike">
              <a:solidFill>
                <a:srgbClr val="000000"/>
              </a:solidFill>
              <a:uFill>
                <a:solidFill>
                  <a:srgbClr val="ffffff"/>
                </a:solidFill>
              </a:uFill>
              <a:latin typeface="Arial"/>
            </a:endParaRPr>
          </a:p>
        </p:txBody>
      </p:sp>
      <p:sp>
        <p:nvSpPr>
          <p:cNvPr id="397" name="CustomShape 2"/>
          <p:cNvSpPr/>
          <p:nvPr/>
        </p:nvSpPr>
        <p:spPr>
          <a:xfrm>
            <a:off x="457200" y="967320"/>
            <a:ext cx="4039920" cy="451080"/>
          </a:xfrm>
          <a:prstGeom prst="roundRect">
            <a:avLst>
              <a:gd name="adj" fmla="val 10000"/>
            </a:avLst>
          </a:prstGeom>
          <a:solidFill>
            <a:schemeClr val="accent5">
              <a:lumMod val="50000"/>
            </a:schemeClr>
          </a:solidFill>
          <a:ln>
            <a:noFill/>
          </a:ln>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p:spPr>
        <p:style>
          <a:lnRef idx="0">
            <a:schemeClr val="accent2"/>
          </a:lnRef>
          <a:fillRef idx="3">
            <a:schemeClr val="accent2"/>
          </a:fillRef>
          <a:effectRef idx="3">
            <a:schemeClr val="accent2"/>
          </a:effectRef>
          <a:fontRef idx="minor"/>
        </p:style>
        <p:txBody>
          <a:bodyPr lIns="74160" rIns="60840" tIns="74160" bIns="73800" anchor="ctr"/>
          <a:p>
            <a:pPr algn="ctr">
              <a:lnSpc>
                <a:spcPct val="90000"/>
              </a:lnSpc>
              <a:spcAft>
                <a:spcPts val="561"/>
              </a:spcAft>
            </a:pPr>
            <a:r>
              <a:rPr b="1" lang="fr-FR" sz="1600" spc="-1" strike="noStrike">
                <a:solidFill>
                  <a:srgbClr val="ffffff"/>
                </a:solidFill>
                <a:uFill>
                  <a:solidFill>
                    <a:srgbClr val="ffffff"/>
                  </a:solidFill>
                </a:uFill>
                <a:latin typeface="Calibri"/>
                <a:ea typeface="ＭＳ Ｐゴシック"/>
              </a:rPr>
              <a:t>Catherine, salariée  du secteur privé</a:t>
            </a:r>
            <a:endParaRPr b="0" lang="fr-FR" sz="1600" spc="-1" strike="noStrike">
              <a:solidFill>
                <a:srgbClr val="000000"/>
              </a:solidFill>
              <a:uFill>
                <a:solidFill>
                  <a:srgbClr val="ffffff"/>
                </a:solidFill>
              </a:uFill>
              <a:latin typeface="Arial"/>
            </a:endParaRPr>
          </a:p>
        </p:txBody>
      </p:sp>
      <p:sp>
        <p:nvSpPr>
          <p:cNvPr id="398" name="CustomShape 3"/>
          <p:cNvSpPr/>
          <p:nvPr/>
        </p:nvSpPr>
        <p:spPr>
          <a:xfrm flipH="1" rot="16113600">
            <a:off x="2352600" y="1671120"/>
            <a:ext cx="141480" cy="197280"/>
          </a:xfrm>
          <a:prstGeom prst="rightArrow">
            <a:avLst>
              <a:gd name="adj1" fmla="val 60000"/>
              <a:gd name="adj2" fmla="val 50000"/>
            </a:avLst>
          </a:prstGeom>
          <a:noFill/>
          <a:ln>
            <a:noFill/>
          </a:ln>
        </p:spPr>
        <p:style>
          <a:lnRef idx="0"/>
          <a:fillRef idx="0"/>
          <a:effectRef idx="0"/>
          <a:fontRef idx="minor"/>
        </p:style>
      </p:sp>
      <p:sp>
        <p:nvSpPr>
          <p:cNvPr id="399" name="CustomShape 4"/>
          <p:cNvSpPr/>
          <p:nvPr/>
        </p:nvSpPr>
        <p:spPr>
          <a:xfrm>
            <a:off x="1691640" y="1803240"/>
            <a:ext cx="1525680" cy="583200"/>
          </a:xfrm>
          <a:prstGeom prst="roundRect">
            <a:avLst>
              <a:gd name="adj" fmla="val 10000"/>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a:gradFill>
          <a:ln>
            <a:noFill/>
          </a:ln>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p:spPr>
        <p:style>
          <a:lnRef idx="0">
            <a:schemeClr val="accent1"/>
          </a:lnRef>
          <a:fillRef idx="3">
            <a:schemeClr val="accent1"/>
          </a:fillRef>
          <a:effectRef idx="3">
            <a:schemeClr val="accent1"/>
          </a:effectRef>
          <a:fontRef idx="minor"/>
        </p:style>
        <p:txBody>
          <a:bodyPr lIns="74160" rIns="57240" tIns="74160" bIns="74520" anchor="ctr"/>
          <a:p>
            <a:pPr algn="ctr">
              <a:lnSpc>
                <a:spcPct val="90000"/>
              </a:lnSpc>
              <a:spcAft>
                <a:spcPts val="524"/>
              </a:spcAft>
            </a:pPr>
            <a:r>
              <a:rPr b="0" lang="fr-FR" sz="1500" spc="-1" strike="noStrike">
                <a:solidFill>
                  <a:srgbClr val="ffffff"/>
                </a:solidFill>
                <a:uFill>
                  <a:solidFill>
                    <a:srgbClr val="ffffff"/>
                  </a:solidFill>
                </a:uFill>
                <a:latin typeface="Calibri"/>
                <a:ea typeface="ＭＳ Ｐゴシック"/>
              </a:rPr>
              <a:t>8 trimestres de MDA</a:t>
            </a:r>
            <a:endParaRPr b="0" lang="fr-FR" sz="1500" spc="-1" strike="noStrike">
              <a:solidFill>
                <a:srgbClr val="000000"/>
              </a:solidFill>
              <a:uFill>
                <a:solidFill>
                  <a:srgbClr val="ffffff"/>
                </a:solidFill>
              </a:uFill>
              <a:latin typeface="Arial"/>
            </a:endParaRPr>
          </a:p>
        </p:txBody>
      </p:sp>
      <p:sp>
        <p:nvSpPr>
          <p:cNvPr id="400" name="CustomShape 5"/>
          <p:cNvSpPr/>
          <p:nvPr/>
        </p:nvSpPr>
        <p:spPr>
          <a:xfrm rot="5399400">
            <a:off x="2314800" y="2698200"/>
            <a:ext cx="177120" cy="199800"/>
          </a:xfrm>
          <a:prstGeom prst="rightArrow">
            <a:avLst>
              <a:gd name="adj1" fmla="val 60000"/>
              <a:gd name="adj2" fmla="val 50000"/>
            </a:avLst>
          </a:prstGeom>
          <a:solidFill>
            <a:schemeClr val="bg1"/>
          </a:solidFill>
          <a:ln>
            <a:noFill/>
          </a:ln>
        </p:spPr>
        <p:style>
          <a:lnRef idx="0"/>
          <a:fillRef idx="0"/>
          <a:effectRef idx="0"/>
          <a:fontRef idx="minor"/>
        </p:style>
      </p:sp>
      <p:sp>
        <p:nvSpPr>
          <p:cNvPr id="401" name="CustomShape 6"/>
          <p:cNvSpPr/>
          <p:nvPr/>
        </p:nvSpPr>
        <p:spPr>
          <a:xfrm>
            <a:off x="1691640" y="2853000"/>
            <a:ext cx="1526040" cy="588240"/>
          </a:xfrm>
          <a:prstGeom prst="roundRect">
            <a:avLst>
              <a:gd name="adj" fmla="val 10000"/>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a:gradFill>
          <a:ln>
            <a:noFill/>
          </a:ln>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p:spPr>
        <p:style>
          <a:lnRef idx="0">
            <a:schemeClr val="accent1"/>
          </a:lnRef>
          <a:fillRef idx="3">
            <a:schemeClr val="accent1"/>
          </a:fillRef>
          <a:effectRef idx="3">
            <a:schemeClr val="accent1"/>
          </a:effectRef>
          <a:fontRef idx="minor"/>
        </p:style>
        <p:txBody>
          <a:bodyPr lIns="74520" rIns="57240" tIns="74520" bIns="74520" anchor="ctr"/>
          <a:p>
            <a:pPr algn="ctr">
              <a:lnSpc>
                <a:spcPct val="90000"/>
              </a:lnSpc>
              <a:spcAft>
                <a:spcPts val="524"/>
              </a:spcAft>
            </a:pPr>
            <a:r>
              <a:rPr b="0" lang="fr-FR" sz="1500" spc="-1" strike="noStrike">
                <a:solidFill>
                  <a:srgbClr val="ffffff"/>
                </a:solidFill>
                <a:uFill>
                  <a:solidFill>
                    <a:srgbClr val="ffffff"/>
                  </a:solidFill>
                </a:uFill>
                <a:latin typeface="Calibri"/>
                <a:ea typeface="ＭＳ Ｐゴシック"/>
              </a:rPr>
              <a:t>8 trimestres  de MDA</a:t>
            </a:r>
            <a:endParaRPr b="0" lang="fr-FR" sz="1500" spc="-1" strike="noStrike">
              <a:solidFill>
                <a:srgbClr val="000000"/>
              </a:solidFill>
              <a:uFill>
                <a:solidFill>
                  <a:srgbClr val="ffffff"/>
                </a:solidFill>
              </a:uFill>
              <a:latin typeface="Arial"/>
            </a:endParaRPr>
          </a:p>
        </p:txBody>
      </p:sp>
      <p:sp>
        <p:nvSpPr>
          <p:cNvPr id="402" name="CustomShape 7"/>
          <p:cNvSpPr/>
          <p:nvPr/>
        </p:nvSpPr>
        <p:spPr>
          <a:xfrm rot="5373600">
            <a:off x="1915560" y="3704760"/>
            <a:ext cx="854280" cy="540720"/>
          </a:xfrm>
          <a:prstGeom prst="rightArrow">
            <a:avLst>
              <a:gd name="adj1" fmla="val 60000"/>
              <a:gd name="adj2" fmla="val 50000"/>
            </a:avLst>
          </a:prstGeom>
          <a:noFill/>
          <a:ln>
            <a:noFill/>
          </a:ln>
        </p:spPr>
        <p:style>
          <a:lnRef idx="0"/>
          <a:fillRef idx="0"/>
          <a:effectRef idx="0"/>
          <a:fontRef idx="minor"/>
        </p:style>
      </p:sp>
      <p:sp>
        <p:nvSpPr>
          <p:cNvPr id="403" name="CustomShape 8"/>
          <p:cNvSpPr/>
          <p:nvPr/>
        </p:nvSpPr>
        <p:spPr>
          <a:xfrm>
            <a:off x="516240" y="4581000"/>
            <a:ext cx="3903840" cy="670320"/>
          </a:xfrm>
          <a:prstGeom prst="roundRect">
            <a:avLst>
              <a:gd name="adj" fmla="val 10000"/>
            </a:avLst>
          </a:prstGeom>
          <a:solidFill>
            <a:schemeClr val="accent6">
              <a:lumMod val="60000"/>
              <a:lumOff val="40000"/>
            </a:schemeClr>
          </a:solidFill>
          <a:ln>
            <a:noFill/>
          </a:ln>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p:spPr>
        <p:style>
          <a:lnRef idx="0">
            <a:schemeClr val="accent6"/>
          </a:lnRef>
          <a:fillRef idx="3">
            <a:schemeClr val="accent6"/>
          </a:fillRef>
          <a:effectRef idx="3">
            <a:schemeClr val="accent6"/>
          </a:effectRef>
          <a:fontRef idx="minor"/>
        </p:style>
        <p:txBody>
          <a:bodyPr lIns="80640" rIns="60840" tIns="80640" bIns="80280" anchor="ctr"/>
          <a:p>
            <a:pPr algn="ctr">
              <a:lnSpc>
                <a:spcPct val="90000"/>
              </a:lnSpc>
              <a:spcAft>
                <a:spcPts val="561"/>
              </a:spcAft>
            </a:pPr>
            <a:r>
              <a:rPr b="1" lang="fr-FR" sz="1600" spc="-1" strike="noStrike">
                <a:solidFill>
                  <a:srgbClr val="1f497d"/>
                </a:solidFill>
                <a:uFill>
                  <a:solidFill>
                    <a:srgbClr val="ffffff"/>
                  </a:solidFill>
                </a:uFill>
                <a:latin typeface="Calibri"/>
                <a:ea typeface="ＭＳ Ｐゴシック"/>
              </a:rPr>
              <a:t>16 trimestres</a:t>
            </a:r>
            <a:endParaRPr b="0" lang="fr-FR" sz="1600" spc="-1" strike="noStrike">
              <a:solidFill>
                <a:srgbClr val="000000"/>
              </a:solidFill>
              <a:uFill>
                <a:solidFill>
                  <a:srgbClr val="ffffff"/>
                </a:solidFill>
              </a:uFill>
              <a:latin typeface="Arial"/>
            </a:endParaRPr>
          </a:p>
        </p:txBody>
      </p:sp>
      <p:sp>
        <p:nvSpPr>
          <p:cNvPr id="404" name="CustomShape 9"/>
          <p:cNvSpPr/>
          <p:nvPr/>
        </p:nvSpPr>
        <p:spPr>
          <a:xfrm rot="5373000">
            <a:off x="2379600" y="5105520"/>
            <a:ext cx="159840" cy="540720"/>
          </a:xfrm>
          <a:prstGeom prst="rightArrow">
            <a:avLst>
              <a:gd name="adj1" fmla="val 60000"/>
              <a:gd name="adj2" fmla="val 50000"/>
            </a:avLst>
          </a:prstGeom>
          <a:solidFill>
            <a:schemeClr val="bg1"/>
          </a:solidFill>
          <a:ln>
            <a:noFill/>
          </a:ln>
        </p:spPr>
        <p:style>
          <a:lnRef idx="0"/>
          <a:fillRef idx="0"/>
          <a:effectRef idx="0"/>
          <a:fontRef idx="minor"/>
        </p:style>
      </p:sp>
      <p:sp>
        <p:nvSpPr>
          <p:cNvPr id="405" name="CustomShape 10"/>
          <p:cNvSpPr/>
          <p:nvPr/>
        </p:nvSpPr>
        <p:spPr>
          <a:xfrm>
            <a:off x="467640" y="5465520"/>
            <a:ext cx="4019040" cy="1202040"/>
          </a:xfrm>
          <a:prstGeom prst="roundRect">
            <a:avLst>
              <a:gd name="adj" fmla="val 10000"/>
            </a:avLst>
          </a:prstGeom>
          <a:solidFill>
            <a:schemeClr val="accent6">
              <a:lumMod val="60000"/>
              <a:lumOff val="40000"/>
            </a:schemeClr>
          </a:solidFill>
          <a:ln>
            <a:noFill/>
          </a:ln>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p:spPr>
        <p:style>
          <a:lnRef idx="0">
            <a:schemeClr val="accent6"/>
          </a:lnRef>
          <a:fillRef idx="3">
            <a:schemeClr val="accent6"/>
          </a:fillRef>
          <a:effectRef idx="3">
            <a:schemeClr val="accent6"/>
          </a:effectRef>
          <a:fontRef idx="minor"/>
        </p:style>
        <p:txBody>
          <a:bodyPr lIns="88560" rIns="53280" tIns="88560" bIns="88560" anchor="ctr"/>
          <a:p>
            <a:pPr algn="ctr">
              <a:lnSpc>
                <a:spcPct val="90000"/>
              </a:lnSpc>
              <a:spcAft>
                <a:spcPts val="561"/>
              </a:spcAft>
            </a:pPr>
            <a:r>
              <a:rPr b="0" lang="fr-FR" sz="1400" spc="-1" strike="noStrike">
                <a:solidFill>
                  <a:srgbClr val="ffffff"/>
                </a:solidFill>
                <a:uFill>
                  <a:solidFill>
                    <a:srgbClr val="ffffff"/>
                  </a:solidFill>
                </a:uFill>
                <a:latin typeface="Calibri"/>
                <a:ea typeface="ＭＳ Ｐゴシック"/>
              </a:rPr>
              <a:t> </a:t>
            </a:r>
            <a:r>
              <a:rPr b="1" lang="fr-FR" sz="1600" spc="-1" strike="noStrike">
                <a:solidFill>
                  <a:srgbClr val="ff0000"/>
                </a:solidFill>
                <a:uFill>
                  <a:solidFill>
                    <a:srgbClr val="ffffff"/>
                  </a:solidFill>
                </a:uFill>
                <a:latin typeface="Calibri"/>
                <a:ea typeface="ＭＳ Ｐゴシック"/>
              </a:rPr>
              <a:t>Catherine pourra partir à la retraite</a:t>
            </a:r>
            <a:r>
              <a:rPr b="1" lang="fr-FR" sz="1400" spc="-1" strike="noStrike">
                <a:solidFill>
                  <a:srgbClr val="1f497d"/>
                </a:solidFill>
                <a:uFill>
                  <a:solidFill>
                    <a:srgbClr val="ffffff"/>
                  </a:solidFill>
                </a:uFill>
                <a:latin typeface="Calibri"/>
                <a:ea typeface="ＭＳ Ｐゴシック"/>
              </a:rPr>
              <a:t>.</a:t>
            </a:r>
            <a:endParaRPr b="0" lang="fr-FR" sz="1400" spc="-1" strike="noStrike">
              <a:solidFill>
                <a:srgbClr val="000000"/>
              </a:solidFill>
              <a:uFill>
                <a:solidFill>
                  <a:srgbClr val="ffffff"/>
                </a:solidFill>
              </a:uFill>
              <a:latin typeface="Arial"/>
            </a:endParaRPr>
          </a:p>
          <a:p>
            <a:pPr algn="ctr">
              <a:lnSpc>
                <a:spcPct val="90000"/>
              </a:lnSpc>
              <a:spcAft>
                <a:spcPts val="490"/>
              </a:spcAft>
            </a:pPr>
            <a:r>
              <a:rPr b="1" lang="fr-FR" sz="1400" spc="-1" strike="noStrike">
                <a:solidFill>
                  <a:srgbClr val="1f497d"/>
                </a:solidFill>
                <a:uFill>
                  <a:solidFill>
                    <a:srgbClr val="ffffff"/>
                  </a:solidFill>
                </a:uFill>
                <a:latin typeface="Calibri"/>
                <a:ea typeface="ＭＳ Ｐゴシック"/>
              </a:rPr>
              <a:t>Elle disposera du nombre de trimestres exigés pour sa génération pour bénéficier du taux plein.</a:t>
            </a:r>
            <a:endParaRPr b="0" lang="fr-FR" sz="1400" spc="-1" strike="noStrike">
              <a:solidFill>
                <a:srgbClr val="000000"/>
              </a:solidFill>
              <a:uFill>
                <a:solidFill>
                  <a:srgbClr val="ffffff"/>
                </a:solidFill>
              </a:uFill>
              <a:latin typeface="Arial"/>
            </a:endParaRPr>
          </a:p>
        </p:txBody>
      </p:sp>
      <p:sp>
        <p:nvSpPr>
          <p:cNvPr id="406" name="CustomShape 11"/>
          <p:cNvSpPr/>
          <p:nvPr/>
        </p:nvSpPr>
        <p:spPr>
          <a:xfrm>
            <a:off x="4788000" y="967680"/>
            <a:ext cx="4039920" cy="454320"/>
          </a:xfrm>
          <a:prstGeom prst="roundRect">
            <a:avLst>
              <a:gd name="adj" fmla="val 10000"/>
            </a:avLst>
          </a:prstGeom>
          <a:solidFill>
            <a:schemeClr val="accent5">
              <a:lumMod val="50000"/>
            </a:schemeClr>
          </a:solidFill>
          <a:ln>
            <a:noFill/>
          </a:ln>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p:spPr>
        <p:style>
          <a:lnRef idx="0">
            <a:schemeClr val="accent6"/>
          </a:lnRef>
          <a:fillRef idx="3">
            <a:schemeClr val="accent6"/>
          </a:fillRef>
          <a:effectRef idx="3">
            <a:schemeClr val="accent6"/>
          </a:effectRef>
          <a:fontRef idx="minor"/>
        </p:style>
        <p:txBody>
          <a:bodyPr lIns="74160" rIns="60840" tIns="74160" bIns="74160" anchor="ctr"/>
          <a:p>
            <a:pPr algn="ctr">
              <a:lnSpc>
                <a:spcPct val="90000"/>
              </a:lnSpc>
              <a:spcAft>
                <a:spcPts val="561"/>
              </a:spcAft>
            </a:pPr>
            <a:r>
              <a:rPr b="1" lang="fr-FR" sz="1600" spc="-1" strike="noStrike">
                <a:solidFill>
                  <a:srgbClr val="ffffff"/>
                </a:solidFill>
                <a:uFill>
                  <a:solidFill>
                    <a:srgbClr val="ffffff"/>
                  </a:solidFill>
                </a:uFill>
                <a:latin typeface="Calibri"/>
                <a:ea typeface="ＭＳ Ｐゴシック"/>
              </a:rPr>
              <a:t>Sylvie, fonctionnaire de l’Etat</a:t>
            </a:r>
            <a:endParaRPr b="0" lang="fr-FR" sz="1600" spc="-1" strike="noStrike">
              <a:solidFill>
                <a:srgbClr val="000000"/>
              </a:solidFill>
              <a:uFill>
                <a:solidFill>
                  <a:srgbClr val="ffffff"/>
                </a:solidFill>
              </a:uFill>
              <a:latin typeface="Arial"/>
            </a:endParaRPr>
          </a:p>
        </p:txBody>
      </p:sp>
      <p:sp>
        <p:nvSpPr>
          <p:cNvPr id="407" name="CustomShape 12"/>
          <p:cNvSpPr/>
          <p:nvPr/>
        </p:nvSpPr>
        <p:spPr>
          <a:xfrm flipH="1" rot="16069800">
            <a:off x="6688440" y="1657440"/>
            <a:ext cx="129240" cy="198720"/>
          </a:xfrm>
          <a:prstGeom prst="rightArrow">
            <a:avLst>
              <a:gd name="adj1" fmla="val 60000"/>
              <a:gd name="adj2" fmla="val 50000"/>
            </a:avLst>
          </a:prstGeom>
          <a:noFill/>
          <a:ln>
            <a:noFill/>
          </a:ln>
        </p:spPr>
        <p:style>
          <a:lnRef idx="0"/>
          <a:fillRef idx="0"/>
          <a:effectRef idx="0"/>
          <a:fontRef idx="minor"/>
        </p:style>
      </p:sp>
      <p:sp>
        <p:nvSpPr>
          <p:cNvPr id="408" name="CustomShape 13"/>
          <p:cNvSpPr/>
          <p:nvPr/>
        </p:nvSpPr>
        <p:spPr>
          <a:xfrm>
            <a:off x="6012000" y="1772640"/>
            <a:ext cx="1525680" cy="587520"/>
          </a:xfrm>
          <a:prstGeom prst="roundRect">
            <a:avLst>
              <a:gd name="adj" fmla="val 10000"/>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a:gradFill>
          <a:ln>
            <a:noFill/>
          </a:ln>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p:spPr>
        <p:style>
          <a:lnRef idx="0">
            <a:schemeClr val="accent1"/>
          </a:lnRef>
          <a:fillRef idx="3">
            <a:schemeClr val="accent1"/>
          </a:fillRef>
          <a:effectRef idx="3">
            <a:schemeClr val="accent1"/>
          </a:effectRef>
          <a:fontRef idx="minor"/>
        </p:style>
        <p:txBody>
          <a:bodyPr lIns="74520" rIns="57240" tIns="74520" bIns="74520" anchor="ctr"/>
          <a:p>
            <a:pPr algn="ctr">
              <a:lnSpc>
                <a:spcPct val="90000"/>
              </a:lnSpc>
              <a:spcAft>
                <a:spcPts val="524"/>
              </a:spcAft>
            </a:pPr>
            <a:r>
              <a:rPr b="0" lang="fr-FR" sz="1500" spc="-1" strike="noStrike">
                <a:solidFill>
                  <a:srgbClr val="ffffff"/>
                </a:solidFill>
                <a:uFill>
                  <a:solidFill>
                    <a:srgbClr val="ffffff"/>
                  </a:solidFill>
                </a:uFill>
                <a:latin typeface="Calibri"/>
                <a:ea typeface="ＭＳ Ｐゴシック"/>
              </a:rPr>
              <a:t>2 trimestres  de MDA</a:t>
            </a:r>
            <a:endParaRPr b="0" lang="fr-FR" sz="1500" spc="-1" strike="noStrike">
              <a:solidFill>
                <a:srgbClr val="000000"/>
              </a:solidFill>
              <a:uFill>
                <a:solidFill>
                  <a:srgbClr val="ffffff"/>
                </a:solidFill>
              </a:uFill>
              <a:latin typeface="Arial"/>
            </a:endParaRPr>
          </a:p>
        </p:txBody>
      </p:sp>
      <p:sp>
        <p:nvSpPr>
          <p:cNvPr id="409" name="CustomShape 14"/>
          <p:cNvSpPr/>
          <p:nvPr/>
        </p:nvSpPr>
        <p:spPr>
          <a:xfrm rot="5399400">
            <a:off x="6627240" y="2685600"/>
            <a:ext cx="187200" cy="201240"/>
          </a:xfrm>
          <a:prstGeom prst="rightArrow">
            <a:avLst>
              <a:gd name="adj1" fmla="val 60000"/>
              <a:gd name="adj2" fmla="val 50000"/>
            </a:avLst>
          </a:prstGeom>
          <a:solidFill>
            <a:schemeClr val="bg1"/>
          </a:solidFill>
          <a:ln>
            <a:noFill/>
          </a:ln>
        </p:spPr>
        <p:style>
          <a:lnRef idx="0"/>
          <a:fillRef idx="0"/>
          <a:effectRef idx="0"/>
          <a:fontRef idx="minor"/>
        </p:style>
      </p:sp>
      <p:sp>
        <p:nvSpPr>
          <p:cNvPr id="410" name="CustomShape 15"/>
          <p:cNvSpPr/>
          <p:nvPr/>
        </p:nvSpPr>
        <p:spPr>
          <a:xfrm>
            <a:off x="6012000" y="2853000"/>
            <a:ext cx="1526040" cy="592560"/>
          </a:xfrm>
          <a:prstGeom prst="roundRect">
            <a:avLst>
              <a:gd name="adj" fmla="val 10000"/>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a:gradFill>
          <a:ln>
            <a:noFill/>
          </a:ln>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p:spPr>
        <p:style>
          <a:lnRef idx="0">
            <a:schemeClr val="accent1"/>
          </a:lnRef>
          <a:fillRef idx="3">
            <a:schemeClr val="accent1"/>
          </a:fillRef>
          <a:effectRef idx="3">
            <a:schemeClr val="accent1"/>
          </a:effectRef>
          <a:fontRef idx="minor"/>
        </p:style>
        <p:txBody>
          <a:bodyPr lIns="74520" rIns="57240" tIns="74520" bIns="74520" anchor="ctr"/>
          <a:p>
            <a:pPr algn="ctr">
              <a:lnSpc>
                <a:spcPct val="90000"/>
              </a:lnSpc>
              <a:spcAft>
                <a:spcPts val="524"/>
              </a:spcAft>
            </a:pPr>
            <a:r>
              <a:rPr b="0" lang="fr-FR" sz="1500" spc="-1" strike="noStrike">
                <a:solidFill>
                  <a:srgbClr val="ffffff"/>
                </a:solidFill>
                <a:uFill>
                  <a:solidFill>
                    <a:srgbClr val="ffffff"/>
                  </a:solidFill>
                </a:uFill>
                <a:latin typeface="Calibri"/>
                <a:ea typeface="ＭＳ Ｐゴシック"/>
              </a:rPr>
              <a:t>2 trimestres  de MDA</a:t>
            </a:r>
            <a:endParaRPr b="0" lang="fr-FR" sz="1500" spc="-1" strike="noStrike">
              <a:solidFill>
                <a:srgbClr val="000000"/>
              </a:solidFill>
              <a:uFill>
                <a:solidFill>
                  <a:srgbClr val="ffffff"/>
                </a:solidFill>
              </a:uFill>
              <a:latin typeface="Arial"/>
            </a:endParaRPr>
          </a:p>
        </p:txBody>
      </p:sp>
      <p:sp>
        <p:nvSpPr>
          <p:cNvPr id="411" name="CustomShape 16"/>
          <p:cNvSpPr/>
          <p:nvPr/>
        </p:nvSpPr>
        <p:spPr>
          <a:xfrm rot="5409000">
            <a:off x="6347520" y="3740760"/>
            <a:ext cx="851040" cy="544680"/>
          </a:xfrm>
          <a:prstGeom prst="rightArrow">
            <a:avLst>
              <a:gd name="adj1" fmla="val 60000"/>
              <a:gd name="adj2" fmla="val 50000"/>
            </a:avLst>
          </a:prstGeom>
          <a:noFill/>
          <a:ln>
            <a:noFill/>
          </a:ln>
        </p:spPr>
        <p:style>
          <a:lnRef idx="0"/>
          <a:fillRef idx="0"/>
          <a:effectRef idx="0"/>
          <a:fontRef idx="minor"/>
        </p:style>
      </p:sp>
      <p:sp>
        <p:nvSpPr>
          <p:cNvPr id="412" name="CustomShape 17"/>
          <p:cNvSpPr/>
          <p:nvPr/>
        </p:nvSpPr>
        <p:spPr>
          <a:xfrm>
            <a:off x="4788000" y="4581000"/>
            <a:ext cx="3965400" cy="635400"/>
          </a:xfrm>
          <a:prstGeom prst="roundRect">
            <a:avLst>
              <a:gd name="adj" fmla="val 10000"/>
            </a:avLst>
          </a:prstGeom>
          <a:solidFill>
            <a:schemeClr val="accent6">
              <a:lumMod val="60000"/>
              <a:lumOff val="40000"/>
            </a:schemeClr>
          </a:solidFill>
          <a:ln>
            <a:noFill/>
          </a:ln>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p:spPr>
        <p:style>
          <a:lnRef idx="0">
            <a:schemeClr val="accent6"/>
          </a:lnRef>
          <a:fillRef idx="3">
            <a:schemeClr val="accent6"/>
          </a:fillRef>
          <a:effectRef idx="3">
            <a:schemeClr val="accent6"/>
          </a:effectRef>
          <a:fontRef idx="minor"/>
        </p:style>
        <p:txBody>
          <a:bodyPr lIns="79560" rIns="60840" tIns="79560" bIns="79200" anchor="ctr"/>
          <a:p>
            <a:pPr algn="ctr">
              <a:lnSpc>
                <a:spcPct val="90000"/>
              </a:lnSpc>
              <a:spcAft>
                <a:spcPts val="561"/>
              </a:spcAft>
            </a:pPr>
            <a:r>
              <a:rPr b="1" lang="fr-FR" sz="1600" spc="-1" strike="noStrike">
                <a:solidFill>
                  <a:srgbClr val="1f497d"/>
                </a:solidFill>
                <a:uFill>
                  <a:solidFill>
                    <a:srgbClr val="ffffff"/>
                  </a:solidFill>
                </a:uFill>
                <a:latin typeface="Calibri"/>
                <a:ea typeface="ＭＳ Ｐゴシック"/>
              </a:rPr>
              <a:t>4 trimestres </a:t>
            </a:r>
            <a:endParaRPr b="0" lang="fr-FR" sz="1600" spc="-1" strike="noStrike">
              <a:solidFill>
                <a:srgbClr val="000000"/>
              </a:solidFill>
              <a:uFill>
                <a:solidFill>
                  <a:srgbClr val="ffffff"/>
                </a:solidFill>
              </a:uFill>
              <a:latin typeface="Arial"/>
            </a:endParaRPr>
          </a:p>
        </p:txBody>
      </p:sp>
      <p:sp>
        <p:nvSpPr>
          <p:cNvPr id="413" name="CustomShape 18"/>
          <p:cNvSpPr/>
          <p:nvPr/>
        </p:nvSpPr>
        <p:spPr>
          <a:xfrm rot="5290200">
            <a:off x="6694200" y="5065200"/>
            <a:ext cx="181080" cy="544680"/>
          </a:xfrm>
          <a:prstGeom prst="rightArrow">
            <a:avLst>
              <a:gd name="adj1" fmla="val 60000"/>
              <a:gd name="adj2" fmla="val 50000"/>
            </a:avLst>
          </a:prstGeom>
          <a:solidFill>
            <a:schemeClr val="bg1"/>
          </a:solidFill>
          <a:ln>
            <a:noFill/>
          </a:ln>
        </p:spPr>
        <p:style>
          <a:lnRef idx="0"/>
          <a:fillRef idx="0"/>
          <a:effectRef idx="0"/>
          <a:fontRef idx="minor"/>
        </p:style>
      </p:sp>
      <p:sp>
        <p:nvSpPr>
          <p:cNvPr id="414" name="CustomShape 19"/>
          <p:cNvSpPr/>
          <p:nvPr/>
        </p:nvSpPr>
        <p:spPr>
          <a:xfrm>
            <a:off x="4788000" y="5458320"/>
            <a:ext cx="4039920" cy="1210680"/>
          </a:xfrm>
          <a:prstGeom prst="roundRect">
            <a:avLst>
              <a:gd name="adj" fmla="val 10000"/>
            </a:avLst>
          </a:prstGeom>
          <a:solidFill>
            <a:schemeClr val="accent6">
              <a:lumMod val="60000"/>
              <a:lumOff val="40000"/>
            </a:schemeClr>
          </a:solidFill>
          <a:ln>
            <a:noFill/>
          </a:ln>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p:spPr>
        <p:style>
          <a:lnRef idx="0">
            <a:schemeClr val="accent6"/>
          </a:lnRef>
          <a:fillRef idx="3">
            <a:schemeClr val="accent6"/>
          </a:fillRef>
          <a:effectRef idx="3">
            <a:schemeClr val="accent6"/>
          </a:effectRef>
          <a:fontRef idx="minor"/>
        </p:style>
        <p:txBody>
          <a:bodyPr lIns="96480" rIns="60840" tIns="96480" bIns="96120" anchor="ctr"/>
          <a:p>
            <a:pPr algn="ctr">
              <a:lnSpc>
                <a:spcPct val="90000"/>
              </a:lnSpc>
              <a:spcAft>
                <a:spcPts val="561"/>
              </a:spcAft>
            </a:pPr>
            <a:r>
              <a:rPr b="1" lang="fr-FR" sz="1600" spc="-1" strike="noStrike">
                <a:solidFill>
                  <a:srgbClr val="ff0000"/>
                </a:solidFill>
                <a:uFill>
                  <a:solidFill>
                    <a:srgbClr val="ffffff"/>
                  </a:solidFill>
                </a:uFill>
                <a:latin typeface="Calibri"/>
                <a:ea typeface="ＭＳ Ｐゴシック"/>
              </a:rPr>
              <a:t>Sylvie pourra partir à la retraite mais sa pension subira une décote de 15%</a:t>
            </a:r>
            <a:r>
              <a:rPr b="0" lang="fr-FR" sz="1400" spc="-1" strike="noStrike">
                <a:solidFill>
                  <a:srgbClr val="ffffff"/>
                </a:solidFill>
                <a:uFill>
                  <a:solidFill>
                    <a:srgbClr val="ffffff"/>
                  </a:solidFill>
                </a:uFill>
                <a:latin typeface="Calibri"/>
                <a:ea typeface="ＭＳ Ｐゴシック"/>
              </a:rPr>
              <a:t>. </a:t>
            </a:r>
            <a:endParaRPr b="0" lang="fr-FR" sz="1400" spc="-1" strike="noStrike">
              <a:solidFill>
                <a:srgbClr val="000000"/>
              </a:solidFill>
              <a:uFill>
                <a:solidFill>
                  <a:srgbClr val="ffffff"/>
                </a:solidFill>
              </a:uFill>
              <a:latin typeface="Arial"/>
            </a:endParaRPr>
          </a:p>
          <a:p>
            <a:pPr algn="ctr">
              <a:lnSpc>
                <a:spcPct val="90000"/>
              </a:lnSpc>
              <a:spcAft>
                <a:spcPts val="490"/>
              </a:spcAft>
            </a:pPr>
            <a:r>
              <a:rPr b="1" lang="fr-FR" sz="1400" spc="-1" strike="noStrike">
                <a:solidFill>
                  <a:srgbClr val="002060"/>
                </a:solidFill>
                <a:uFill>
                  <a:solidFill>
                    <a:srgbClr val="ffffff"/>
                  </a:solidFill>
                </a:uFill>
                <a:latin typeface="Calibri"/>
                <a:ea typeface="ＭＳ Ｐゴシック"/>
              </a:rPr>
              <a:t>Elle devra travailler encore 12 trimestres pour bénéficier du taux plein</a:t>
            </a:r>
            <a:endParaRPr b="0" lang="fr-FR" sz="1400" spc="-1" strike="noStrike">
              <a:solidFill>
                <a:srgbClr val="000000"/>
              </a:solidFill>
              <a:uFill>
                <a:solidFill>
                  <a:srgbClr val="ffffff"/>
                </a:solidFill>
              </a:uFill>
              <a:latin typeface="Arial"/>
            </a:endParaRPr>
          </a:p>
        </p:txBody>
      </p:sp>
      <p:sp>
        <p:nvSpPr>
          <p:cNvPr id="415" name="CustomShape 20"/>
          <p:cNvSpPr/>
          <p:nvPr/>
        </p:nvSpPr>
        <p:spPr>
          <a:xfrm>
            <a:off x="467640" y="1365480"/>
            <a:ext cx="8424720" cy="333720"/>
          </a:xfrm>
          <a:prstGeom prst="rect">
            <a:avLst/>
          </a:prstGeom>
          <a:solidFill>
            <a:schemeClr val="accent2">
              <a:lumMod val="40000"/>
              <a:lumOff val="60000"/>
            </a:schemeClr>
          </a:solidFill>
          <a:ln>
            <a:noFill/>
          </a:ln>
          <a:effectLst>
            <a:outerShdw blurRad="40000" dir="5400000" dist="23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rIns="90000" tIns="45000" bIns="45000"/>
          <a:p>
            <a:pPr algn="ctr">
              <a:lnSpc>
                <a:spcPct val="100000"/>
              </a:lnSpc>
            </a:pPr>
            <a:r>
              <a:rPr b="1" lang="fr-FR" sz="1600" spc="-1" strike="noStrike">
                <a:solidFill>
                  <a:srgbClr val="1f497d"/>
                </a:solidFill>
                <a:uFill>
                  <a:solidFill>
                    <a:srgbClr val="ffffff"/>
                  </a:solidFill>
                </a:uFill>
                <a:latin typeface="Calibri"/>
                <a:ea typeface="ＭＳ Ｐゴシック"/>
              </a:rPr>
              <a:t>2004, naissance du 1</a:t>
            </a:r>
            <a:r>
              <a:rPr b="1" lang="fr-FR" sz="1600" spc="-1" strike="noStrike" baseline="30000">
                <a:solidFill>
                  <a:srgbClr val="1f497d"/>
                </a:solidFill>
                <a:uFill>
                  <a:solidFill>
                    <a:srgbClr val="ffffff"/>
                  </a:solidFill>
                </a:uFill>
                <a:latin typeface="Calibri"/>
                <a:ea typeface="ＭＳ Ｐゴシック"/>
              </a:rPr>
              <a:t>er</a:t>
            </a:r>
            <a:r>
              <a:rPr b="1" lang="fr-FR" sz="1600" spc="-1" strike="noStrike">
                <a:solidFill>
                  <a:srgbClr val="1f497d"/>
                </a:solidFill>
                <a:uFill>
                  <a:solidFill>
                    <a:srgbClr val="ffffff"/>
                  </a:solidFill>
                </a:uFill>
                <a:latin typeface="Calibri"/>
                <a:ea typeface="ＭＳ Ｐゴシック"/>
              </a:rPr>
              <a:t> enfant</a:t>
            </a:r>
            <a:endParaRPr b="0" lang="fr-FR" sz="1600" spc="-1" strike="noStrike">
              <a:solidFill>
                <a:srgbClr val="000000"/>
              </a:solidFill>
              <a:uFill>
                <a:solidFill>
                  <a:srgbClr val="ffffff"/>
                </a:solidFill>
              </a:uFill>
              <a:latin typeface="Arial"/>
            </a:endParaRPr>
          </a:p>
        </p:txBody>
      </p:sp>
      <p:sp>
        <p:nvSpPr>
          <p:cNvPr id="416" name="CustomShape 21"/>
          <p:cNvSpPr/>
          <p:nvPr/>
        </p:nvSpPr>
        <p:spPr>
          <a:xfrm>
            <a:off x="467640" y="2386800"/>
            <a:ext cx="8424720" cy="333720"/>
          </a:xfrm>
          <a:prstGeom prst="rect">
            <a:avLst/>
          </a:prstGeom>
          <a:solidFill>
            <a:schemeClr val="accent2">
              <a:lumMod val="40000"/>
              <a:lumOff val="60000"/>
            </a:schemeClr>
          </a:solidFill>
          <a:ln>
            <a:noFill/>
          </a:ln>
          <a:effectLst>
            <a:outerShdw blurRad="40000" dir="5400000" dist="23000" rotWithShape="0">
              <a:srgbClr val="000000">
                <a:alpha val="35000"/>
              </a:srgbClr>
            </a:outerShdw>
          </a:effectLst>
        </p:spPr>
        <p:style>
          <a:lnRef idx="0">
            <a:schemeClr val="accent4"/>
          </a:lnRef>
          <a:fillRef idx="3">
            <a:schemeClr val="accent4"/>
          </a:fillRef>
          <a:effectRef idx="3">
            <a:schemeClr val="accent4"/>
          </a:effectRef>
          <a:fontRef idx="minor"/>
        </p:style>
        <p:txBody>
          <a:bodyPr lIns="90000" rIns="90000" tIns="45000" bIns="45000"/>
          <a:p>
            <a:pPr algn="ctr">
              <a:lnSpc>
                <a:spcPct val="100000"/>
              </a:lnSpc>
            </a:pPr>
            <a:r>
              <a:rPr b="1" lang="fr-FR" sz="1600" spc="-1" strike="noStrike">
                <a:solidFill>
                  <a:srgbClr val="1f497d"/>
                </a:solidFill>
                <a:uFill>
                  <a:solidFill>
                    <a:srgbClr val="ffffff"/>
                  </a:solidFill>
                </a:uFill>
                <a:latin typeface="Calibri"/>
                <a:ea typeface="ＭＳ Ｐゴシック"/>
              </a:rPr>
              <a:t>2006, naissance du 2ème enfant</a:t>
            </a:r>
            <a:endParaRPr b="0" lang="fr-FR" sz="1600" spc="-1" strike="noStrike">
              <a:solidFill>
                <a:srgbClr val="000000"/>
              </a:solidFill>
              <a:uFill>
                <a:solidFill>
                  <a:srgbClr val="ffffff"/>
                </a:solidFill>
              </a:uFill>
              <a:latin typeface="Arial"/>
            </a:endParaRPr>
          </a:p>
        </p:txBody>
      </p:sp>
      <p:sp>
        <p:nvSpPr>
          <p:cNvPr id="417" name="CustomShape 22"/>
          <p:cNvSpPr/>
          <p:nvPr/>
        </p:nvSpPr>
        <p:spPr>
          <a:xfrm>
            <a:off x="535320" y="3573000"/>
            <a:ext cx="8172720" cy="719640"/>
          </a:xfrm>
          <a:prstGeom prst="rect">
            <a:avLst/>
          </a:prstGeom>
          <a:ln>
            <a:noFill/>
          </a:ln>
          <a:effectLst>
            <a:outerShdw blurRad="40000" dir="5400000" dist="23000" rotWithShape="0">
              <a:srgbClr val="000000">
                <a:alpha val="35000"/>
              </a:srgbClr>
            </a:outerShdw>
          </a:effectLst>
        </p:spPr>
        <p:style>
          <a:lnRef idx="0">
            <a:schemeClr val="accent6"/>
          </a:lnRef>
          <a:fillRef idx="3">
            <a:schemeClr val="accent6"/>
          </a:fillRef>
          <a:effectRef idx="3">
            <a:schemeClr val="accent6"/>
          </a:effectRef>
          <a:fontRef idx="minor"/>
        </p:style>
        <p:txBody>
          <a:bodyPr lIns="90000" rIns="90000" tIns="45000" bIns="45000" anchor="ctr"/>
          <a:p>
            <a:pPr algn="ctr">
              <a:lnSpc>
                <a:spcPct val="100000"/>
              </a:lnSpc>
            </a:pPr>
            <a:r>
              <a:rPr b="1" lang="fr-FR" sz="2400" spc="-1" strike="noStrike">
                <a:solidFill>
                  <a:srgbClr val="ffffff"/>
                </a:solidFill>
                <a:uFill>
                  <a:solidFill>
                    <a:srgbClr val="ffffff"/>
                  </a:solidFill>
                </a:uFill>
                <a:latin typeface="Calibri"/>
                <a:ea typeface="ＭＳ Ｐゴシック"/>
              </a:rPr>
              <a:t>A durée d’activité et âge identiques de Catherine et Sylvie, les enfants donneront droit à  :</a:t>
            </a:r>
            <a:endParaRPr b="0" lang="fr-FR" sz="2400" spc="-1" strike="noStrike">
              <a:solidFill>
                <a:srgbClr val="000000"/>
              </a:solidFill>
              <a:uFill>
                <a:solidFill>
                  <a:srgbClr val="ffffff"/>
                </a:solidFill>
              </a:uFill>
              <a:latin typeface="Arial"/>
            </a:endParaRPr>
          </a:p>
        </p:txBody>
      </p:sp>
    </p:spTree>
  </p:cSld>
  <p:timing>
    <p:tnLst>
      <p:par>
        <p:cTn id="123" dur="indefinite" restart="never" nodeType="tmRoot">
          <p:childTnLst>
            <p:seq>
              <p:cTn id="12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CustomShape 1"/>
          <p:cNvSpPr/>
          <p:nvPr/>
        </p:nvSpPr>
        <p:spPr>
          <a:xfrm>
            <a:off x="457200" y="272880"/>
            <a:ext cx="8224560" cy="1142640"/>
          </a:xfrm>
          <a:prstGeom prst="rect">
            <a:avLst/>
          </a:prstGeom>
          <a:noFill/>
          <a:ln>
            <a:noFill/>
          </a:ln>
        </p:spPr>
        <p:style>
          <a:lnRef idx="0"/>
          <a:fillRef idx="0"/>
          <a:effectRef idx="0"/>
          <a:fontRef idx="minor"/>
        </p:style>
        <p:txBody>
          <a:bodyPr lIns="0" rIns="0" tIns="0" bIns="0" anchor="ctr"/>
          <a:p>
            <a:pPr algn="ctr">
              <a:lnSpc>
                <a:spcPct val="93000"/>
              </a:lnSpc>
            </a:pPr>
            <a:r>
              <a:rPr b="1" lang="fr-FR" sz="4000" spc="-1" strike="noStrike">
                <a:solidFill>
                  <a:srgbClr val="000000"/>
                </a:solidFill>
                <a:uFill>
                  <a:solidFill>
                    <a:srgbClr val="ffffff"/>
                  </a:solidFill>
                </a:uFill>
                <a:latin typeface="Calibri"/>
                <a:ea typeface="ＭＳ Ｐゴシック"/>
              </a:rPr>
              <a:t>Régimes par points</a:t>
            </a:r>
            <a:endParaRPr b="0" lang="fr-FR" sz="4000" spc="-1" strike="noStrike">
              <a:solidFill>
                <a:srgbClr val="000000"/>
              </a:solidFill>
              <a:uFill>
                <a:solidFill>
                  <a:srgbClr val="ffffff"/>
                </a:solidFill>
              </a:uFill>
              <a:latin typeface="Arial"/>
            </a:endParaRPr>
          </a:p>
        </p:txBody>
      </p:sp>
      <p:sp>
        <p:nvSpPr>
          <p:cNvPr id="298" name="CustomShape 2"/>
          <p:cNvSpPr/>
          <p:nvPr/>
        </p:nvSpPr>
        <p:spPr>
          <a:xfrm>
            <a:off x="324000" y="1557360"/>
            <a:ext cx="8280000" cy="5040000"/>
          </a:xfrm>
          <a:prstGeom prst="rect">
            <a:avLst/>
          </a:prstGeom>
          <a:noFill/>
          <a:ln>
            <a:noFill/>
          </a:ln>
        </p:spPr>
        <p:style>
          <a:lnRef idx="0"/>
          <a:fillRef idx="0"/>
          <a:effectRef idx="0"/>
          <a:fontRef idx="minor"/>
        </p:style>
        <p:txBody>
          <a:bodyPr lIns="0" rIns="0" tIns="0" bIns="0"/>
          <a:p>
            <a:pPr marL="382680" indent="-290160">
              <a:lnSpc>
                <a:spcPct val="93000"/>
              </a:lnSpc>
              <a:spcAft>
                <a:spcPts val="1287"/>
              </a:spcAft>
              <a:buClr>
                <a:srgbClr val="000000"/>
              </a:buClr>
              <a:buSzPct val="45000"/>
              <a:buFont typeface="Wingdings" charset="2"/>
              <a:buChar char=""/>
            </a:pPr>
            <a:r>
              <a:rPr b="0" lang="fr-FR" sz="2900" spc="-1" strike="noStrike">
                <a:solidFill>
                  <a:srgbClr val="000000"/>
                </a:solidFill>
                <a:uFill>
                  <a:solidFill>
                    <a:srgbClr val="ffffff"/>
                  </a:solidFill>
                </a:uFill>
                <a:latin typeface="Calibri"/>
                <a:ea typeface="ＭＳ Ｐゴシック"/>
              </a:rPr>
              <a:t>Les cotisations sont transformées en points (selon la </a:t>
            </a:r>
            <a:r>
              <a:rPr b="1" lang="fr-FR" sz="2900" spc="-1" strike="noStrike">
                <a:solidFill>
                  <a:srgbClr val="000000"/>
                </a:solidFill>
                <a:uFill>
                  <a:solidFill>
                    <a:srgbClr val="ffffff"/>
                  </a:solidFill>
                </a:uFill>
                <a:latin typeface="Calibri"/>
                <a:ea typeface="ＭＳ Ｐゴシック"/>
              </a:rPr>
              <a:t>valeur d’achat </a:t>
            </a:r>
            <a:r>
              <a:rPr b="0" lang="fr-FR" sz="2900" spc="-1" strike="noStrike">
                <a:solidFill>
                  <a:srgbClr val="000000"/>
                </a:solidFill>
                <a:uFill>
                  <a:solidFill>
                    <a:srgbClr val="ffffff"/>
                  </a:solidFill>
                </a:uFill>
                <a:latin typeface="Calibri"/>
                <a:ea typeface="ＭＳ Ｐゴシック"/>
              </a:rPr>
              <a:t>du point). </a:t>
            </a:r>
            <a:endParaRPr b="0" lang="fr-FR" sz="2900" spc="-1" strike="noStrike">
              <a:solidFill>
                <a:srgbClr val="000000"/>
              </a:solidFill>
              <a:uFill>
                <a:solidFill>
                  <a:srgbClr val="ffffff"/>
                </a:solidFill>
              </a:uFill>
              <a:latin typeface="Arial"/>
            </a:endParaRPr>
          </a:p>
          <a:p>
            <a:pPr marL="382680" indent="-290160">
              <a:lnSpc>
                <a:spcPct val="93000"/>
              </a:lnSpc>
              <a:spcAft>
                <a:spcPts val="1287"/>
              </a:spcAft>
              <a:buClr>
                <a:srgbClr val="000000"/>
              </a:buClr>
              <a:buSzPct val="45000"/>
              <a:buFont typeface="Wingdings" charset="2"/>
              <a:buChar char=""/>
            </a:pPr>
            <a:r>
              <a:rPr b="0" lang="fr-FR" sz="2900" spc="-1" strike="noStrike">
                <a:solidFill>
                  <a:srgbClr val="000000"/>
                </a:solidFill>
                <a:uFill>
                  <a:solidFill>
                    <a:srgbClr val="ffffff"/>
                  </a:solidFill>
                </a:uFill>
                <a:latin typeface="Calibri"/>
                <a:ea typeface="ＭＳ Ｐゴシック"/>
              </a:rPr>
              <a:t>La pension est déterminée par la </a:t>
            </a:r>
            <a:r>
              <a:rPr b="1" lang="fr-FR" sz="2900" spc="-1" strike="noStrike">
                <a:solidFill>
                  <a:srgbClr val="000000"/>
                </a:solidFill>
                <a:uFill>
                  <a:solidFill>
                    <a:srgbClr val="ffffff"/>
                  </a:solidFill>
                </a:uFill>
                <a:latin typeface="Calibri"/>
                <a:ea typeface="ＭＳ Ｐゴシック"/>
              </a:rPr>
              <a:t>valeur de liquidation (ou valeur de service)</a:t>
            </a:r>
            <a:r>
              <a:rPr b="0" lang="fr-FR" sz="2900" spc="-1" strike="noStrike">
                <a:solidFill>
                  <a:srgbClr val="000000"/>
                </a:solidFill>
                <a:uFill>
                  <a:solidFill>
                    <a:srgbClr val="ffffff"/>
                  </a:solidFill>
                </a:uFill>
                <a:latin typeface="Calibri"/>
                <a:ea typeface="ＭＳ Ｐゴシック"/>
              </a:rPr>
              <a:t> du point. Celle-ci peut varier en fonction de l’âge au moment de la liquidation ou le système peut prévoir des décotes à partir d’un age pivot (voir diapo 12)</a:t>
            </a:r>
            <a:endParaRPr b="0" lang="fr-FR" sz="2900" spc="-1" strike="noStrike">
              <a:solidFill>
                <a:srgbClr val="000000"/>
              </a:solidFill>
              <a:uFill>
                <a:solidFill>
                  <a:srgbClr val="ffffff"/>
                </a:solidFill>
              </a:uFill>
              <a:latin typeface="Arial"/>
            </a:endParaRPr>
          </a:p>
          <a:p>
            <a:pPr marL="382680" indent="-290160">
              <a:lnSpc>
                <a:spcPct val="93000"/>
              </a:lnSpc>
              <a:spcAft>
                <a:spcPts val="1287"/>
              </a:spcAft>
              <a:buClr>
                <a:srgbClr val="000000"/>
              </a:buClr>
              <a:buSzPct val="45000"/>
              <a:buFont typeface="Wingdings" charset="2"/>
              <a:buChar char=""/>
            </a:pPr>
            <a:r>
              <a:rPr b="0" lang="fr-FR" sz="2900" spc="-1" strike="noStrike">
                <a:solidFill>
                  <a:srgbClr val="000000"/>
                </a:solidFill>
                <a:uFill>
                  <a:solidFill>
                    <a:srgbClr val="ffffff"/>
                  </a:solidFill>
                </a:uFill>
                <a:latin typeface="Calibri"/>
                <a:ea typeface="ＭＳ Ｐゴシック"/>
              </a:rPr>
              <a:t>La cotisation est dûe sur l’ensemble des salaires et traitements (indemnités comprises) dans la limite de 3 PASS (10 000 euros par mois)</a:t>
            </a:r>
            <a:endParaRPr b="0" lang="fr-FR" sz="2900" spc="-1" strike="noStrike">
              <a:solidFill>
                <a:srgbClr val="000000"/>
              </a:solidFill>
              <a:uFill>
                <a:solidFill>
                  <a:srgbClr val="ffffff"/>
                </a:solidFill>
              </a:uFill>
              <a:latin typeface="Arial"/>
            </a:endParaRPr>
          </a:p>
          <a:p>
            <a:pPr marL="382680" indent="-290160">
              <a:lnSpc>
                <a:spcPct val="93000"/>
              </a:lnSpc>
              <a:spcAft>
                <a:spcPts val="1287"/>
              </a:spcAft>
            </a:pPr>
            <a:endParaRPr b="0" lang="fr-FR" sz="2900" spc="-1" strike="noStrike">
              <a:solidFill>
                <a:srgbClr val="000000"/>
              </a:solidFill>
              <a:uFill>
                <a:solidFill>
                  <a:srgbClr val="ffffff"/>
                </a:solidFill>
              </a:uFill>
              <a:latin typeface="Arial"/>
            </a:endParaRPr>
          </a:p>
          <a:p>
            <a:pPr marL="382680" indent="-290160">
              <a:lnSpc>
                <a:spcPct val="93000"/>
              </a:lnSpc>
              <a:spcAft>
                <a:spcPts val="1287"/>
              </a:spcAft>
            </a:pPr>
            <a:endParaRPr b="0" lang="fr-FR" sz="2900" spc="-1" strike="noStrike">
              <a:solidFill>
                <a:srgbClr val="000000"/>
              </a:solidFill>
              <a:uFill>
                <a:solidFill>
                  <a:srgbClr val="ffffff"/>
                </a:solidFill>
              </a:uFill>
              <a:latin typeface="Arial"/>
            </a:endParaRPr>
          </a:p>
        </p:txBody>
      </p:sp>
      <p:sp>
        <p:nvSpPr>
          <p:cNvPr id="299" name="CustomShape 3"/>
          <p:cNvSpPr/>
          <p:nvPr/>
        </p:nvSpPr>
        <p:spPr>
          <a:xfrm>
            <a:off x="6553080" y="6356520"/>
            <a:ext cx="2133360" cy="364680"/>
          </a:xfrm>
          <a:prstGeom prst="rect">
            <a:avLst/>
          </a:prstGeom>
          <a:noFill/>
          <a:ln>
            <a:noFill/>
          </a:ln>
        </p:spPr>
        <p:style>
          <a:lnRef idx="0"/>
          <a:fillRef idx="0"/>
          <a:effectRef idx="0"/>
          <a:fontRef idx="minor"/>
        </p:style>
      </p:sp>
      <p:sp>
        <p:nvSpPr>
          <p:cNvPr id="300" name="TextShape 4"/>
          <p:cNvSpPr txBox="1"/>
          <p:nvPr/>
        </p:nvSpPr>
        <p:spPr>
          <a:xfrm>
            <a:off x="6553080" y="6356520"/>
            <a:ext cx="2133360" cy="364680"/>
          </a:xfrm>
          <a:prstGeom prst="rect">
            <a:avLst/>
          </a:prstGeom>
          <a:noFill/>
          <a:ln>
            <a:noFill/>
          </a:ln>
        </p:spPr>
        <p:txBody>
          <a:bodyPr anchor="ctr"/>
          <a:p>
            <a:pPr algn="r">
              <a:lnSpc>
                <a:spcPct val="100000"/>
              </a:lnSpc>
            </a:pPr>
            <a:fld id="{3FC805A1-1115-4E74-BD13-0DAED8D663B4}" type="slidenum">
              <a:rPr b="0" lang="fr-FR" sz="1200" spc="-1" strike="noStrike">
                <a:solidFill>
                  <a:srgbClr val="898989"/>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rPr>
              <a:t>Le RAFP</a:t>
            </a:r>
            <a:endParaRPr b="0" lang="fr-FR" sz="4400" spc="-1" strike="noStrike">
              <a:solidFill>
                <a:srgbClr val="000000"/>
              </a:solidFill>
              <a:uFill>
                <a:solidFill>
                  <a:srgbClr val="ffffff"/>
                </a:solidFill>
              </a:uFill>
              <a:latin typeface="Arial"/>
            </a:endParaRPr>
          </a:p>
        </p:txBody>
      </p:sp>
      <p:sp>
        <p:nvSpPr>
          <p:cNvPr id="419" name="TextShape 2"/>
          <p:cNvSpPr txBox="1"/>
          <p:nvPr/>
        </p:nvSpPr>
        <p:spPr>
          <a:xfrm>
            <a:off x="282600" y="1512720"/>
            <a:ext cx="8503920" cy="4571640"/>
          </a:xfrm>
          <a:prstGeom prst="rect">
            <a:avLst/>
          </a:prstGeom>
          <a:noFill/>
          <a:ln>
            <a:noFill/>
          </a:ln>
        </p:spPr>
        <p:txBody>
          <a:bodyPr/>
          <a:p>
            <a:pPr>
              <a:lnSpc>
                <a:spcPct val="100000"/>
              </a:lnSpc>
              <a:spcBef>
                <a:spcPts val="641"/>
              </a:spcBef>
            </a:pPr>
            <a:endParaRPr b="0" lang="fr-FR" sz="3200" spc="-1" strike="noStrike">
              <a:solidFill>
                <a:srgbClr val="000000"/>
              </a:solidFill>
              <a:uFill>
                <a:solidFill>
                  <a:srgbClr val="ffffff"/>
                </a:solidFill>
              </a:uFill>
              <a:latin typeface="Calibri"/>
            </a:endParaRPr>
          </a:p>
          <a:p>
            <a:pPr>
              <a:lnSpc>
                <a:spcPct val="100000"/>
              </a:lnSpc>
              <a:spcBef>
                <a:spcPts val="641"/>
              </a:spcBef>
            </a:pPr>
            <a:endParaRPr b="0" lang="fr-FR" sz="3200" spc="-1" strike="noStrike">
              <a:solidFill>
                <a:srgbClr val="000000"/>
              </a:solidFill>
              <a:uFill>
                <a:solidFill>
                  <a:srgbClr val="ffffff"/>
                </a:solidFill>
              </a:uFill>
              <a:latin typeface="Calibri"/>
            </a:endParaRPr>
          </a:p>
          <a:p>
            <a:pPr>
              <a:lnSpc>
                <a:spcPct val="100000"/>
              </a:lnSpc>
              <a:spcBef>
                <a:spcPts val="479"/>
              </a:spcBef>
            </a:pPr>
            <a:endParaRPr b="0" lang="fr-FR" sz="3200" spc="-1" strike="noStrike">
              <a:solidFill>
                <a:srgbClr val="000000"/>
              </a:solidFill>
              <a:uFill>
                <a:solidFill>
                  <a:srgbClr val="ffffff"/>
                </a:solidFill>
              </a:uFill>
              <a:latin typeface="Calibri"/>
            </a:endParaRPr>
          </a:p>
        </p:txBody>
      </p:sp>
      <p:sp>
        <p:nvSpPr>
          <p:cNvPr id="420" name="CustomShape 3"/>
          <p:cNvSpPr/>
          <p:nvPr/>
        </p:nvSpPr>
        <p:spPr>
          <a:xfrm>
            <a:off x="298440" y="1508040"/>
            <a:ext cx="8665920" cy="821880"/>
          </a:xfrm>
          <a:prstGeom prst="rect">
            <a:avLst/>
          </a:prstGeom>
          <a:noFill/>
          <a:ln>
            <a:noFill/>
          </a:ln>
        </p:spPr>
        <p:style>
          <a:lnRef idx="0"/>
          <a:fillRef idx="0"/>
          <a:effectRef idx="0"/>
          <a:fontRef idx="minor"/>
        </p:style>
        <p:txBody>
          <a:bodyPr lIns="90000" rIns="90000" tIns="45000" bIns="45000"/>
          <a:p>
            <a:pPr>
              <a:lnSpc>
                <a:spcPct val="100000"/>
              </a:lnSpc>
            </a:pPr>
            <a:r>
              <a:rPr b="0" lang="fr-FR" sz="2400" spc="-1" strike="noStrike">
                <a:solidFill>
                  <a:srgbClr val="000000"/>
                </a:solidFill>
                <a:uFill>
                  <a:solidFill>
                    <a:srgbClr val="ffffff"/>
                  </a:solidFill>
                </a:uFill>
                <a:latin typeface="Century Gothic"/>
                <a:ea typeface="ＭＳ Ｐゴシック"/>
              </a:rPr>
              <a:t>Régime de retraite obligatoire par points de la Fonction Publique mis en place depuis le 1er janvier 2005.</a:t>
            </a:r>
            <a:endParaRPr b="0" lang="fr-FR" sz="2400" spc="-1" strike="noStrike">
              <a:solidFill>
                <a:srgbClr val="000000"/>
              </a:solidFill>
              <a:uFill>
                <a:solidFill>
                  <a:srgbClr val="ffffff"/>
                </a:solidFill>
              </a:uFill>
              <a:latin typeface="Arial"/>
            </a:endParaRPr>
          </a:p>
        </p:txBody>
      </p:sp>
      <p:pic>
        <p:nvPicPr>
          <p:cNvPr id="421" name="Image 3" descr=""/>
          <p:cNvPicPr/>
          <p:nvPr/>
        </p:nvPicPr>
        <p:blipFill>
          <a:blip r:embed="rId1"/>
          <a:stretch/>
        </p:blipFill>
        <p:spPr>
          <a:xfrm>
            <a:off x="1547640" y="2349360"/>
            <a:ext cx="6408360" cy="4140000"/>
          </a:xfrm>
          <a:prstGeom prst="rect">
            <a:avLst/>
          </a:prstGeom>
          <a:ln>
            <a:noFill/>
          </a:ln>
        </p:spPr>
      </p:pic>
    </p:spTree>
  </p:cSld>
  <p:timing>
    <p:tnLst>
      <p:par>
        <p:cTn id="125" dur="indefinite" restart="never" nodeType="tmRoot">
          <p:childTnLst>
            <p:seq>
              <p:cTn id="126"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2" name="CustomShape 1"/>
          <p:cNvSpPr/>
          <p:nvPr/>
        </p:nvSpPr>
        <p:spPr>
          <a:xfrm>
            <a:off x="457200" y="272880"/>
            <a:ext cx="8224560" cy="1142640"/>
          </a:xfrm>
          <a:prstGeom prst="rect">
            <a:avLst/>
          </a:prstGeom>
          <a:noFill/>
          <a:ln>
            <a:noFill/>
          </a:ln>
        </p:spPr>
        <p:style>
          <a:lnRef idx="0"/>
          <a:fillRef idx="0"/>
          <a:effectRef idx="0"/>
          <a:fontRef idx="minor"/>
        </p:style>
        <p:txBody>
          <a:bodyPr lIns="0" rIns="0" tIns="0" bIns="0" anchor="ctr"/>
          <a:p>
            <a:pPr algn="ctr">
              <a:lnSpc>
                <a:spcPct val="93000"/>
              </a:lnSpc>
            </a:pPr>
            <a:r>
              <a:rPr b="1" lang="fr-FR" sz="4000" spc="-1" strike="noStrike">
                <a:solidFill>
                  <a:srgbClr val="000000"/>
                </a:solidFill>
                <a:uFill>
                  <a:solidFill>
                    <a:srgbClr val="ffffff"/>
                  </a:solidFill>
                </a:uFill>
                <a:latin typeface="Calibri"/>
                <a:ea typeface="ＭＳ Ｐゴシック"/>
              </a:rPr>
              <a:t>Les arguments avancés</a:t>
            </a:r>
            <a:endParaRPr b="0" lang="fr-FR" sz="4000" spc="-1" strike="noStrike">
              <a:solidFill>
                <a:srgbClr val="000000"/>
              </a:solidFill>
              <a:uFill>
                <a:solidFill>
                  <a:srgbClr val="ffffff"/>
                </a:solidFill>
              </a:uFill>
              <a:latin typeface="Arial"/>
            </a:endParaRPr>
          </a:p>
        </p:txBody>
      </p:sp>
      <p:sp>
        <p:nvSpPr>
          <p:cNvPr id="423" name="CustomShape 2"/>
          <p:cNvSpPr/>
          <p:nvPr/>
        </p:nvSpPr>
        <p:spPr>
          <a:xfrm>
            <a:off x="457200" y="1522440"/>
            <a:ext cx="8224560" cy="4522320"/>
          </a:xfrm>
          <a:prstGeom prst="rect">
            <a:avLst/>
          </a:prstGeom>
          <a:noFill/>
          <a:ln>
            <a:noFill/>
          </a:ln>
        </p:spPr>
        <p:style>
          <a:lnRef idx="0"/>
          <a:fillRef idx="0"/>
          <a:effectRef idx="0"/>
          <a:fontRef idx="minor"/>
        </p:style>
        <p:txBody>
          <a:bodyPr lIns="0" rIns="0" tIns="0" bIns="0"/>
          <a:p>
            <a:pPr marL="382680" indent="-290160">
              <a:lnSpc>
                <a:spcPct val="93000"/>
              </a:lnSpc>
              <a:spcAft>
                <a:spcPts val="1287"/>
              </a:spcAft>
            </a:pPr>
            <a:r>
              <a:rPr b="0" lang="fr-FR" sz="3200" spc="-1" strike="noStrike">
                <a:solidFill>
                  <a:srgbClr val="000000"/>
                </a:solidFill>
                <a:uFill>
                  <a:solidFill>
                    <a:srgbClr val="ffffff"/>
                  </a:solidFill>
                </a:uFill>
                <a:latin typeface="Calibri"/>
                <a:ea typeface="ＭＳ Ｐゴシック"/>
              </a:rPr>
              <a:t>Un système plus juste</a:t>
            </a:r>
            <a:endParaRPr b="0" lang="fr-FR" sz="3200" spc="-1" strike="noStrike">
              <a:solidFill>
                <a:srgbClr val="000000"/>
              </a:solidFill>
              <a:uFill>
                <a:solidFill>
                  <a:srgbClr val="ffffff"/>
                </a:solidFill>
              </a:uFill>
              <a:latin typeface="Arial"/>
            </a:endParaRPr>
          </a:p>
          <a:p>
            <a:pPr marL="382680" indent="-290160">
              <a:lnSpc>
                <a:spcPct val="93000"/>
              </a:lnSpc>
              <a:spcAft>
                <a:spcPts val="1287"/>
              </a:spcAft>
            </a:pPr>
            <a:r>
              <a:rPr b="0" lang="fr-FR" sz="3200" spc="-1" strike="noStrike">
                <a:solidFill>
                  <a:srgbClr val="000000"/>
                </a:solidFill>
                <a:uFill>
                  <a:solidFill>
                    <a:srgbClr val="ffffff"/>
                  </a:solidFill>
                </a:uFill>
                <a:latin typeface="Calibri"/>
                <a:ea typeface="ＭＳ Ｐゴシック"/>
              </a:rPr>
              <a:t>Un système universel</a:t>
            </a:r>
            <a:endParaRPr b="0" lang="fr-FR" sz="3200" spc="-1" strike="noStrike">
              <a:solidFill>
                <a:srgbClr val="000000"/>
              </a:solidFill>
              <a:uFill>
                <a:solidFill>
                  <a:srgbClr val="ffffff"/>
                </a:solidFill>
              </a:uFill>
              <a:latin typeface="Arial"/>
            </a:endParaRPr>
          </a:p>
          <a:p>
            <a:pPr marL="382680" indent="-290160">
              <a:lnSpc>
                <a:spcPct val="93000"/>
              </a:lnSpc>
              <a:spcAft>
                <a:spcPts val="1287"/>
              </a:spcAft>
            </a:pPr>
            <a:r>
              <a:rPr b="0" lang="fr-FR" sz="3200" spc="-1" strike="noStrike">
                <a:solidFill>
                  <a:srgbClr val="000000"/>
                </a:solidFill>
                <a:uFill>
                  <a:solidFill>
                    <a:srgbClr val="ffffff"/>
                  </a:solidFill>
                </a:uFill>
                <a:latin typeface="Calibri"/>
                <a:ea typeface="ＭＳ Ｐゴシック"/>
              </a:rPr>
              <a:t>Une plus grande liberté de choix (pas d'âge, pas de durée de référence)</a:t>
            </a:r>
            <a:endParaRPr b="0" lang="fr-FR" sz="3200" spc="-1" strike="noStrike">
              <a:solidFill>
                <a:srgbClr val="000000"/>
              </a:solidFill>
              <a:uFill>
                <a:solidFill>
                  <a:srgbClr val="ffffff"/>
                </a:solidFill>
              </a:uFill>
              <a:latin typeface="Arial"/>
            </a:endParaRPr>
          </a:p>
          <a:p>
            <a:pPr marL="382680" indent="-290160">
              <a:lnSpc>
                <a:spcPct val="93000"/>
              </a:lnSpc>
              <a:spcAft>
                <a:spcPts val="1287"/>
              </a:spcAft>
            </a:pPr>
            <a:r>
              <a:rPr b="0" lang="fr-FR" sz="3200" spc="-1" strike="noStrike">
                <a:solidFill>
                  <a:srgbClr val="000000"/>
                </a:solidFill>
                <a:uFill>
                  <a:solidFill>
                    <a:srgbClr val="ffffff"/>
                  </a:solidFill>
                </a:uFill>
                <a:latin typeface="Calibri"/>
                <a:ea typeface="ＭＳ Ｐゴシック"/>
              </a:rPr>
              <a:t>Un système plus contributif car calculé sur l’ensemble des salaires</a:t>
            </a:r>
            <a:endParaRPr b="0" lang="fr-FR" sz="3200" spc="-1" strike="noStrike">
              <a:solidFill>
                <a:srgbClr val="000000"/>
              </a:solidFill>
              <a:uFill>
                <a:solidFill>
                  <a:srgbClr val="ffffff"/>
                </a:solidFill>
              </a:uFill>
              <a:latin typeface="Arial"/>
            </a:endParaRPr>
          </a:p>
          <a:p>
            <a:pPr marL="382680" indent="-290160">
              <a:lnSpc>
                <a:spcPct val="93000"/>
              </a:lnSpc>
              <a:spcAft>
                <a:spcPts val="1287"/>
              </a:spcAft>
            </a:pPr>
            <a:endParaRPr b="0" lang="fr-FR" sz="3200" spc="-1" strike="noStrike">
              <a:solidFill>
                <a:srgbClr val="000000"/>
              </a:solidFill>
              <a:uFill>
                <a:solidFill>
                  <a:srgbClr val="ffffff"/>
                </a:solidFill>
              </a:uFill>
              <a:latin typeface="Arial"/>
            </a:endParaRPr>
          </a:p>
        </p:txBody>
      </p:sp>
      <p:sp>
        <p:nvSpPr>
          <p:cNvPr id="424" name="CustomShape 3"/>
          <p:cNvSpPr/>
          <p:nvPr/>
        </p:nvSpPr>
        <p:spPr>
          <a:xfrm>
            <a:off x="6553080" y="6356520"/>
            <a:ext cx="2133360" cy="364680"/>
          </a:xfrm>
          <a:prstGeom prst="rect">
            <a:avLst/>
          </a:prstGeom>
          <a:noFill/>
          <a:ln>
            <a:noFill/>
          </a:ln>
        </p:spPr>
        <p:style>
          <a:lnRef idx="0"/>
          <a:fillRef idx="0"/>
          <a:effectRef idx="0"/>
          <a:fontRef idx="minor"/>
        </p:style>
      </p:sp>
      <p:sp>
        <p:nvSpPr>
          <p:cNvPr id="425" name="TextShape 4"/>
          <p:cNvSpPr txBox="1"/>
          <p:nvPr/>
        </p:nvSpPr>
        <p:spPr>
          <a:xfrm>
            <a:off x="6553080" y="6356520"/>
            <a:ext cx="2133360" cy="364680"/>
          </a:xfrm>
          <a:prstGeom prst="rect">
            <a:avLst/>
          </a:prstGeom>
          <a:noFill/>
          <a:ln>
            <a:noFill/>
          </a:ln>
        </p:spPr>
        <p:txBody>
          <a:bodyPr anchor="ctr"/>
          <a:p>
            <a:pPr algn="r">
              <a:lnSpc>
                <a:spcPct val="100000"/>
              </a:lnSpc>
            </a:pPr>
            <a:fld id="{B32195A1-6B5C-49AD-88FD-4D8882942A42}" type="slidenum">
              <a:rPr b="0" lang="fr-FR" sz="1200" spc="-1" strike="noStrike">
                <a:solidFill>
                  <a:srgbClr val="898989"/>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timing>
    <p:tnLst>
      <p:par>
        <p:cTn id="127" dur="indefinite" restart="never" nodeType="tmRoot">
          <p:childTnLst>
            <p:seq>
              <p:cTn id="128" dur="indefinite"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CustomShape 1"/>
          <p:cNvSpPr/>
          <p:nvPr/>
        </p:nvSpPr>
        <p:spPr>
          <a:xfrm>
            <a:off x="468360" y="333360"/>
            <a:ext cx="8224560" cy="1142640"/>
          </a:xfrm>
          <a:prstGeom prst="rect">
            <a:avLst/>
          </a:prstGeom>
          <a:noFill/>
          <a:ln>
            <a:noFill/>
          </a:ln>
        </p:spPr>
        <p:style>
          <a:lnRef idx="0"/>
          <a:fillRef idx="0"/>
          <a:effectRef idx="0"/>
          <a:fontRef idx="minor"/>
        </p:style>
        <p:txBody>
          <a:bodyPr lIns="0" rIns="0" tIns="0" bIns="0" anchor="ctr"/>
          <a:p>
            <a:pPr>
              <a:lnSpc>
                <a:spcPct val="93000"/>
              </a:lnSpc>
              <a:spcAft>
                <a:spcPts val="1287"/>
              </a:spcAft>
            </a:pPr>
            <a:r>
              <a:rPr b="0" lang="fr-FR" sz="4000" spc="-1" strike="noStrike">
                <a:solidFill>
                  <a:srgbClr val="000000"/>
                </a:solidFill>
                <a:uFill>
                  <a:solidFill>
                    <a:srgbClr val="ffffff"/>
                  </a:solidFill>
                </a:uFill>
                <a:latin typeface="Calibri"/>
                <a:ea typeface="ＭＳ Ｐゴシック"/>
              </a:rPr>
              <a:t>“</a:t>
            </a:r>
            <a:r>
              <a:rPr b="0" lang="fr-FR" sz="4000" spc="-1" strike="noStrike">
                <a:solidFill>
                  <a:srgbClr val="000000"/>
                </a:solidFill>
                <a:uFill>
                  <a:solidFill>
                    <a:srgbClr val="ffffff"/>
                  </a:solidFill>
                </a:uFill>
                <a:latin typeface="Calibri"/>
                <a:ea typeface="ＭＳ Ｐゴシック"/>
              </a:rPr>
              <a:t>Un système plus juste qui garantit la répartition”?</a:t>
            </a:r>
            <a:endParaRPr b="0" lang="fr-FR" sz="4000" spc="-1" strike="noStrike">
              <a:solidFill>
                <a:srgbClr val="000000"/>
              </a:solidFill>
              <a:uFill>
                <a:solidFill>
                  <a:srgbClr val="ffffff"/>
                </a:solidFill>
              </a:uFill>
              <a:latin typeface="Arial"/>
            </a:endParaRPr>
          </a:p>
        </p:txBody>
      </p:sp>
      <p:sp>
        <p:nvSpPr>
          <p:cNvPr id="427" name="CustomShape 2"/>
          <p:cNvSpPr/>
          <p:nvPr/>
        </p:nvSpPr>
        <p:spPr>
          <a:xfrm>
            <a:off x="457200" y="1522440"/>
            <a:ext cx="8224560" cy="4522320"/>
          </a:xfrm>
          <a:prstGeom prst="rect">
            <a:avLst/>
          </a:prstGeom>
          <a:noFill/>
          <a:ln>
            <a:noFill/>
          </a:ln>
        </p:spPr>
        <p:style>
          <a:lnRef idx="0"/>
          <a:fillRef idx="0"/>
          <a:effectRef idx="0"/>
          <a:fontRef idx="minor"/>
        </p:style>
        <p:txBody>
          <a:bodyPr lIns="0" rIns="0" tIns="0" bIns="0"/>
          <a:p>
            <a:pPr marL="382680" indent="-290160">
              <a:lnSpc>
                <a:spcPct val="93000"/>
              </a:lnSpc>
              <a:spcAft>
                <a:spcPts val="1287"/>
              </a:spcAft>
            </a:pPr>
            <a:endParaRPr b="0" lang="fr-FR" sz="1800" spc="-1" strike="noStrike">
              <a:solidFill>
                <a:srgbClr val="000000"/>
              </a:solidFill>
              <a:uFill>
                <a:solidFill>
                  <a:srgbClr val="ffffff"/>
                </a:solidFill>
              </a:uFill>
              <a:latin typeface="Arial"/>
            </a:endParaRPr>
          </a:p>
          <a:p>
            <a:pPr marL="382680" indent="-290160">
              <a:lnSpc>
                <a:spcPct val="93000"/>
              </a:lnSpc>
              <a:spcAft>
                <a:spcPts val="1287"/>
              </a:spcAft>
            </a:pPr>
            <a:r>
              <a:rPr b="0" lang="fr-FR" sz="2900" spc="-1" strike="noStrike">
                <a:solidFill>
                  <a:srgbClr val="000000"/>
                </a:solidFill>
                <a:uFill>
                  <a:solidFill>
                    <a:srgbClr val="ffffff"/>
                  </a:solidFill>
                </a:uFill>
                <a:latin typeface="Calibri"/>
                <a:ea typeface="ＭＳ Ｐゴシック"/>
              </a:rPr>
              <a:t>Un système qui fait perdre de vue la question de la répartition des richesses: dès aujourd’hui (2014), la part du PIB consacré aux retraites est de 14% du PIB, elle doit passer à 12,8% en 2060 alors même que le nombre de retraités augmentera. Quels débats possibles sur cette répartition avec un système individualisé?</a:t>
            </a:r>
            <a:endParaRPr b="0" lang="fr-FR" sz="2900" spc="-1" strike="noStrike">
              <a:solidFill>
                <a:srgbClr val="000000"/>
              </a:solidFill>
              <a:uFill>
                <a:solidFill>
                  <a:srgbClr val="ffffff"/>
                </a:solidFill>
              </a:uFill>
              <a:latin typeface="Arial"/>
            </a:endParaRPr>
          </a:p>
        </p:txBody>
      </p:sp>
      <p:sp>
        <p:nvSpPr>
          <p:cNvPr id="428" name="CustomShape 3"/>
          <p:cNvSpPr/>
          <p:nvPr/>
        </p:nvSpPr>
        <p:spPr>
          <a:xfrm>
            <a:off x="6553080" y="6356520"/>
            <a:ext cx="2133360" cy="364680"/>
          </a:xfrm>
          <a:prstGeom prst="rect">
            <a:avLst/>
          </a:prstGeom>
          <a:noFill/>
          <a:ln>
            <a:noFill/>
          </a:ln>
        </p:spPr>
        <p:style>
          <a:lnRef idx="0"/>
          <a:fillRef idx="0"/>
          <a:effectRef idx="0"/>
          <a:fontRef idx="minor"/>
        </p:style>
      </p:sp>
      <p:sp>
        <p:nvSpPr>
          <p:cNvPr id="429" name="TextShape 4"/>
          <p:cNvSpPr txBox="1"/>
          <p:nvPr/>
        </p:nvSpPr>
        <p:spPr>
          <a:xfrm>
            <a:off x="6553080" y="6356520"/>
            <a:ext cx="2133360" cy="364680"/>
          </a:xfrm>
          <a:prstGeom prst="rect">
            <a:avLst/>
          </a:prstGeom>
          <a:noFill/>
          <a:ln>
            <a:noFill/>
          </a:ln>
        </p:spPr>
        <p:txBody>
          <a:bodyPr anchor="ctr"/>
          <a:p>
            <a:pPr algn="r">
              <a:lnSpc>
                <a:spcPct val="100000"/>
              </a:lnSpc>
            </a:pPr>
            <a:fld id="{4A14DC26-D2B7-4EFE-858E-06141F666C02}" type="slidenum">
              <a:rPr b="0" lang="fr-FR" sz="1200" spc="-1" strike="noStrike">
                <a:solidFill>
                  <a:srgbClr val="898989"/>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timing>
    <p:tnLst>
      <p:par>
        <p:cTn id="129" dur="indefinite" restart="never" nodeType="tmRoot">
          <p:childTnLst>
            <p:seq>
              <p:cTn id="130" dur="indefinite"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0" name="CustomShape 1"/>
          <p:cNvSpPr/>
          <p:nvPr/>
        </p:nvSpPr>
        <p:spPr>
          <a:xfrm>
            <a:off x="324000" y="115920"/>
            <a:ext cx="8224560" cy="1142640"/>
          </a:xfrm>
          <a:prstGeom prst="rect">
            <a:avLst/>
          </a:prstGeom>
          <a:noFill/>
          <a:ln>
            <a:noFill/>
          </a:ln>
        </p:spPr>
        <p:style>
          <a:lnRef idx="0"/>
          <a:fillRef idx="0"/>
          <a:effectRef idx="0"/>
          <a:fontRef idx="minor"/>
        </p:style>
        <p:txBody>
          <a:bodyPr lIns="0" rIns="0" tIns="0" bIns="0" anchor="ctr"/>
          <a:p>
            <a:pPr algn="ctr">
              <a:lnSpc>
                <a:spcPct val="93000"/>
              </a:lnSpc>
            </a:pPr>
            <a:r>
              <a:rPr b="0" lang="fr-FR" sz="4000" spc="-1" strike="noStrike">
                <a:solidFill>
                  <a:srgbClr val="000000"/>
                </a:solidFill>
                <a:uFill>
                  <a:solidFill>
                    <a:srgbClr val="ffffff"/>
                  </a:solidFill>
                </a:uFill>
                <a:latin typeface="Calibri"/>
                <a:ea typeface="ＭＳ Ｐゴシック"/>
              </a:rPr>
              <a:t>Un système universel et plus simple?</a:t>
            </a:r>
            <a:endParaRPr b="0" lang="fr-FR" sz="4000" spc="-1" strike="noStrike">
              <a:solidFill>
                <a:srgbClr val="000000"/>
              </a:solidFill>
              <a:uFill>
                <a:solidFill>
                  <a:srgbClr val="ffffff"/>
                </a:solidFill>
              </a:uFill>
              <a:latin typeface="Arial"/>
            </a:endParaRPr>
          </a:p>
          <a:p>
            <a:pPr algn="ctr">
              <a:lnSpc>
                <a:spcPct val="93000"/>
              </a:lnSpc>
            </a:pPr>
            <a:endParaRPr b="0" lang="fr-FR" sz="4000" spc="-1" strike="noStrike">
              <a:solidFill>
                <a:srgbClr val="000000"/>
              </a:solidFill>
              <a:uFill>
                <a:solidFill>
                  <a:srgbClr val="ffffff"/>
                </a:solidFill>
              </a:uFill>
              <a:latin typeface="Arial"/>
            </a:endParaRPr>
          </a:p>
        </p:txBody>
      </p:sp>
      <p:sp>
        <p:nvSpPr>
          <p:cNvPr id="431" name="CustomShape 2"/>
          <p:cNvSpPr/>
          <p:nvPr/>
        </p:nvSpPr>
        <p:spPr>
          <a:xfrm>
            <a:off x="457200" y="1522440"/>
            <a:ext cx="8224560" cy="4522320"/>
          </a:xfrm>
          <a:prstGeom prst="rect">
            <a:avLst/>
          </a:prstGeom>
          <a:noFill/>
          <a:ln>
            <a:noFill/>
          </a:ln>
        </p:spPr>
        <p:style>
          <a:lnRef idx="0"/>
          <a:fillRef idx="0"/>
          <a:effectRef idx="0"/>
          <a:fontRef idx="minor"/>
        </p:style>
        <p:txBody>
          <a:bodyPr lIns="0" rIns="0" tIns="0" bIns="0"/>
          <a:p>
            <a:pPr marL="382680" indent="-290160">
              <a:lnSpc>
                <a:spcPct val="93000"/>
              </a:lnSpc>
              <a:spcAft>
                <a:spcPts val="1287"/>
              </a:spcAft>
              <a:buClr>
                <a:srgbClr val="000000"/>
              </a:buClr>
              <a:buSzPct val="45000"/>
              <a:buFont typeface="Wingdings" charset="2"/>
              <a:buChar char=""/>
            </a:pPr>
            <a:r>
              <a:rPr b="0" lang="fr-FR" sz="2900" spc="-1" strike="noStrike">
                <a:solidFill>
                  <a:srgbClr val="000000"/>
                </a:solidFill>
                <a:uFill>
                  <a:solidFill>
                    <a:srgbClr val="ffffff"/>
                  </a:solidFill>
                </a:uFill>
                <a:latin typeface="Calibri"/>
                <a:ea typeface="ＭＳ Ｐゴシック"/>
              </a:rPr>
              <a:t>règles complexes : du fait des réformes !</a:t>
            </a:r>
            <a:endParaRPr b="0" lang="fr-FR" sz="2900" spc="-1" strike="noStrike">
              <a:solidFill>
                <a:srgbClr val="000000"/>
              </a:solidFill>
              <a:uFill>
                <a:solidFill>
                  <a:srgbClr val="ffffff"/>
                </a:solidFill>
              </a:uFill>
              <a:latin typeface="Arial"/>
            </a:endParaRPr>
          </a:p>
          <a:p>
            <a:pPr marL="382680" indent="-290160">
              <a:lnSpc>
                <a:spcPct val="93000"/>
              </a:lnSpc>
              <a:spcAft>
                <a:spcPts val="1287"/>
              </a:spcAft>
              <a:buClr>
                <a:srgbClr val="000000"/>
              </a:buClr>
              <a:buSzPct val="45000"/>
              <a:buFont typeface="Wingdings" charset="2"/>
              <a:buChar char=""/>
            </a:pPr>
            <a:r>
              <a:rPr b="0" lang="fr-FR" sz="2900" spc="-1" strike="noStrike">
                <a:solidFill>
                  <a:srgbClr val="000000"/>
                </a:solidFill>
                <a:uFill>
                  <a:solidFill>
                    <a:srgbClr val="ffffff"/>
                  </a:solidFill>
                </a:uFill>
                <a:latin typeface="Calibri"/>
                <a:ea typeface="ＭＳ Ｐゴシック"/>
              </a:rPr>
              <a:t>multiplicité des systèmes : à relativiser et certaines différences se justifient</a:t>
            </a:r>
            <a:endParaRPr b="0" lang="fr-FR" sz="2900" spc="-1" strike="noStrike">
              <a:solidFill>
                <a:srgbClr val="000000"/>
              </a:solidFill>
              <a:uFill>
                <a:solidFill>
                  <a:srgbClr val="ffffff"/>
                </a:solidFill>
              </a:uFill>
              <a:latin typeface="Arial"/>
            </a:endParaRPr>
          </a:p>
          <a:p>
            <a:pPr marL="382680" indent="-290160">
              <a:lnSpc>
                <a:spcPct val="93000"/>
              </a:lnSpc>
              <a:spcAft>
                <a:spcPts val="1287"/>
              </a:spcAft>
            </a:pPr>
            <a:endParaRPr b="0" lang="fr-FR" sz="2900" spc="-1" strike="noStrike">
              <a:solidFill>
                <a:srgbClr val="000000"/>
              </a:solidFill>
              <a:uFill>
                <a:solidFill>
                  <a:srgbClr val="ffffff"/>
                </a:solidFill>
              </a:uFill>
              <a:latin typeface="Arial"/>
            </a:endParaRPr>
          </a:p>
        </p:txBody>
      </p:sp>
      <p:sp>
        <p:nvSpPr>
          <p:cNvPr id="432" name="CustomShape 3"/>
          <p:cNvSpPr/>
          <p:nvPr/>
        </p:nvSpPr>
        <p:spPr>
          <a:xfrm>
            <a:off x="6553080" y="6356520"/>
            <a:ext cx="2133360" cy="364680"/>
          </a:xfrm>
          <a:prstGeom prst="rect">
            <a:avLst/>
          </a:prstGeom>
          <a:noFill/>
          <a:ln>
            <a:noFill/>
          </a:ln>
        </p:spPr>
        <p:style>
          <a:lnRef idx="0"/>
          <a:fillRef idx="0"/>
          <a:effectRef idx="0"/>
          <a:fontRef idx="minor"/>
        </p:style>
      </p:sp>
      <p:sp>
        <p:nvSpPr>
          <p:cNvPr id="433" name="TextShape 4"/>
          <p:cNvSpPr txBox="1"/>
          <p:nvPr/>
        </p:nvSpPr>
        <p:spPr>
          <a:xfrm>
            <a:off x="6553080" y="6356520"/>
            <a:ext cx="2133360" cy="364680"/>
          </a:xfrm>
          <a:prstGeom prst="rect">
            <a:avLst/>
          </a:prstGeom>
          <a:noFill/>
          <a:ln>
            <a:noFill/>
          </a:ln>
        </p:spPr>
        <p:txBody>
          <a:bodyPr anchor="ctr"/>
          <a:p>
            <a:pPr algn="r">
              <a:lnSpc>
                <a:spcPct val="100000"/>
              </a:lnSpc>
            </a:pPr>
            <a:fld id="{1BEB9D63-5D76-45BB-93A7-FAD1E56EA4FE}" type="slidenum">
              <a:rPr b="0" lang="fr-FR" sz="1200" spc="-1" strike="noStrike">
                <a:solidFill>
                  <a:srgbClr val="898989"/>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timing>
    <p:tnLst>
      <p:par>
        <p:cTn id="131" dur="indefinite" restart="never" nodeType="tmRoot">
          <p:childTnLst>
            <p:seq>
              <p:cTn id="132" dur="indefinite"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TextShape 1"/>
          <p:cNvSpPr txBox="1"/>
          <p:nvPr/>
        </p:nvSpPr>
        <p:spPr>
          <a:xfrm>
            <a:off x="457200" y="174600"/>
            <a:ext cx="8291160" cy="2174400"/>
          </a:xfrm>
          <a:prstGeom prst="rect">
            <a:avLst/>
          </a:prstGeom>
          <a:noFill/>
          <a:ln>
            <a:noFill/>
          </a:ln>
        </p:spPr>
        <p:txBody>
          <a:bodyPr lIns="0" rIns="0" tIns="0" bIns="0" anchor="ctr"/>
          <a:p>
            <a:pPr algn="ctr">
              <a:lnSpc>
                <a:spcPct val="93000"/>
              </a:lnSpc>
            </a:pPr>
            <a:r>
              <a:rPr b="0" lang="fr-FR" sz="4400" spc="-1" strike="noStrike">
                <a:solidFill>
                  <a:srgbClr val="000000"/>
                </a:solidFill>
                <a:uFill>
                  <a:solidFill>
                    <a:srgbClr val="ffffff"/>
                  </a:solidFill>
                </a:uFill>
                <a:latin typeface="Calibri"/>
                <a:ea typeface="ＭＳ Ｐゴシック"/>
              </a:rPr>
              <a:t>Une plus grande liberté de choix?</a:t>
            </a:r>
            <a:endParaRPr b="0" lang="fr-FR" sz="4400" spc="-1" strike="noStrike">
              <a:solidFill>
                <a:srgbClr val="000000"/>
              </a:solidFill>
              <a:uFill>
                <a:solidFill>
                  <a:srgbClr val="ffffff"/>
                </a:solidFill>
              </a:uFill>
              <a:latin typeface="Arial"/>
            </a:endParaRPr>
          </a:p>
        </p:txBody>
      </p:sp>
      <p:sp>
        <p:nvSpPr>
          <p:cNvPr id="435" name="TextShape 2"/>
          <p:cNvSpPr txBox="1"/>
          <p:nvPr/>
        </p:nvSpPr>
        <p:spPr>
          <a:xfrm>
            <a:off x="457200" y="1644480"/>
            <a:ext cx="8229240" cy="4436640"/>
          </a:xfrm>
          <a:prstGeom prst="rect">
            <a:avLst/>
          </a:prstGeom>
          <a:noFill/>
          <a:ln>
            <a:noFill/>
          </a:ln>
        </p:spPr>
        <p:txBody>
          <a:bodyPr lIns="0" rIns="0" tIns="0" bIns="0" anchor="ctr"/>
          <a:p>
            <a:pPr lvl="1" marL="341280" indent="-340920">
              <a:lnSpc>
                <a:spcPct val="100000"/>
              </a:lnSpc>
              <a:spcBef>
                <a:spcPts val="799"/>
              </a:spcBef>
              <a:buClr>
                <a:srgbClr val="000000"/>
              </a:buClr>
              <a:buSzPct val="45000"/>
              <a:buFont typeface="Wingdings" charset="2"/>
              <a:buChar char=""/>
            </a:pPr>
            <a:r>
              <a:rPr b="0" lang="fr-FR" sz="3600" spc="-1" strike="noStrike">
                <a:solidFill>
                  <a:srgbClr val="000000"/>
                </a:solidFill>
                <a:uFill>
                  <a:solidFill>
                    <a:srgbClr val="ffffff"/>
                  </a:solidFill>
                </a:uFill>
                <a:latin typeface="Calibri"/>
                <a:ea typeface="ＭＳ Ｐゴシック"/>
              </a:rPr>
              <a:t>Age de départ, durée de cotisation, </a:t>
            </a:r>
            <a:r>
              <a:rPr b="0" lang="fr-FR" sz="3600" spc="-1" strike="noStrike">
                <a:solidFill>
                  <a:srgbClr val="000000"/>
                </a:solidFill>
                <a:uFill>
                  <a:solidFill>
                    <a:srgbClr val="ffffff"/>
                  </a:solidFill>
                </a:uFill>
                <a:latin typeface="Mangal"/>
                <a:ea typeface="ＭＳ Ｐゴシック"/>
              </a:rPr>
              <a:t>…</a:t>
            </a:r>
            <a:r>
              <a:rPr b="0" lang="fr-FR" sz="3600" spc="-1" strike="noStrike">
                <a:solidFill>
                  <a:srgbClr val="000000"/>
                </a:solidFill>
                <a:uFill>
                  <a:solidFill>
                    <a:srgbClr val="ffffff"/>
                  </a:solidFill>
                </a:uFill>
                <a:latin typeface="Calibri"/>
                <a:ea typeface="ＭＳ Ｐゴシック"/>
              </a:rPr>
              <a:t>etc, font partie du pacte social.</a:t>
            </a:r>
            <a:endParaRPr b="0" lang="fr-FR" sz="3600" spc="-1" strike="noStrike">
              <a:solidFill>
                <a:srgbClr val="000000"/>
              </a:solidFill>
              <a:uFill>
                <a:solidFill>
                  <a:srgbClr val="ffffff"/>
                </a:solidFill>
              </a:uFill>
              <a:latin typeface="Arial"/>
            </a:endParaRPr>
          </a:p>
          <a:p>
            <a:pPr lvl="1" marL="341280" indent="-340920">
              <a:lnSpc>
                <a:spcPct val="100000"/>
              </a:lnSpc>
              <a:spcBef>
                <a:spcPts val="799"/>
              </a:spcBef>
              <a:buClr>
                <a:srgbClr val="000000"/>
              </a:buClr>
              <a:buSzPct val="45000"/>
              <a:buFont typeface="Wingdings" charset="2"/>
              <a:buChar char=""/>
            </a:pPr>
            <a:r>
              <a:rPr b="0" lang="fr-FR" sz="3600" spc="-1" strike="noStrike">
                <a:solidFill>
                  <a:srgbClr val="000000"/>
                </a:solidFill>
                <a:uFill>
                  <a:solidFill>
                    <a:srgbClr val="ffffff"/>
                  </a:solidFill>
                </a:uFill>
                <a:latin typeface="Calibri"/>
                <a:ea typeface="ＭＳ Ｐゴシック"/>
              </a:rPr>
              <a:t>La responsabilité des entreprises en matière d’emploi disparaît puisque chacun “décide” s’il continue à travailler ou s’il part en retraite: pressions supplémentaires sur les salariés âgés dont on veut se débarasser?</a:t>
            </a:r>
            <a:endParaRPr b="0" lang="fr-FR" sz="3600" spc="-1" strike="noStrike">
              <a:solidFill>
                <a:srgbClr val="000000"/>
              </a:solidFill>
              <a:uFill>
                <a:solidFill>
                  <a:srgbClr val="ffffff"/>
                </a:solidFill>
              </a:uFill>
              <a:latin typeface="Arial"/>
            </a:endParaRPr>
          </a:p>
        </p:txBody>
      </p:sp>
      <p:sp>
        <p:nvSpPr>
          <p:cNvPr id="436" name="TextShape 3"/>
          <p:cNvSpPr txBox="1"/>
          <p:nvPr/>
        </p:nvSpPr>
        <p:spPr>
          <a:xfrm>
            <a:off x="6553080" y="6356520"/>
            <a:ext cx="2133360" cy="364680"/>
          </a:xfrm>
          <a:prstGeom prst="rect">
            <a:avLst/>
          </a:prstGeom>
          <a:noFill/>
          <a:ln>
            <a:noFill/>
          </a:ln>
        </p:spPr>
        <p:txBody>
          <a:bodyPr anchor="ctr"/>
          <a:p>
            <a:pPr algn="r">
              <a:lnSpc>
                <a:spcPct val="100000"/>
              </a:lnSpc>
            </a:pPr>
            <a:fld id="{DFE330FC-DF73-4A5E-8101-4B435B1AB6C1}" type="slidenum">
              <a:rPr b="0" lang="fr-FR" sz="1200" spc="-1" strike="noStrike">
                <a:solidFill>
                  <a:srgbClr val="898989"/>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timing>
    <p:tnLst>
      <p:par>
        <p:cTn id="133" dur="indefinite" restart="never" nodeType="tmRoot">
          <p:childTnLst>
            <p:seq>
              <p:cTn id="134"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7" name="TextShape 1"/>
          <p:cNvSpPr txBox="1"/>
          <p:nvPr/>
        </p:nvSpPr>
        <p:spPr>
          <a:xfrm>
            <a:off x="457200" y="174600"/>
            <a:ext cx="8229240" cy="1344240"/>
          </a:xfrm>
          <a:prstGeom prst="rect">
            <a:avLst/>
          </a:prstGeom>
          <a:noFill/>
          <a:ln>
            <a:noFill/>
          </a:ln>
        </p:spPr>
        <p:txBody>
          <a:bodyPr lIns="0" rIns="0" tIns="0" bIns="0" anchor="ctr"/>
          <a:p>
            <a:pPr marL="343080" indent="-342720" algn="ctr">
              <a:lnSpc>
                <a:spcPct val="100000"/>
              </a:lnSpc>
            </a:pPr>
            <a:r>
              <a:rPr b="1" lang="fr-FR" sz="3600" spc="-1" strike="noStrike">
                <a:solidFill>
                  <a:srgbClr val="000000"/>
                </a:solidFill>
                <a:uFill>
                  <a:solidFill>
                    <a:srgbClr val="ffffff"/>
                  </a:solidFill>
                </a:uFill>
                <a:latin typeface="Calibri"/>
                <a:ea typeface="ＭＳ Ｐゴシック"/>
              </a:rPr>
              <a:t>Un système à “cotisations définies”</a:t>
            </a:r>
            <a:br/>
            <a:endParaRPr b="0" lang="fr-FR" sz="3600" spc="-1" strike="noStrike">
              <a:solidFill>
                <a:srgbClr val="000000"/>
              </a:solidFill>
              <a:uFill>
                <a:solidFill>
                  <a:srgbClr val="ffffff"/>
                </a:solidFill>
              </a:uFill>
              <a:latin typeface="Arial"/>
            </a:endParaRPr>
          </a:p>
        </p:txBody>
      </p:sp>
      <p:sp>
        <p:nvSpPr>
          <p:cNvPr id="438" name="TextShape 2"/>
          <p:cNvSpPr txBox="1"/>
          <p:nvPr/>
        </p:nvSpPr>
        <p:spPr>
          <a:xfrm>
            <a:off x="457200" y="1644480"/>
            <a:ext cx="8229240" cy="4436640"/>
          </a:xfrm>
          <a:prstGeom prst="rect">
            <a:avLst/>
          </a:prstGeom>
          <a:noFill/>
          <a:ln>
            <a:noFill/>
          </a:ln>
        </p:spPr>
        <p:txBody>
          <a:bodyPr lIns="0" rIns="0" tIns="0" bIns="0" anchor="ctr"/>
          <a:p>
            <a:pPr>
              <a:lnSpc>
                <a:spcPct val="93000"/>
              </a:lnSpc>
              <a:spcAft>
                <a:spcPts val="1287"/>
              </a:spcAft>
            </a:pPr>
            <a:endParaRPr b="0" lang="fr-FR" sz="3200" spc="-1" strike="noStrike">
              <a:solidFill>
                <a:srgbClr val="000000"/>
              </a:solidFill>
              <a:uFill>
                <a:solidFill>
                  <a:srgbClr val="ffffff"/>
                </a:solidFill>
              </a:uFill>
              <a:latin typeface="Arial"/>
            </a:endParaRPr>
          </a:p>
          <a:p>
            <a:pPr marL="382680" indent="-290160">
              <a:lnSpc>
                <a:spcPct val="93000"/>
              </a:lnSpc>
              <a:spcAft>
                <a:spcPts val="1287"/>
              </a:spcAft>
              <a:buClr>
                <a:srgbClr val="000000"/>
              </a:buClr>
              <a:buSzPct val="45000"/>
              <a:buFont typeface="Wingdings" charset="2"/>
              <a:buChar char=""/>
            </a:pPr>
            <a:r>
              <a:rPr b="0" lang="fr-FR" sz="2900" spc="-1" strike="noStrike">
                <a:solidFill>
                  <a:srgbClr val="000000"/>
                </a:solidFill>
                <a:uFill>
                  <a:solidFill>
                    <a:srgbClr val="ffffff"/>
                  </a:solidFill>
                </a:uFill>
                <a:latin typeface="Arial"/>
                <a:ea typeface="ＭＳ Ｐゴシック"/>
              </a:rPr>
              <a:t>Manque de visibilité pour chacun: on ne sait plus à quoi on aura droit</a:t>
            </a:r>
            <a:endParaRPr b="0" lang="fr-FR" sz="2900" spc="-1" strike="noStrike">
              <a:solidFill>
                <a:srgbClr val="000000"/>
              </a:solidFill>
              <a:uFill>
                <a:solidFill>
                  <a:srgbClr val="ffffff"/>
                </a:solidFill>
              </a:uFill>
              <a:latin typeface="Arial"/>
            </a:endParaRPr>
          </a:p>
          <a:p>
            <a:pPr marL="382680" indent="-290160">
              <a:lnSpc>
                <a:spcPct val="93000"/>
              </a:lnSpc>
              <a:spcAft>
                <a:spcPts val="1287"/>
              </a:spcAft>
              <a:buClr>
                <a:srgbClr val="000000"/>
              </a:buClr>
              <a:buSzPct val="45000"/>
              <a:buFont typeface="Wingdings" charset="2"/>
              <a:buChar char=""/>
            </a:pPr>
            <a:r>
              <a:rPr b="0" lang="fr-FR" sz="2900" spc="-1" strike="noStrike">
                <a:solidFill>
                  <a:srgbClr val="000000"/>
                </a:solidFill>
                <a:uFill>
                  <a:solidFill>
                    <a:srgbClr val="ffffff"/>
                  </a:solidFill>
                </a:uFill>
                <a:latin typeface="Arial"/>
                <a:ea typeface="ＭＳ Ｐゴシック"/>
              </a:rPr>
              <a:t>Masque les enjeux du financement qui se posent explicitement dans un système à prestations définies. Recherche d’un pilotage automatique pour esquiver le débat sur les choix politiques</a:t>
            </a:r>
            <a:endParaRPr b="0" lang="fr-FR" sz="2900" spc="-1" strike="noStrike">
              <a:solidFill>
                <a:srgbClr val="000000"/>
              </a:solidFill>
              <a:uFill>
                <a:solidFill>
                  <a:srgbClr val="ffffff"/>
                </a:solidFill>
              </a:uFill>
              <a:latin typeface="Arial"/>
            </a:endParaRPr>
          </a:p>
          <a:p>
            <a:pPr marL="382680" indent="-290160">
              <a:lnSpc>
                <a:spcPct val="93000"/>
              </a:lnSpc>
              <a:spcAft>
                <a:spcPts val="1287"/>
              </a:spcAft>
              <a:buClr>
                <a:srgbClr val="000000"/>
              </a:buClr>
              <a:buSzPct val="45000"/>
              <a:buFont typeface="Wingdings" charset="2"/>
              <a:buChar char=""/>
            </a:pPr>
            <a:r>
              <a:rPr b="0" lang="fr-FR" sz="2900" spc="-1" strike="noStrike">
                <a:solidFill>
                  <a:srgbClr val="000000"/>
                </a:solidFill>
                <a:uFill>
                  <a:solidFill>
                    <a:srgbClr val="ffffff"/>
                  </a:solidFill>
                </a:uFill>
                <a:latin typeface="Arial"/>
                <a:ea typeface="ＭＳ Ｐゴシック"/>
              </a:rPr>
              <a:t>Retraites complémentaires : baisse de 30% des pensions depuis 1993.</a:t>
            </a:r>
            <a:endParaRPr b="0" lang="fr-FR" sz="2900" spc="-1" strike="noStrike">
              <a:solidFill>
                <a:srgbClr val="000000"/>
              </a:solidFill>
              <a:uFill>
                <a:solidFill>
                  <a:srgbClr val="ffffff"/>
                </a:solidFill>
              </a:uFill>
              <a:latin typeface="Arial"/>
            </a:endParaRPr>
          </a:p>
        </p:txBody>
      </p:sp>
      <p:sp>
        <p:nvSpPr>
          <p:cNvPr id="439" name="TextShape 3"/>
          <p:cNvSpPr txBox="1"/>
          <p:nvPr/>
        </p:nvSpPr>
        <p:spPr>
          <a:xfrm>
            <a:off x="6553080" y="6356520"/>
            <a:ext cx="2133360" cy="364680"/>
          </a:xfrm>
          <a:prstGeom prst="rect">
            <a:avLst/>
          </a:prstGeom>
          <a:noFill/>
          <a:ln>
            <a:noFill/>
          </a:ln>
        </p:spPr>
        <p:txBody>
          <a:bodyPr anchor="ctr"/>
          <a:p>
            <a:pPr algn="r">
              <a:lnSpc>
                <a:spcPct val="100000"/>
              </a:lnSpc>
            </a:pPr>
            <a:fld id="{BA1A1A8B-28D5-4281-B8B6-FA0899970925}" type="slidenum">
              <a:rPr b="0" lang="fr-FR" sz="1200" spc="-1" strike="noStrike">
                <a:solidFill>
                  <a:srgbClr val="898989"/>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timing>
    <p:tnLst>
      <p:par>
        <p:cTn id="135" dur="indefinite" restart="never" nodeType="tmRoot">
          <p:childTnLst>
            <p:seq>
              <p:cTn id="136"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TextShape 1"/>
          <p:cNvSpPr txBox="1"/>
          <p:nvPr/>
        </p:nvSpPr>
        <p:spPr>
          <a:xfrm>
            <a:off x="457200" y="128520"/>
            <a:ext cx="8227800" cy="143316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ea typeface="ＭＳ Ｐゴシック"/>
              </a:rPr>
              <a:t>Faut il croire à l’épargne retraite?</a:t>
            </a:r>
            <a:endParaRPr b="0" lang="fr-FR" sz="4400" spc="-1" strike="noStrike">
              <a:solidFill>
                <a:srgbClr val="000000"/>
              </a:solidFill>
              <a:uFill>
                <a:solidFill>
                  <a:srgbClr val="ffffff"/>
                </a:solidFill>
              </a:uFill>
              <a:latin typeface="Arial"/>
            </a:endParaRPr>
          </a:p>
        </p:txBody>
      </p:sp>
      <p:sp>
        <p:nvSpPr>
          <p:cNvPr id="441" name="CustomShape 2"/>
          <p:cNvSpPr/>
          <p:nvPr/>
        </p:nvSpPr>
        <p:spPr>
          <a:xfrm>
            <a:off x="1187280" y="1700280"/>
            <a:ext cx="7416360" cy="3930840"/>
          </a:xfrm>
          <a:prstGeom prst="rect">
            <a:avLst/>
          </a:prstGeom>
          <a:noFill/>
          <a:ln>
            <a:noFill/>
          </a:ln>
        </p:spPr>
        <p:style>
          <a:lnRef idx="0"/>
          <a:fillRef idx="0"/>
          <a:effectRef idx="0"/>
          <a:fontRef idx="minor"/>
        </p:style>
        <p:txBody>
          <a:bodyPr lIns="90000" rIns="90000" tIns="45000" bIns="45000"/>
          <a:p>
            <a:pPr>
              <a:lnSpc>
                <a:spcPct val="100000"/>
              </a:lnSpc>
            </a:pPr>
            <a:r>
              <a:rPr b="0" lang="fr-FR" sz="3600" spc="-1" strike="noStrike">
                <a:solidFill>
                  <a:srgbClr val="000000"/>
                </a:solidFill>
                <a:uFill>
                  <a:solidFill>
                    <a:srgbClr val="ffffff"/>
                  </a:solidFill>
                </a:uFill>
                <a:latin typeface="Arial"/>
                <a:ea typeface="ＭＳ Ｐゴシック"/>
              </a:rPr>
              <a:t>Pour espérer compenser une baisse de dix points du taux de remplacement du salaire par la pension de retraite </a:t>
            </a:r>
            <a:r>
              <a:rPr b="1" lang="fr-FR" sz="3600" spc="-1" strike="noStrike">
                <a:solidFill>
                  <a:srgbClr val="000000"/>
                </a:solidFill>
                <a:uFill>
                  <a:solidFill>
                    <a:srgbClr val="ffffff"/>
                  </a:solidFill>
                </a:uFill>
                <a:latin typeface="Arial"/>
                <a:ea typeface="ＭＳ Ｐゴシック"/>
              </a:rPr>
              <a:t>il faudrait pouvoir économiser un mois de salaire par an pendant trente ans !</a:t>
            </a:r>
            <a:endParaRPr b="0" lang="fr-FR" sz="3600" spc="-1" strike="noStrike">
              <a:solidFill>
                <a:srgbClr val="000000"/>
              </a:solidFill>
              <a:uFill>
                <a:solidFill>
                  <a:srgbClr val="ffffff"/>
                </a:solidFill>
              </a:uFill>
              <a:latin typeface="Arial"/>
            </a:endParaRPr>
          </a:p>
        </p:txBody>
      </p:sp>
    </p:spTree>
  </p:cSld>
  <p:timing>
    <p:tnLst>
      <p:par>
        <p:cTn id="137" dur="indefinite" restart="never" nodeType="tmRoot">
          <p:childTnLst>
            <p:seq>
              <p:cTn id="138"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2" name="CustomShape 1"/>
          <p:cNvSpPr/>
          <p:nvPr/>
        </p:nvSpPr>
        <p:spPr>
          <a:xfrm>
            <a:off x="324000" y="115920"/>
            <a:ext cx="8224560" cy="1142640"/>
          </a:xfrm>
          <a:prstGeom prst="rect">
            <a:avLst/>
          </a:prstGeom>
          <a:noFill/>
          <a:ln>
            <a:noFill/>
          </a:ln>
        </p:spPr>
        <p:style>
          <a:lnRef idx="0"/>
          <a:fillRef idx="0"/>
          <a:effectRef idx="0"/>
          <a:fontRef idx="minor"/>
        </p:style>
        <p:txBody>
          <a:bodyPr lIns="0" rIns="0" tIns="0" bIns="0" anchor="ctr"/>
          <a:p>
            <a:pPr algn="ctr">
              <a:lnSpc>
                <a:spcPct val="93000"/>
              </a:lnSpc>
            </a:pPr>
            <a:r>
              <a:rPr b="0" lang="fr-FR" sz="4000" spc="-1" strike="noStrike">
                <a:solidFill>
                  <a:srgbClr val="000000"/>
                </a:solidFill>
                <a:uFill>
                  <a:solidFill>
                    <a:srgbClr val="ffffff"/>
                  </a:solidFill>
                </a:uFill>
                <a:latin typeface="Calibri"/>
                <a:ea typeface="ＭＳ Ｐゴシック"/>
              </a:rPr>
              <a:t>Un système plus “contributif”</a:t>
            </a:r>
            <a:endParaRPr b="0" lang="fr-FR" sz="4000" spc="-1" strike="noStrike">
              <a:solidFill>
                <a:srgbClr val="000000"/>
              </a:solidFill>
              <a:uFill>
                <a:solidFill>
                  <a:srgbClr val="ffffff"/>
                </a:solidFill>
              </a:uFill>
              <a:latin typeface="Arial"/>
            </a:endParaRPr>
          </a:p>
          <a:p>
            <a:pPr algn="ctr">
              <a:lnSpc>
                <a:spcPct val="93000"/>
              </a:lnSpc>
            </a:pPr>
            <a:endParaRPr b="0" lang="fr-FR" sz="4000" spc="-1" strike="noStrike">
              <a:solidFill>
                <a:srgbClr val="000000"/>
              </a:solidFill>
              <a:uFill>
                <a:solidFill>
                  <a:srgbClr val="ffffff"/>
                </a:solidFill>
              </a:uFill>
              <a:latin typeface="Arial"/>
            </a:endParaRPr>
          </a:p>
        </p:txBody>
      </p:sp>
      <p:sp>
        <p:nvSpPr>
          <p:cNvPr id="443" name="CustomShape 2"/>
          <p:cNvSpPr/>
          <p:nvPr/>
        </p:nvSpPr>
        <p:spPr>
          <a:xfrm>
            <a:off x="457200" y="1522440"/>
            <a:ext cx="8224560" cy="4522320"/>
          </a:xfrm>
          <a:prstGeom prst="rect">
            <a:avLst/>
          </a:prstGeom>
          <a:noFill/>
          <a:ln>
            <a:noFill/>
          </a:ln>
        </p:spPr>
        <p:style>
          <a:lnRef idx="0"/>
          <a:fillRef idx="0"/>
          <a:effectRef idx="0"/>
          <a:fontRef idx="minor"/>
        </p:style>
      </p:sp>
      <p:sp>
        <p:nvSpPr>
          <p:cNvPr id="444" name="CustomShape 3"/>
          <p:cNvSpPr/>
          <p:nvPr/>
        </p:nvSpPr>
        <p:spPr>
          <a:xfrm>
            <a:off x="6553080" y="6356520"/>
            <a:ext cx="2133360" cy="364680"/>
          </a:xfrm>
          <a:prstGeom prst="rect">
            <a:avLst/>
          </a:prstGeom>
          <a:noFill/>
          <a:ln>
            <a:noFill/>
          </a:ln>
        </p:spPr>
        <p:style>
          <a:lnRef idx="0"/>
          <a:fillRef idx="0"/>
          <a:effectRef idx="0"/>
          <a:fontRef idx="minor"/>
        </p:style>
      </p:sp>
      <p:sp>
        <p:nvSpPr>
          <p:cNvPr id="445" name="TextShape 4"/>
          <p:cNvSpPr txBox="1"/>
          <p:nvPr/>
        </p:nvSpPr>
        <p:spPr>
          <a:xfrm>
            <a:off x="6553080" y="6356520"/>
            <a:ext cx="2133360" cy="364680"/>
          </a:xfrm>
          <a:prstGeom prst="rect">
            <a:avLst/>
          </a:prstGeom>
          <a:noFill/>
          <a:ln>
            <a:noFill/>
          </a:ln>
        </p:spPr>
        <p:txBody>
          <a:bodyPr anchor="ctr"/>
          <a:p>
            <a:pPr algn="r">
              <a:lnSpc>
                <a:spcPct val="100000"/>
              </a:lnSpc>
            </a:pPr>
            <a:fld id="{A94EF7AF-BF47-4DA4-8BAB-E7D76B299F88}" type="slidenum">
              <a:rPr b="0" lang="fr-FR" sz="1200" spc="-1" strike="noStrike">
                <a:solidFill>
                  <a:srgbClr val="898989"/>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
        <p:nvSpPr>
          <p:cNvPr id="446" name="CustomShape 5"/>
          <p:cNvSpPr/>
          <p:nvPr/>
        </p:nvSpPr>
        <p:spPr>
          <a:xfrm>
            <a:off x="826920" y="1197000"/>
            <a:ext cx="7489440" cy="3656520"/>
          </a:xfrm>
          <a:prstGeom prst="rect">
            <a:avLst/>
          </a:prstGeom>
          <a:noFill/>
          <a:ln>
            <a:noFill/>
          </a:ln>
        </p:spPr>
        <p:style>
          <a:lnRef idx="0"/>
          <a:fillRef idx="0"/>
          <a:effectRef idx="0"/>
          <a:fontRef idx="minor"/>
        </p:style>
        <p:txBody>
          <a:bodyPr lIns="90000" rIns="90000" tIns="45000" bIns="45000"/>
          <a:p>
            <a:pPr marL="457200">
              <a:lnSpc>
                <a:spcPct val="100000"/>
              </a:lnSpc>
            </a:pPr>
            <a:r>
              <a:rPr b="0" lang="fr-FR" sz="3600" spc="-1" strike="noStrike">
                <a:solidFill>
                  <a:srgbClr val="000000"/>
                </a:solidFill>
                <a:uFill>
                  <a:solidFill>
                    <a:srgbClr val="ffffff"/>
                  </a:solidFill>
                </a:uFill>
                <a:latin typeface="Calibri"/>
                <a:ea typeface="ＭＳ Ｐゴシック"/>
              </a:rPr>
              <a:t>De nombreuses prestations ne sont pas contributives dans le système actuel (réversion, prise en compte des congés familiaux, des périodes de maladie, </a:t>
            </a:r>
            <a:r>
              <a:rPr b="0" lang="fr-FR" sz="3600" spc="-1" strike="noStrike">
                <a:solidFill>
                  <a:srgbClr val="000000"/>
                </a:solidFill>
                <a:uFill>
                  <a:solidFill>
                    <a:srgbClr val="ffffff"/>
                  </a:solidFill>
                </a:uFill>
                <a:latin typeface="Mangal"/>
                <a:ea typeface="ＭＳ Ｐゴシック"/>
              </a:rPr>
              <a:t>…</a:t>
            </a:r>
            <a:r>
              <a:rPr b="0" lang="fr-FR" sz="3600" spc="-1" strike="noStrike">
                <a:solidFill>
                  <a:srgbClr val="000000"/>
                </a:solidFill>
                <a:uFill>
                  <a:solidFill>
                    <a:srgbClr val="ffffff"/>
                  </a:solidFill>
                </a:uFill>
                <a:latin typeface="Calibri"/>
                <a:ea typeface="ＭＳ Ｐゴシック"/>
              </a:rPr>
              <a:t>etc): que deviennent-elles dans un tel système?  </a:t>
            </a:r>
            <a:endParaRPr b="0" lang="fr-FR" sz="3600" spc="-1" strike="noStrike">
              <a:solidFill>
                <a:srgbClr val="000000"/>
              </a:solidFill>
              <a:uFill>
                <a:solidFill>
                  <a:srgbClr val="ffffff"/>
                </a:solidFill>
              </a:uFill>
              <a:latin typeface="Arial"/>
            </a:endParaRPr>
          </a:p>
          <a:p>
            <a:pPr marL="457200">
              <a:lnSpc>
                <a:spcPct val="100000"/>
              </a:lnSpc>
            </a:pPr>
            <a:r>
              <a:rPr b="0" lang="fr-FR" sz="1800" spc="-1" strike="noStrike">
                <a:solidFill>
                  <a:srgbClr val="000000"/>
                </a:solidFill>
                <a:uFill>
                  <a:solidFill>
                    <a:srgbClr val="ffffff"/>
                  </a:solidFill>
                </a:uFill>
                <a:latin typeface="Arial"/>
                <a:ea typeface="ＭＳ Ｐゴシック"/>
              </a:rPr>
              <a:t> </a:t>
            </a:r>
            <a:endParaRPr b="0" lang="fr-FR" sz="1800" spc="-1" strike="noStrike">
              <a:solidFill>
                <a:srgbClr val="000000"/>
              </a:solidFill>
              <a:uFill>
                <a:solidFill>
                  <a:srgbClr val="ffffff"/>
                </a:solidFill>
              </a:uFill>
              <a:latin typeface="Arial"/>
            </a:endParaRPr>
          </a:p>
        </p:txBody>
      </p:sp>
    </p:spTree>
  </p:cSld>
  <p:timing>
    <p:tnLst>
      <p:par>
        <p:cTn id="139" dur="indefinite" restart="never" nodeType="tmRoot">
          <p:childTnLst>
            <p:seq>
              <p:cTn id="140" dur="indefinite"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7" name="TextShape 1"/>
          <p:cNvSpPr txBox="1"/>
          <p:nvPr/>
        </p:nvSpPr>
        <p:spPr>
          <a:xfrm>
            <a:off x="457200" y="274680"/>
            <a:ext cx="8229240" cy="1142640"/>
          </a:xfrm>
          <a:prstGeom prst="rect">
            <a:avLst/>
          </a:prstGeom>
          <a:noFill/>
          <a:ln>
            <a:noFill/>
          </a:ln>
        </p:spPr>
        <p:txBody>
          <a:bodyPr anchor="ctr"/>
          <a:p>
            <a:pPr algn="ctr">
              <a:lnSpc>
                <a:spcPct val="100000"/>
              </a:lnSpc>
            </a:pPr>
            <a:r>
              <a:rPr b="1" lang="fr-FR" sz="2000" spc="-1" strike="noStrike">
                <a:solidFill>
                  <a:srgbClr val="000000"/>
                </a:solidFill>
                <a:uFill>
                  <a:solidFill>
                    <a:srgbClr val="ffffff"/>
                  </a:solidFill>
                </a:uFill>
                <a:latin typeface="Calibri"/>
                <a:ea typeface="ＭＳ Ｐゴシック"/>
              </a:rPr>
              <a:t>Des manipulations à contrer</a:t>
            </a:r>
            <a:endParaRPr b="0" lang="fr-FR" sz="2000" spc="-1" strike="noStrike">
              <a:solidFill>
                <a:srgbClr val="000000"/>
              </a:solidFill>
              <a:uFill>
                <a:solidFill>
                  <a:srgbClr val="ffffff"/>
                </a:solidFill>
              </a:uFill>
              <a:latin typeface="Arial"/>
            </a:endParaRPr>
          </a:p>
        </p:txBody>
      </p:sp>
      <p:sp>
        <p:nvSpPr>
          <p:cNvPr id="448" name="TextShape 2"/>
          <p:cNvSpPr txBox="1"/>
          <p:nvPr/>
        </p:nvSpPr>
        <p:spPr>
          <a:xfrm>
            <a:off x="301680" y="1527120"/>
            <a:ext cx="8534160" cy="4925520"/>
          </a:xfrm>
          <a:prstGeom prst="rect">
            <a:avLst/>
          </a:prstGeom>
          <a:noFill/>
          <a:ln>
            <a:noFill/>
          </a:ln>
        </p:spPr>
        <p:txBody>
          <a:bodyPr/>
          <a:p>
            <a:pPr marL="343080" indent="-342720" algn="just">
              <a:lnSpc>
                <a:spcPct val="100000"/>
              </a:lnSpc>
              <a:spcBef>
                <a:spcPts val="561"/>
              </a:spcBef>
              <a:buClr>
                <a:srgbClr val="000000"/>
              </a:buClr>
              <a:buFont typeface="Arial"/>
              <a:buChar char="•"/>
            </a:pPr>
            <a:r>
              <a:rPr b="0" lang="fr-FR" sz="2800" spc="-1" strike="noStrike">
                <a:solidFill>
                  <a:srgbClr val="000000"/>
                </a:solidFill>
                <a:uFill>
                  <a:solidFill>
                    <a:srgbClr val="ffffff"/>
                  </a:solidFill>
                </a:uFill>
                <a:latin typeface="Century Gothic"/>
                <a:ea typeface="ＭＳ Ｐゴシック"/>
              </a:rPr>
              <a:t>Un prétendu choc démographique que les retraites par répartition seraient incapables d’assumer ;</a:t>
            </a:r>
            <a:endParaRPr b="0" lang="fr-FR" sz="2800" spc="-1" strike="noStrike">
              <a:solidFill>
                <a:srgbClr val="000000"/>
              </a:solidFill>
              <a:uFill>
                <a:solidFill>
                  <a:srgbClr val="ffffff"/>
                </a:solidFill>
              </a:uFill>
              <a:latin typeface="Calibri"/>
            </a:endParaRPr>
          </a:p>
          <a:p>
            <a:pPr marL="343080" indent="-342720" algn="just">
              <a:lnSpc>
                <a:spcPct val="100000"/>
              </a:lnSpc>
              <a:spcBef>
                <a:spcPts val="561"/>
              </a:spcBef>
              <a:buClr>
                <a:srgbClr val="000000"/>
              </a:buClr>
              <a:buFont typeface="Arial"/>
              <a:buChar char="•"/>
            </a:pPr>
            <a:r>
              <a:rPr b="0" lang="fr-FR" sz="2800" spc="-1" strike="noStrike">
                <a:solidFill>
                  <a:srgbClr val="000000"/>
                </a:solidFill>
                <a:uFill>
                  <a:solidFill>
                    <a:srgbClr val="ffffff"/>
                  </a:solidFill>
                </a:uFill>
                <a:latin typeface="Century Gothic"/>
                <a:ea typeface="ＭＳ Ｐゴシック"/>
              </a:rPr>
              <a:t>Les fonctionnaires sont des privilégiés ;</a:t>
            </a:r>
            <a:endParaRPr b="0" lang="fr-FR" sz="2800" spc="-1" strike="noStrike">
              <a:solidFill>
                <a:srgbClr val="000000"/>
              </a:solidFill>
              <a:uFill>
                <a:solidFill>
                  <a:srgbClr val="ffffff"/>
                </a:solidFill>
              </a:uFill>
              <a:latin typeface="Calibri"/>
            </a:endParaRPr>
          </a:p>
          <a:p>
            <a:pPr marL="343080" indent="-342720" algn="just">
              <a:lnSpc>
                <a:spcPct val="100000"/>
              </a:lnSpc>
              <a:spcBef>
                <a:spcPts val="561"/>
              </a:spcBef>
              <a:buClr>
                <a:srgbClr val="000000"/>
              </a:buClr>
              <a:buFont typeface="Arial"/>
              <a:buChar char="•"/>
            </a:pPr>
            <a:r>
              <a:rPr b="0" lang="fr-FR" sz="2800" spc="-1" strike="noStrike">
                <a:solidFill>
                  <a:srgbClr val="000000"/>
                </a:solidFill>
                <a:uFill>
                  <a:solidFill>
                    <a:srgbClr val="ffffff"/>
                  </a:solidFill>
                </a:uFill>
                <a:latin typeface="Century Gothic"/>
                <a:ea typeface="ＭＳ Ｐゴシック"/>
              </a:rPr>
              <a:t>Le niveau de vie des retraités est trop élevé ;</a:t>
            </a:r>
            <a:endParaRPr b="0" lang="fr-FR" sz="2800" spc="-1" strike="noStrike">
              <a:solidFill>
                <a:srgbClr val="000000"/>
              </a:solidFill>
              <a:uFill>
                <a:solidFill>
                  <a:srgbClr val="ffffff"/>
                </a:solidFill>
              </a:uFill>
              <a:latin typeface="Calibri"/>
            </a:endParaRPr>
          </a:p>
          <a:p>
            <a:pPr marL="343080" indent="-342720" algn="just">
              <a:lnSpc>
                <a:spcPct val="100000"/>
              </a:lnSpc>
              <a:spcBef>
                <a:spcPts val="561"/>
              </a:spcBef>
              <a:buClr>
                <a:srgbClr val="000000"/>
              </a:buClr>
              <a:buFont typeface="Arial"/>
              <a:buChar char="•"/>
            </a:pPr>
            <a:r>
              <a:rPr b="0" lang="fr-FR" sz="2800" spc="-1" strike="noStrike">
                <a:solidFill>
                  <a:srgbClr val="000000"/>
                </a:solidFill>
                <a:uFill>
                  <a:solidFill>
                    <a:srgbClr val="ffffff"/>
                  </a:solidFill>
                </a:uFill>
                <a:latin typeface="Century Gothic"/>
                <a:ea typeface="ＭＳ Ｐゴシック"/>
              </a:rPr>
              <a:t>On vit plus vieux, c’est normal de travailler plus longtemps.</a:t>
            </a:r>
            <a:endParaRPr b="0" lang="fr-FR" sz="2800" spc="-1" strike="noStrike">
              <a:solidFill>
                <a:srgbClr val="000000"/>
              </a:solidFill>
              <a:uFill>
                <a:solidFill>
                  <a:srgbClr val="ffffff"/>
                </a:solidFill>
              </a:uFill>
              <a:latin typeface="Calibri"/>
            </a:endParaRPr>
          </a:p>
        </p:txBody>
      </p:sp>
    </p:spTree>
  </p:cSld>
  <p:timing>
    <p:tnLst>
      <p:par>
        <p:cTn id="141" dur="indefinite" restart="never" nodeType="tmRoot">
          <p:childTnLst>
            <p:seq>
              <p:cTn id="142"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9" name="TextShape 1"/>
          <p:cNvSpPr txBox="1"/>
          <p:nvPr/>
        </p:nvSpPr>
        <p:spPr>
          <a:xfrm>
            <a:off x="457200" y="274680"/>
            <a:ext cx="8229240" cy="1142640"/>
          </a:xfrm>
          <a:prstGeom prst="rect">
            <a:avLst/>
          </a:prstGeom>
          <a:noFill/>
          <a:ln>
            <a:noFill/>
          </a:ln>
        </p:spPr>
        <p:txBody>
          <a:bodyPr anchor="ctr"/>
          <a:p>
            <a:pPr algn="ctr">
              <a:lnSpc>
                <a:spcPct val="100000"/>
              </a:lnSpc>
            </a:pPr>
            <a:r>
              <a:rPr b="1" lang="fr-FR" sz="2000" spc="-1" strike="noStrike">
                <a:solidFill>
                  <a:srgbClr val="000000"/>
                </a:solidFill>
                <a:uFill>
                  <a:solidFill>
                    <a:srgbClr val="ffffff"/>
                  </a:solidFill>
                </a:uFill>
                <a:latin typeface="Calibri"/>
                <a:ea typeface="ＭＳ Ｐゴシック"/>
              </a:rPr>
              <a:t>Des manipulations à contrer</a:t>
            </a:r>
            <a:endParaRPr b="0" lang="fr-FR" sz="2000" spc="-1" strike="noStrike">
              <a:solidFill>
                <a:srgbClr val="000000"/>
              </a:solidFill>
              <a:uFill>
                <a:solidFill>
                  <a:srgbClr val="ffffff"/>
                </a:solidFill>
              </a:uFill>
              <a:latin typeface="Arial"/>
            </a:endParaRPr>
          </a:p>
        </p:txBody>
      </p:sp>
      <p:sp>
        <p:nvSpPr>
          <p:cNvPr id="450" name="TextShape 2"/>
          <p:cNvSpPr txBox="1"/>
          <p:nvPr/>
        </p:nvSpPr>
        <p:spPr>
          <a:xfrm>
            <a:off x="301680" y="1527120"/>
            <a:ext cx="8534160" cy="4925520"/>
          </a:xfrm>
          <a:prstGeom prst="rect">
            <a:avLst/>
          </a:prstGeom>
          <a:noFill/>
          <a:ln>
            <a:noFill/>
          </a:ln>
        </p:spPr>
        <p:txBody>
          <a:bodyPr/>
          <a:p>
            <a:pPr marL="343080" indent="-342720" algn="just">
              <a:lnSpc>
                <a:spcPct val="100000"/>
              </a:lnSpc>
              <a:spcBef>
                <a:spcPts val="439"/>
              </a:spcBef>
              <a:buClr>
                <a:srgbClr val="000000"/>
              </a:buClr>
              <a:buFont typeface="Arial"/>
              <a:buChar char="•"/>
            </a:pPr>
            <a:r>
              <a:rPr b="0" lang="fr-FR" sz="2200" spc="-1" strike="noStrike">
                <a:solidFill>
                  <a:srgbClr val="000000"/>
                </a:solidFill>
                <a:uFill>
                  <a:solidFill>
                    <a:srgbClr val="ffffff"/>
                  </a:solidFill>
                </a:uFill>
                <a:latin typeface="Century Gothic"/>
                <a:ea typeface="ＭＳ Ｐゴシック"/>
              </a:rPr>
              <a:t>En deux siècles, le temps de travail individuel a été divisé par 2 pendant que le nombre d’emplois augmentait de 3/4;</a:t>
            </a:r>
            <a:endParaRPr b="0" lang="fr-FR" sz="2200" spc="-1" strike="noStrike">
              <a:solidFill>
                <a:srgbClr val="000000"/>
              </a:solidFill>
              <a:uFill>
                <a:solidFill>
                  <a:srgbClr val="ffffff"/>
                </a:solidFill>
              </a:uFill>
              <a:latin typeface="Calibri"/>
            </a:endParaRPr>
          </a:p>
          <a:p>
            <a:pPr marL="343080" indent="-342720" algn="just">
              <a:lnSpc>
                <a:spcPct val="100000"/>
              </a:lnSpc>
              <a:spcBef>
                <a:spcPts val="439"/>
              </a:spcBef>
              <a:buClr>
                <a:srgbClr val="000000"/>
              </a:buClr>
              <a:buFont typeface="Arial"/>
              <a:buChar char="•"/>
            </a:pPr>
            <a:r>
              <a:rPr b="0" lang="fr-FR" sz="2200" spc="-1" strike="noStrike">
                <a:solidFill>
                  <a:srgbClr val="000000"/>
                </a:solidFill>
                <a:uFill>
                  <a:solidFill>
                    <a:srgbClr val="ffffff"/>
                  </a:solidFill>
                </a:uFill>
                <a:latin typeface="Century Gothic"/>
                <a:ea typeface="ＭＳ Ｐゴシック"/>
              </a:rPr>
              <a:t>Accroissement de la productivité horaire du travail supérieur à celui de la richesse produite.</a:t>
            </a:r>
            <a:endParaRPr b="0" lang="fr-FR" sz="2200" spc="-1" strike="noStrike">
              <a:solidFill>
                <a:srgbClr val="000000"/>
              </a:solidFill>
              <a:uFill>
                <a:solidFill>
                  <a:srgbClr val="ffffff"/>
                </a:solidFill>
              </a:uFill>
              <a:latin typeface="Calibri"/>
            </a:endParaRPr>
          </a:p>
          <a:p>
            <a:pPr marL="343080" indent="-342720" algn="just">
              <a:lnSpc>
                <a:spcPct val="100000"/>
              </a:lnSpc>
              <a:spcBef>
                <a:spcPts val="439"/>
              </a:spcBef>
              <a:buClr>
                <a:srgbClr val="000000"/>
              </a:buClr>
              <a:buFont typeface="Arial"/>
              <a:buChar char="•"/>
            </a:pPr>
            <a:r>
              <a:rPr b="0" lang="fr-FR" sz="2200" spc="-1" strike="noStrike">
                <a:solidFill>
                  <a:srgbClr val="000000"/>
                </a:solidFill>
                <a:uFill>
                  <a:solidFill>
                    <a:srgbClr val="ffffff"/>
                  </a:solidFill>
                </a:uFill>
                <a:latin typeface="Century Gothic"/>
                <a:ea typeface="ＭＳ Ｐゴシック"/>
              </a:rPr>
              <a:t>Augmentation de la production = augmentation de la productivité horaire x augmentation du nombre d’emplois x variation de la durée individuelle du travail</a:t>
            </a:r>
            <a:endParaRPr b="0" lang="fr-FR" sz="2200" spc="-1" strike="noStrike">
              <a:solidFill>
                <a:srgbClr val="000000"/>
              </a:solidFill>
              <a:uFill>
                <a:solidFill>
                  <a:srgbClr val="ffffff"/>
                </a:solidFill>
              </a:uFill>
              <a:latin typeface="Calibri"/>
            </a:endParaRPr>
          </a:p>
          <a:p>
            <a:pPr marL="343080" indent="-342720" algn="ctr">
              <a:lnSpc>
                <a:spcPct val="100000"/>
              </a:lnSpc>
              <a:spcBef>
                <a:spcPts val="439"/>
              </a:spcBef>
            </a:pPr>
            <a:r>
              <a:rPr b="0" lang="fr-FR" sz="2200" spc="-1" strike="noStrike">
                <a:solidFill>
                  <a:srgbClr val="000000"/>
                </a:solidFill>
                <a:uFill>
                  <a:solidFill>
                    <a:srgbClr val="ffffff"/>
                  </a:solidFill>
                </a:uFill>
                <a:latin typeface="Century Gothic"/>
                <a:ea typeface="ＭＳ Ｐゴシック"/>
              </a:rPr>
              <a:t>26 = 30 x 1,75 x 0,5</a:t>
            </a:r>
            <a:endParaRPr b="0" lang="fr-FR" sz="2200" spc="-1" strike="noStrike">
              <a:solidFill>
                <a:srgbClr val="000000"/>
              </a:solidFill>
              <a:uFill>
                <a:solidFill>
                  <a:srgbClr val="ffffff"/>
                </a:solidFill>
              </a:uFill>
              <a:latin typeface="Calibri"/>
            </a:endParaRPr>
          </a:p>
          <a:p>
            <a:pPr marL="343080" indent="-342720" algn="just">
              <a:lnSpc>
                <a:spcPct val="100000"/>
              </a:lnSpc>
              <a:spcBef>
                <a:spcPts val="479"/>
              </a:spcBef>
              <a:buClr>
                <a:srgbClr val="000000"/>
              </a:buClr>
              <a:buFont typeface="Arial"/>
              <a:buChar char="•"/>
            </a:pPr>
            <a:r>
              <a:rPr b="1" lang="fr-FR" sz="2400" spc="-1" strike="noStrike">
                <a:solidFill>
                  <a:srgbClr val="000000"/>
                </a:solidFill>
                <a:uFill>
                  <a:solidFill>
                    <a:srgbClr val="ffffff"/>
                  </a:solidFill>
                </a:uFill>
                <a:latin typeface="Century Gothic"/>
                <a:ea typeface="ＭＳ Ｐゴシック"/>
              </a:rPr>
              <a:t>Progrès</a:t>
            </a:r>
            <a:r>
              <a:rPr b="0" lang="fr-FR" sz="2200" spc="-1" strike="noStrike">
                <a:solidFill>
                  <a:srgbClr val="000000"/>
                </a:solidFill>
                <a:uFill>
                  <a:solidFill>
                    <a:srgbClr val="ffffff"/>
                  </a:solidFill>
                </a:uFill>
                <a:latin typeface="Century Gothic"/>
                <a:ea typeface="ＭＳ Ｐゴシック"/>
              </a:rPr>
              <a:t> : le partage de la richesse produite peut permettre que l’accroissement de l’espérance de vie s’accompagne d’une diminution du temps passé au travail.</a:t>
            </a:r>
            <a:endParaRPr b="0" lang="fr-FR" sz="2200" spc="-1" strike="noStrike">
              <a:solidFill>
                <a:srgbClr val="000000"/>
              </a:solidFill>
              <a:uFill>
                <a:solidFill>
                  <a:srgbClr val="ffffff"/>
                </a:solidFill>
              </a:uFill>
              <a:latin typeface="Calibri"/>
            </a:endParaRPr>
          </a:p>
        </p:txBody>
      </p:sp>
    </p:spTree>
  </p:cSld>
  <p:timing>
    <p:tnLst>
      <p:par>
        <p:cTn id="143" dur="indefinite" restart="never" nodeType="tmRoot">
          <p:childTnLst>
            <p:seq>
              <p:cTn id="144"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TextShape 1"/>
          <p:cNvSpPr txBox="1"/>
          <p:nvPr/>
        </p:nvSpPr>
        <p:spPr>
          <a:xfrm>
            <a:off x="457200" y="274680"/>
            <a:ext cx="8229240" cy="1142640"/>
          </a:xfrm>
          <a:prstGeom prst="rect">
            <a:avLst/>
          </a:prstGeom>
          <a:noFill/>
          <a:ln>
            <a:noFill/>
          </a:ln>
        </p:spPr>
        <p:txBody>
          <a:bodyPr anchor="ctr"/>
          <a:p>
            <a:pPr algn="ctr">
              <a:lnSpc>
                <a:spcPct val="100000"/>
              </a:lnSpc>
            </a:pPr>
            <a:r>
              <a:rPr b="1" lang="fr-FR" sz="4400" spc="-1" strike="noStrike">
                <a:solidFill>
                  <a:srgbClr val="000000"/>
                </a:solidFill>
                <a:uFill>
                  <a:solidFill>
                    <a:srgbClr val="ffffff"/>
                  </a:solidFill>
                </a:uFill>
                <a:latin typeface="Calibri"/>
                <a:ea typeface="ＭＳ Ｐゴシック"/>
              </a:rPr>
              <a:t>Les enjeux pour l’ensemble des salariés</a:t>
            </a:r>
            <a:endParaRPr b="0" lang="fr-FR" sz="4400" spc="-1" strike="noStrike">
              <a:solidFill>
                <a:srgbClr val="000000"/>
              </a:solidFill>
              <a:uFill>
                <a:solidFill>
                  <a:srgbClr val="ffffff"/>
                </a:solidFill>
              </a:uFill>
              <a:latin typeface="Arial"/>
            </a:endParaRPr>
          </a:p>
        </p:txBody>
      </p:sp>
      <p:sp>
        <p:nvSpPr>
          <p:cNvPr id="302" name="TextShape 2"/>
          <p:cNvSpPr txBox="1"/>
          <p:nvPr/>
        </p:nvSpPr>
        <p:spPr>
          <a:xfrm>
            <a:off x="457200" y="1600200"/>
            <a:ext cx="8229240" cy="4525560"/>
          </a:xfrm>
          <a:prstGeom prst="rect">
            <a:avLst/>
          </a:prstGeom>
          <a:noFill/>
          <a:ln>
            <a:noFill/>
          </a:ln>
        </p:spPr>
        <p:txBody>
          <a:bodyPr/>
          <a:p>
            <a:pPr>
              <a:lnSpc>
                <a:spcPct val="100000"/>
              </a:lnSpc>
              <a:spcBef>
                <a:spcPts val="641"/>
              </a:spcBef>
            </a:pPr>
            <a:endParaRPr b="0" lang="fr-FR" sz="3200" spc="-1" strike="noStrike">
              <a:solidFill>
                <a:srgbClr val="000000"/>
              </a:solidFill>
              <a:uFill>
                <a:solidFill>
                  <a:srgbClr val="ffffff"/>
                </a:solidFill>
              </a:uFill>
              <a:latin typeface="Calibri"/>
            </a:endParaRPr>
          </a:p>
          <a:p>
            <a:pPr marL="343080" indent="-342720">
              <a:lnSpc>
                <a:spcPct val="100000"/>
              </a:lnSpc>
              <a:spcBef>
                <a:spcPts val="641"/>
              </a:spcBef>
              <a:buClr>
                <a:srgbClr val="000000"/>
              </a:buClr>
              <a:buFont typeface="Arial"/>
              <a:buChar char="•"/>
            </a:pPr>
            <a:r>
              <a:rPr b="0" lang="fr-FR" sz="3200" spc="-1" strike="noStrike">
                <a:solidFill>
                  <a:srgbClr val="000000"/>
                </a:solidFill>
                <a:uFill>
                  <a:solidFill>
                    <a:srgbClr val="ffffff"/>
                  </a:solidFill>
                </a:uFill>
                <a:latin typeface="Calibri"/>
                <a:ea typeface="ＭＳ Ｐゴシック"/>
              </a:rPr>
              <a:t> </a:t>
            </a:r>
            <a:r>
              <a:rPr b="0" lang="fr-FR" sz="3200" spc="-1" strike="noStrike">
                <a:solidFill>
                  <a:srgbClr val="000000"/>
                </a:solidFill>
                <a:uFill>
                  <a:solidFill>
                    <a:srgbClr val="ffffff"/>
                  </a:solidFill>
                </a:uFill>
                <a:latin typeface="Calibri"/>
                <a:ea typeface="ＭＳ Ｐゴシック"/>
              </a:rPr>
              <a:t>d’un système à prestations définies à un système à cotisations définies</a:t>
            </a:r>
            <a:endParaRPr b="0" lang="fr-FR" sz="3200" spc="-1" strike="noStrike">
              <a:solidFill>
                <a:srgbClr val="000000"/>
              </a:solidFill>
              <a:uFill>
                <a:solidFill>
                  <a:srgbClr val="ffffff"/>
                </a:solidFill>
              </a:uFill>
              <a:latin typeface="Calibri"/>
            </a:endParaRPr>
          </a:p>
          <a:p>
            <a:pPr marL="343080" indent="-342720">
              <a:lnSpc>
                <a:spcPct val="100000"/>
              </a:lnSpc>
              <a:spcBef>
                <a:spcPts val="641"/>
              </a:spcBef>
              <a:buClr>
                <a:srgbClr val="000000"/>
              </a:buClr>
              <a:buFont typeface="Arial"/>
              <a:buChar char="•"/>
            </a:pPr>
            <a:r>
              <a:rPr b="0" lang="fr-FR" sz="3200" spc="-1" strike="noStrike">
                <a:solidFill>
                  <a:srgbClr val="000000"/>
                </a:solidFill>
                <a:uFill>
                  <a:solidFill>
                    <a:srgbClr val="ffffff"/>
                  </a:solidFill>
                </a:uFill>
                <a:latin typeface="Calibri"/>
                <a:ea typeface="ＭＳ Ｐゴシック"/>
              </a:rPr>
              <a:t>dans la campagne présidentielle, plutôt les comptes notionnels comme modèle mais depuis, plutôt le système par points mis en avant. Même philosophie</a:t>
            </a:r>
            <a:endParaRPr b="0" lang="fr-FR" sz="3200" spc="-1" strike="noStrike">
              <a:solidFill>
                <a:srgbClr val="000000"/>
              </a:solidFill>
              <a:uFill>
                <a:solidFill>
                  <a:srgbClr val="ffffff"/>
                </a:solidFill>
              </a:uFill>
              <a:latin typeface="Calibri"/>
            </a:endParaRPr>
          </a:p>
          <a:p>
            <a:pPr>
              <a:lnSpc>
                <a:spcPct val="100000"/>
              </a:lnSpc>
              <a:spcBef>
                <a:spcPts val="641"/>
              </a:spcBef>
            </a:pPr>
            <a:endParaRPr b="0" lang="fr-FR" sz="3200" spc="-1" strike="noStrike">
              <a:solidFill>
                <a:srgbClr val="000000"/>
              </a:solidFill>
              <a:uFill>
                <a:solidFill>
                  <a:srgbClr val="ffffff"/>
                </a:solidFill>
              </a:uFill>
              <a:latin typeface="Calibri"/>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TextShape 1"/>
          <p:cNvSpPr txBox="1"/>
          <p:nvPr/>
        </p:nvSpPr>
        <p:spPr>
          <a:xfrm>
            <a:off x="457200" y="274680"/>
            <a:ext cx="8229240" cy="1142640"/>
          </a:xfrm>
          <a:prstGeom prst="rect">
            <a:avLst/>
          </a:prstGeom>
          <a:noFill/>
          <a:ln>
            <a:noFill/>
          </a:ln>
        </p:spPr>
        <p:txBody>
          <a:bodyPr anchor="ctr"/>
          <a:p>
            <a:pPr algn="ctr">
              <a:lnSpc>
                <a:spcPct val="100000"/>
              </a:lnSpc>
            </a:pPr>
            <a:r>
              <a:rPr b="1" lang="fr-FR" sz="2000" spc="-1" strike="noStrike">
                <a:solidFill>
                  <a:srgbClr val="000000"/>
                </a:solidFill>
                <a:uFill>
                  <a:solidFill>
                    <a:srgbClr val="ffffff"/>
                  </a:solidFill>
                </a:uFill>
                <a:latin typeface="Calibri"/>
                <a:ea typeface="ＭＳ Ｐゴシック"/>
              </a:rPr>
              <a:t>Des manipulations à contrer</a:t>
            </a:r>
            <a:endParaRPr b="0" lang="fr-FR" sz="2000" spc="-1" strike="noStrike">
              <a:solidFill>
                <a:srgbClr val="000000"/>
              </a:solidFill>
              <a:uFill>
                <a:solidFill>
                  <a:srgbClr val="ffffff"/>
                </a:solidFill>
              </a:uFill>
              <a:latin typeface="Arial"/>
            </a:endParaRPr>
          </a:p>
        </p:txBody>
      </p:sp>
      <p:sp>
        <p:nvSpPr>
          <p:cNvPr id="452" name="TextShape 2"/>
          <p:cNvSpPr txBox="1"/>
          <p:nvPr/>
        </p:nvSpPr>
        <p:spPr>
          <a:xfrm>
            <a:off x="301680" y="1527120"/>
            <a:ext cx="8534160" cy="4925520"/>
          </a:xfrm>
          <a:prstGeom prst="rect">
            <a:avLst/>
          </a:prstGeom>
          <a:noFill/>
          <a:ln>
            <a:noFill/>
          </a:ln>
        </p:spPr>
        <p:txBody>
          <a:bodyPr/>
          <a:p>
            <a:pPr marL="343080" indent="-342720" algn="just">
              <a:lnSpc>
                <a:spcPct val="100000"/>
              </a:lnSpc>
              <a:spcBef>
                <a:spcPts val="479"/>
              </a:spcBef>
              <a:buClr>
                <a:srgbClr val="000000"/>
              </a:buClr>
              <a:buFont typeface="Arial"/>
              <a:buChar char="•"/>
            </a:pPr>
            <a:r>
              <a:rPr b="1" lang="fr-FR" sz="2400" spc="-1" strike="noStrike">
                <a:solidFill>
                  <a:srgbClr val="000000"/>
                </a:solidFill>
                <a:uFill>
                  <a:solidFill>
                    <a:srgbClr val="ffffff"/>
                  </a:solidFill>
                </a:uFill>
                <a:latin typeface="Century Gothic"/>
                <a:ea typeface="ＭＳ Ｐゴシック"/>
              </a:rPr>
              <a:t>Progrès</a:t>
            </a:r>
            <a:r>
              <a:rPr b="0" lang="fr-FR" sz="2200" spc="-1" strike="noStrike">
                <a:solidFill>
                  <a:srgbClr val="000000"/>
                </a:solidFill>
                <a:uFill>
                  <a:solidFill>
                    <a:srgbClr val="ffffff"/>
                  </a:solidFill>
                </a:uFill>
                <a:latin typeface="Century Gothic"/>
                <a:ea typeface="ＭＳ Ｐゴシック"/>
              </a:rPr>
              <a:t> : le fait de partir tôt en bonne santé n’est pas simplement une juste reconnaissance pour des travailleurs mais aussi un bienfait pour la société dans son ensemble (intégration dans la vie associative, culturelle et sportive…)</a:t>
            </a:r>
            <a:endParaRPr b="0" lang="fr-FR" sz="2200" spc="-1" strike="noStrike">
              <a:solidFill>
                <a:srgbClr val="000000"/>
              </a:solidFill>
              <a:uFill>
                <a:solidFill>
                  <a:srgbClr val="ffffff"/>
                </a:solidFill>
              </a:uFill>
              <a:latin typeface="Calibri"/>
            </a:endParaRPr>
          </a:p>
          <a:p>
            <a:pPr marL="343080" indent="-342720" algn="just">
              <a:lnSpc>
                <a:spcPct val="100000"/>
              </a:lnSpc>
              <a:spcBef>
                <a:spcPts val="439"/>
              </a:spcBef>
              <a:buClr>
                <a:srgbClr val="000000"/>
              </a:buClr>
              <a:buFont typeface="Arial"/>
              <a:buChar char="•"/>
            </a:pPr>
            <a:r>
              <a:rPr b="1" lang="fr-FR" sz="2200" spc="-1" strike="noStrike">
                <a:solidFill>
                  <a:srgbClr val="000000"/>
                </a:solidFill>
                <a:uFill>
                  <a:solidFill>
                    <a:srgbClr val="ffffff"/>
                  </a:solidFill>
                </a:uFill>
                <a:latin typeface="Century Gothic"/>
                <a:ea typeface="ＭＳ Ｐゴシック"/>
              </a:rPr>
              <a:t>Hypocrisie</a:t>
            </a:r>
            <a:r>
              <a:rPr b="0" lang="fr-FR" sz="2200" spc="-1" strike="noStrike">
                <a:solidFill>
                  <a:srgbClr val="000000"/>
                </a:solidFill>
                <a:uFill>
                  <a:solidFill>
                    <a:srgbClr val="ffffff"/>
                  </a:solidFill>
                </a:uFill>
                <a:latin typeface="Century Gothic"/>
                <a:ea typeface="ＭＳ Ｐゴシック"/>
              </a:rPr>
              <a:t> : Vouloir faire travailler les salariés plus longtemps revient à rompre le contrat entre les générations. La solidarité intergénérationnelle a pourtant deux faces.</a:t>
            </a:r>
            <a:endParaRPr b="0" lang="fr-FR" sz="2200" spc="-1" strike="noStrike">
              <a:solidFill>
                <a:srgbClr val="000000"/>
              </a:solidFill>
              <a:uFill>
                <a:solidFill>
                  <a:srgbClr val="ffffff"/>
                </a:solidFill>
              </a:uFill>
              <a:latin typeface="Calibri"/>
            </a:endParaRPr>
          </a:p>
          <a:p>
            <a:pPr marL="343080" indent="-342720" algn="just">
              <a:lnSpc>
                <a:spcPct val="100000"/>
              </a:lnSpc>
              <a:spcBef>
                <a:spcPts val="439"/>
              </a:spcBef>
              <a:buClr>
                <a:srgbClr val="000000"/>
              </a:buClr>
              <a:buFont typeface="Arial"/>
              <a:buChar char="•"/>
            </a:pPr>
            <a:r>
              <a:rPr b="0" lang="fr-FR" sz="2200" spc="-1" strike="noStrike">
                <a:solidFill>
                  <a:srgbClr val="000000"/>
                </a:solidFill>
                <a:uFill>
                  <a:solidFill>
                    <a:srgbClr val="ffffff"/>
                  </a:solidFill>
                </a:uFill>
                <a:latin typeface="Century Gothic"/>
                <a:ea typeface="ＭＳ Ｐゴシック"/>
              </a:rPr>
              <a:t>Le rapport Moreau de 2013 préconise à législation constante qu’il ne faudrait que 1 point de PIB pour assurer les besoins de financement en 2020. </a:t>
            </a:r>
            <a:r>
              <a:rPr b="0" lang="fr-FR" sz="1600" spc="-1" strike="noStrike">
                <a:solidFill>
                  <a:srgbClr val="000000"/>
                </a:solidFill>
                <a:uFill>
                  <a:solidFill>
                    <a:srgbClr val="ffffff"/>
                  </a:solidFill>
                </a:uFill>
                <a:latin typeface="Century Gothic"/>
                <a:ea typeface="ＭＳ Ｐゴシック"/>
              </a:rPr>
              <a:t>Pour info, 1 point de PIB c’est 10% des dividendes versées aux actionnaires des sociétés non financières en 2007 et que la part des dividendes dans la valeur ajoutée des sociétés non financières est passée de 5% dans les années 80 à 9% aujourd’hui.</a:t>
            </a:r>
            <a:endParaRPr b="0" lang="fr-FR" sz="1600" spc="-1" strike="noStrike">
              <a:solidFill>
                <a:srgbClr val="000000"/>
              </a:solidFill>
              <a:uFill>
                <a:solidFill>
                  <a:srgbClr val="ffffff"/>
                </a:solidFill>
              </a:uFill>
              <a:latin typeface="Calibri"/>
            </a:endParaRPr>
          </a:p>
        </p:txBody>
      </p:sp>
    </p:spTree>
  </p:cSld>
  <p:timing>
    <p:tnLst>
      <p:par>
        <p:cTn id="145" dur="indefinite" restart="never" nodeType="tmRoot">
          <p:childTnLst>
            <p:seq>
              <p:cTn id="146"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ea typeface="ＭＳ Ｐゴシック"/>
              </a:rPr>
              <a:t>Pour financer les retraites, 3 choix possibles</a:t>
            </a:r>
            <a:endParaRPr b="0" lang="fr-FR" sz="4400" spc="-1" strike="noStrike">
              <a:solidFill>
                <a:srgbClr val="000000"/>
              </a:solidFill>
              <a:uFill>
                <a:solidFill>
                  <a:srgbClr val="ffffff"/>
                </a:solidFill>
              </a:uFill>
              <a:latin typeface="Arial"/>
            </a:endParaRPr>
          </a:p>
        </p:txBody>
      </p:sp>
      <p:sp>
        <p:nvSpPr>
          <p:cNvPr id="454" name="TextShape 2"/>
          <p:cNvSpPr txBox="1"/>
          <p:nvPr/>
        </p:nvSpPr>
        <p:spPr>
          <a:xfrm>
            <a:off x="457200" y="1600200"/>
            <a:ext cx="8229240" cy="4525560"/>
          </a:xfrm>
          <a:prstGeom prst="rect">
            <a:avLst/>
          </a:prstGeom>
          <a:noFill/>
          <a:ln>
            <a:noFill/>
          </a:ln>
        </p:spPr>
        <p:txBody>
          <a:bodyPr/>
          <a:p>
            <a:pPr marL="343080" indent="-342720">
              <a:lnSpc>
                <a:spcPct val="170000"/>
              </a:lnSpc>
              <a:spcBef>
                <a:spcPts val="641"/>
              </a:spcBef>
              <a:buClr>
                <a:srgbClr val="000000"/>
              </a:buClr>
              <a:buFont typeface="Arial"/>
              <a:buChar char="•"/>
            </a:pPr>
            <a:r>
              <a:rPr b="0" lang="fr-FR" sz="3200" spc="-1" strike="noStrike">
                <a:solidFill>
                  <a:srgbClr val="000000"/>
                </a:solidFill>
                <a:uFill>
                  <a:solidFill>
                    <a:srgbClr val="ffffff"/>
                  </a:solidFill>
                </a:uFill>
                <a:latin typeface="Arial"/>
                <a:ea typeface="ＭＳ Ｐゴシック"/>
              </a:rPr>
              <a:t>Retarder l’âge moyen de départ</a:t>
            </a:r>
            <a:endParaRPr b="0" lang="fr-FR" sz="3200" spc="-1" strike="noStrike">
              <a:solidFill>
                <a:srgbClr val="000000"/>
              </a:solidFill>
              <a:uFill>
                <a:solidFill>
                  <a:srgbClr val="ffffff"/>
                </a:solidFill>
              </a:uFill>
              <a:latin typeface="Calibri"/>
            </a:endParaRPr>
          </a:p>
          <a:p>
            <a:pPr marL="343080" indent="-342720">
              <a:lnSpc>
                <a:spcPct val="170000"/>
              </a:lnSpc>
              <a:spcBef>
                <a:spcPts val="201"/>
              </a:spcBef>
            </a:pPr>
            <a:endParaRPr b="0" lang="fr-FR" sz="3200" spc="-1" strike="noStrike">
              <a:solidFill>
                <a:srgbClr val="000000"/>
              </a:solidFill>
              <a:uFill>
                <a:solidFill>
                  <a:srgbClr val="ffffff"/>
                </a:solidFill>
              </a:uFill>
              <a:latin typeface="Calibri"/>
            </a:endParaRPr>
          </a:p>
          <a:p>
            <a:pPr marL="343080" indent="-342720">
              <a:lnSpc>
                <a:spcPct val="100000"/>
              </a:lnSpc>
              <a:spcBef>
                <a:spcPts val="641"/>
              </a:spcBef>
              <a:buClr>
                <a:srgbClr val="000000"/>
              </a:buClr>
              <a:buFont typeface="Arial"/>
              <a:buChar char="•"/>
            </a:pPr>
            <a:r>
              <a:rPr b="0" lang="fr-FR" sz="3200" spc="-1" strike="noStrike">
                <a:solidFill>
                  <a:srgbClr val="000000"/>
                </a:solidFill>
                <a:uFill>
                  <a:solidFill>
                    <a:srgbClr val="ffffff"/>
                  </a:solidFill>
                </a:uFill>
                <a:latin typeface="Arial"/>
                <a:ea typeface="ＭＳ Ｐゴシック"/>
              </a:rPr>
              <a:t>Réduire le niveau moyen des pensions</a:t>
            </a:r>
            <a:endParaRPr b="0" lang="fr-FR" sz="3200" spc="-1" strike="noStrike">
              <a:solidFill>
                <a:srgbClr val="000000"/>
              </a:solidFill>
              <a:uFill>
                <a:solidFill>
                  <a:srgbClr val="ffffff"/>
                </a:solidFill>
              </a:uFill>
              <a:latin typeface="Calibri"/>
            </a:endParaRPr>
          </a:p>
          <a:p>
            <a:pPr marL="343080" indent="-342720">
              <a:lnSpc>
                <a:spcPct val="170000"/>
              </a:lnSpc>
              <a:spcBef>
                <a:spcPts val="641"/>
              </a:spcBef>
              <a:buClr>
                <a:srgbClr val="000000"/>
              </a:buClr>
              <a:buFont typeface="Arial"/>
              <a:buChar char="•"/>
            </a:pPr>
            <a:r>
              <a:rPr b="0" lang="fr-FR" sz="3200" spc="-1" strike="noStrike">
                <a:solidFill>
                  <a:srgbClr val="000000"/>
                </a:solidFill>
                <a:uFill>
                  <a:solidFill>
                    <a:srgbClr val="ffffff"/>
                  </a:solidFill>
                </a:uFill>
                <a:latin typeface="Arial"/>
                <a:ea typeface="ＭＳ Ｐゴシック"/>
              </a:rPr>
              <a:t>Augmenter les ressources des régimes de retraites</a:t>
            </a:r>
            <a:endParaRPr b="0" lang="fr-FR" sz="3200" spc="-1" strike="noStrike">
              <a:solidFill>
                <a:srgbClr val="000000"/>
              </a:solidFill>
              <a:uFill>
                <a:solidFill>
                  <a:srgbClr val="ffffff"/>
                </a:solidFill>
              </a:uFill>
              <a:latin typeface="Calibri"/>
            </a:endParaRPr>
          </a:p>
          <a:p>
            <a:pPr>
              <a:lnSpc>
                <a:spcPct val="100000"/>
              </a:lnSpc>
              <a:spcBef>
                <a:spcPts val="641"/>
              </a:spcBef>
            </a:pPr>
            <a:endParaRPr b="0" lang="fr-FR" sz="3200" spc="-1" strike="noStrike">
              <a:solidFill>
                <a:srgbClr val="000000"/>
              </a:solidFill>
              <a:uFill>
                <a:solidFill>
                  <a:srgbClr val="ffffff"/>
                </a:solidFill>
              </a:uFill>
              <a:latin typeface="Calibri"/>
            </a:endParaRPr>
          </a:p>
        </p:txBody>
      </p:sp>
    </p:spTree>
  </p:cSld>
  <p:timing>
    <p:tnLst>
      <p:par>
        <p:cTn id="147" dur="indefinite" restart="never" nodeType="tmRoot">
          <p:childTnLst>
            <p:seq>
              <p:cTn id="148" nodeType="mainSeq"/>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5" name="TextShape 1"/>
          <p:cNvSpPr txBox="1"/>
          <p:nvPr/>
        </p:nvSpPr>
        <p:spPr>
          <a:xfrm>
            <a:off x="179280" y="260280"/>
            <a:ext cx="8964360" cy="720360"/>
          </a:xfrm>
          <a:prstGeom prst="rect">
            <a:avLst/>
          </a:prstGeom>
          <a:noFill/>
          <a:ln>
            <a:noFill/>
          </a:ln>
        </p:spPr>
        <p:txBody>
          <a:bodyPr anchor="ctr"/>
          <a:p>
            <a:pPr algn="ctr">
              <a:lnSpc>
                <a:spcPct val="100000"/>
              </a:lnSpc>
            </a:pPr>
            <a:r>
              <a:rPr b="1" lang="fr-FR" sz="3600" spc="-1" strike="noStrike">
                <a:solidFill>
                  <a:srgbClr val="000000"/>
                </a:solidFill>
                <a:uFill>
                  <a:solidFill>
                    <a:srgbClr val="ffffff"/>
                  </a:solidFill>
                </a:uFill>
                <a:latin typeface="Calibri"/>
                <a:ea typeface="ＭＳ Ｐゴシック"/>
              </a:rPr>
              <a:t>Le financement </a:t>
            </a:r>
            <a:endParaRPr b="0" lang="fr-FR" sz="3600" spc="-1" strike="noStrike">
              <a:solidFill>
                <a:srgbClr val="000000"/>
              </a:solidFill>
              <a:uFill>
                <a:solidFill>
                  <a:srgbClr val="ffffff"/>
                </a:solidFill>
              </a:uFill>
              <a:latin typeface="Arial"/>
            </a:endParaRPr>
          </a:p>
        </p:txBody>
      </p:sp>
      <p:sp>
        <p:nvSpPr>
          <p:cNvPr id="456" name="TextShape 2"/>
          <p:cNvSpPr txBox="1"/>
          <p:nvPr/>
        </p:nvSpPr>
        <p:spPr>
          <a:xfrm>
            <a:off x="324000" y="1557360"/>
            <a:ext cx="8503920" cy="4571640"/>
          </a:xfrm>
          <a:prstGeom prst="rect">
            <a:avLst/>
          </a:prstGeom>
          <a:noFill/>
          <a:ln>
            <a:noFill/>
          </a:ln>
        </p:spPr>
        <p:txBody>
          <a:bodyPr/>
          <a:p>
            <a:pPr>
              <a:lnSpc>
                <a:spcPct val="100000"/>
              </a:lnSpc>
              <a:spcBef>
                <a:spcPts val="479"/>
              </a:spcBef>
            </a:pPr>
            <a:r>
              <a:rPr b="1" lang="fr-FR" sz="2400" spc="-1" strike="noStrike">
                <a:solidFill>
                  <a:srgbClr val="000000"/>
                </a:solidFill>
                <a:uFill>
                  <a:solidFill>
                    <a:srgbClr val="ffffff"/>
                  </a:solidFill>
                </a:uFill>
                <a:latin typeface="Century Gothic"/>
                <a:ea typeface="ＭＳ Ｐゴシック"/>
              </a:rPr>
              <a:t>Pour la FSU, accroître les ressources des régimes de retraites de 4 à 5 points de PIB d’ici 2050 est possible</a:t>
            </a:r>
            <a:endParaRPr b="0" lang="fr-FR" sz="2400" spc="-1" strike="noStrike">
              <a:solidFill>
                <a:srgbClr val="000000"/>
              </a:solidFill>
              <a:uFill>
                <a:solidFill>
                  <a:srgbClr val="ffffff"/>
                </a:solidFill>
              </a:uFill>
              <a:latin typeface="Calibri"/>
            </a:endParaRPr>
          </a:p>
          <a:p>
            <a:pPr>
              <a:lnSpc>
                <a:spcPct val="100000"/>
              </a:lnSpc>
              <a:spcBef>
                <a:spcPts val="439"/>
              </a:spcBef>
            </a:pPr>
            <a:r>
              <a:rPr b="0" lang="fr-FR" sz="2200" spc="-1" strike="noStrike">
                <a:solidFill>
                  <a:srgbClr val="000000"/>
                </a:solidFill>
                <a:uFill>
                  <a:solidFill>
                    <a:srgbClr val="ffffff"/>
                  </a:solidFill>
                </a:uFill>
                <a:latin typeface="Century Gothic"/>
                <a:ea typeface="ＭＳ Ｐゴシック"/>
              </a:rPr>
              <a:t>Hausse des cotisations</a:t>
            </a:r>
            <a:endParaRPr b="0" lang="fr-FR" sz="2200" spc="-1" strike="noStrike">
              <a:solidFill>
                <a:srgbClr val="000000"/>
              </a:solidFill>
              <a:uFill>
                <a:solidFill>
                  <a:srgbClr val="ffffff"/>
                </a:solidFill>
              </a:uFill>
              <a:latin typeface="Calibri"/>
            </a:endParaRPr>
          </a:p>
          <a:p>
            <a:pPr>
              <a:lnSpc>
                <a:spcPct val="100000"/>
              </a:lnSpc>
              <a:spcBef>
                <a:spcPts val="439"/>
              </a:spcBef>
            </a:pPr>
            <a:r>
              <a:rPr b="0" lang="fr-FR" sz="2200" spc="-1" strike="noStrike">
                <a:solidFill>
                  <a:srgbClr val="000000"/>
                </a:solidFill>
                <a:uFill>
                  <a:solidFill>
                    <a:srgbClr val="ffffff"/>
                  </a:solidFill>
                </a:uFill>
                <a:latin typeface="Century Gothic"/>
                <a:ea typeface="ＭＳ Ｐゴシック"/>
              </a:rPr>
              <a:t>Politique de l’emploi pour avoir davantage de cotisants</a:t>
            </a:r>
            <a:endParaRPr b="0" lang="fr-FR" sz="2200" spc="-1" strike="noStrike">
              <a:solidFill>
                <a:srgbClr val="000000"/>
              </a:solidFill>
              <a:uFill>
                <a:solidFill>
                  <a:srgbClr val="ffffff"/>
                </a:solidFill>
              </a:uFill>
              <a:latin typeface="Calibri"/>
            </a:endParaRPr>
          </a:p>
          <a:p>
            <a:pPr>
              <a:lnSpc>
                <a:spcPct val="100000"/>
              </a:lnSpc>
              <a:spcBef>
                <a:spcPts val="439"/>
              </a:spcBef>
            </a:pPr>
            <a:r>
              <a:rPr b="0" lang="fr-FR" sz="2200" spc="-1" strike="noStrike">
                <a:solidFill>
                  <a:srgbClr val="000000"/>
                </a:solidFill>
                <a:uFill>
                  <a:solidFill>
                    <a:srgbClr val="ffffff"/>
                  </a:solidFill>
                </a:uFill>
                <a:latin typeface="Century Gothic"/>
                <a:ea typeface="ＭＳ Ｐゴシック"/>
              </a:rPr>
              <a:t>Taxation des revenus financiers et du patrimoine</a:t>
            </a:r>
            <a:endParaRPr b="0" lang="fr-FR" sz="2200" spc="-1" strike="noStrike">
              <a:solidFill>
                <a:srgbClr val="000000"/>
              </a:solidFill>
              <a:uFill>
                <a:solidFill>
                  <a:srgbClr val="ffffff"/>
                </a:solidFill>
              </a:uFill>
              <a:latin typeface="Calibri"/>
            </a:endParaRPr>
          </a:p>
          <a:p>
            <a:pPr>
              <a:lnSpc>
                <a:spcPct val="100000"/>
              </a:lnSpc>
              <a:spcBef>
                <a:spcPts val="439"/>
              </a:spcBef>
            </a:pPr>
            <a:r>
              <a:rPr b="0" lang="fr-FR" sz="2200" spc="-1" strike="noStrike">
                <a:solidFill>
                  <a:srgbClr val="000000"/>
                </a:solidFill>
                <a:uFill>
                  <a:solidFill>
                    <a:srgbClr val="ffffff"/>
                  </a:solidFill>
                </a:uFill>
                <a:latin typeface="Century Gothic"/>
                <a:ea typeface="ＭＳ Ｐゴシック"/>
              </a:rPr>
              <a:t>La part des profits réinvestis reste stable autour de 18,5% tandis que les dividendes attribués aux actionnaires sont passés depuis 1975 de 3 à 9%.</a:t>
            </a:r>
            <a:endParaRPr b="0" lang="fr-FR" sz="2200" spc="-1" strike="noStrike">
              <a:solidFill>
                <a:srgbClr val="000000"/>
              </a:solidFill>
              <a:uFill>
                <a:solidFill>
                  <a:srgbClr val="ffffff"/>
                </a:solidFill>
              </a:uFill>
              <a:latin typeface="Calibri"/>
            </a:endParaRPr>
          </a:p>
        </p:txBody>
      </p:sp>
    </p:spTree>
  </p:cSld>
  <p:timing>
    <p:tnLst>
      <p:par>
        <p:cTn id="149" dur="indefinite" restart="never" nodeType="tmRoot">
          <p:childTnLst>
            <p:seq>
              <p:cTn id="150" nodeType="mainSeq"/>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7" name="TextShape 1"/>
          <p:cNvSpPr txBox="1"/>
          <p:nvPr/>
        </p:nvSpPr>
        <p:spPr>
          <a:xfrm>
            <a:off x="457200" y="274680"/>
            <a:ext cx="8229240" cy="1142640"/>
          </a:xfrm>
          <a:prstGeom prst="rect">
            <a:avLst/>
          </a:prstGeom>
          <a:noFill/>
          <a:ln>
            <a:noFill/>
          </a:ln>
        </p:spPr>
        <p:txBody>
          <a:bodyPr anchor="ctr"/>
          <a:p>
            <a:pPr algn="ctr">
              <a:lnSpc>
                <a:spcPct val="100000"/>
              </a:lnSpc>
            </a:pPr>
            <a:r>
              <a:rPr b="1" lang="fr-FR" sz="4400" spc="-1" strike="noStrike">
                <a:solidFill>
                  <a:srgbClr val="000000"/>
                </a:solidFill>
                <a:uFill>
                  <a:solidFill>
                    <a:srgbClr val="ffffff"/>
                  </a:solidFill>
                </a:uFill>
                <a:latin typeface="Calibri"/>
                <a:ea typeface="ＭＳ Ｐゴシック"/>
              </a:rPr>
              <a:t>Le financement</a:t>
            </a:r>
            <a:endParaRPr b="0" lang="fr-FR" sz="4400" spc="-1" strike="noStrike">
              <a:solidFill>
                <a:srgbClr val="000000"/>
              </a:solidFill>
              <a:uFill>
                <a:solidFill>
                  <a:srgbClr val="ffffff"/>
                </a:solidFill>
              </a:uFill>
              <a:latin typeface="Arial"/>
            </a:endParaRPr>
          </a:p>
        </p:txBody>
      </p:sp>
      <p:sp>
        <p:nvSpPr>
          <p:cNvPr id="458" name="TextShape 2"/>
          <p:cNvSpPr txBox="1"/>
          <p:nvPr/>
        </p:nvSpPr>
        <p:spPr>
          <a:xfrm>
            <a:off x="457200" y="1600200"/>
            <a:ext cx="8229240" cy="4525560"/>
          </a:xfrm>
          <a:prstGeom prst="rect">
            <a:avLst/>
          </a:prstGeom>
          <a:noFill/>
          <a:ln>
            <a:noFill/>
          </a:ln>
        </p:spPr>
        <p:txBody>
          <a:bodyPr/>
          <a:p>
            <a:pPr marL="343080" indent="-342720">
              <a:lnSpc>
                <a:spcPct val="100000"/>
              </a:lnSpc>
              <a:spcBef>
                <a:spcPts val="479"/>
              </a:spcBef>
              <a:buClr>
                <a:srgbClr val="000000"/>
              </a:buClr>
              <a:buFont typeface="Arial"/>
              <a:buChar char="•"/>
            </a:pPr>
            <a:r>
              <a:rPr b="0" lang="fr-FR" sz="2400" spc="-1" strike="noStrike">
                <a:solidFill>
                  <a:srgbClr val="000000"/>
                </a:solidFill>
                <a:uFill>
                  <a:solidFill>
                    <a:srgbClr val="ffffff"/>
                  </a:solidFill>
                </a:uFill>
                <a:latin typeface="Arial"/>
                <a:ea typeface="ＭＳ Ｐゴシック"/>
              </a:rPr>
              <a:t>Supprimer exonérations et aides majorant les profits</a:t>
            </a:r>
            <a:endParaRPr b="0" lang="fr-FR" sz="2400" spc="-1" strike="noStrike">
              <a:solidFill>
                <a:srgbClr val="000000"/>
              </a:solidFill>
              <a:uFill>
                <a:solidFill>
                  <a:srgbClr val="ffffff"/>
                </a:solidFill>
              </a:uFill>
              <a:latin typeface="Calibri"/>
            </a:endParaRPr>
          </a:p>
          <a:p>
            <a:pPr marL="343080" indent="-342720">
              <a:lnSpc>
                <a:spcPct val="100000"/>
              </a:lnSpc>
              <a:spcBef>
                <a:spcPts val="479"/>
              </a:spcBef>
              <a:buClr>
                <a:srgbClr val="000000"/>
              </a:buClr>
              <a:buFont typeface="Arial"/>
              <a:buChar char="•"/>
            </a:pPr>
            <a:r>
              <a:rPr b="0" lang="fr-FR" sz="2400" spc="-1" strike="noStrike">
                <a:solidFill>
                  <a:srgbClr val="000000"/>
                </a:solidFill>
                <a:uFill>
                  <a:solidFill>
                    <a:srgbClr val="ffffff"/>
                  </a:solidFill>
                </a:uFill>
                <a:latin typeface="Arial"/>
                <a:ea typeface="ＭＳ Ｐゴシック"/>
              </a:rPr>
              <a:t>Soumettre à cotisations tous les éléments de rémunération (intéressement, participation, etc.) et dans la fonction publique intégrer les primes dans le traitement pour les soumettre à cotisation</a:t>
            </a:r>
            <a:endParaRPr b="0" lang="fr-FR" sz="2400" spc="-1" strike="noStrike">
              <a:solidFill>
                <a:srgbClr val="000000"/>
              </a:solidFill>
              <a:uFill>
                <a:solidFill>
                  <a:srgbClr val="ffffff"/>
                </a:solidFill>
              </a:uFill>
              <a:latin typeface="Calibri"/>
            </a:endParaRPr>
          </a:p>
          <a:p>
            <a:pPr marL="343080" indent="-342720">
              <a:lnSpc>
                <a:spcPct val="100000"/>
              </a:lnSpc>
              <a:spcBef>
                <a:spcPts val="479"/>
              </a:spcBef>
              <a:buClr>
                <a:srgbClr val="000000"/>
              </a:buClr>
              <a:buFont typeface="Arial"/>
              <a:buChar char="•"/>
            </a:pPr>
            <a:r>
              <a:rPr b="0" lang="fr-FR" sz="2400" spc="-1" strike="noStrike">
                <a:solidFill>
                  <a:srgbClr val="000000"/>
                </a:solidFill>
                <a:uFill>
                  <a:solidFill>
                    <a:srgbClr val="ffffff"/>
                  </a:solidFill>
                </a:uFill>
                <a:latin typeface="Arial"/>
                <a:ea typeface="ＭＳ Ｐゴシック"/>
              </a:rPr>
              <a:t>Instauration d’une cotisation sur les revenus financiers des entreprises (gain annuel ≈ 70 Mds)</a:t>
            </a:r>
            <a:endParaRPr b="0" lang="fr-FR" sz="2400" spc="-1" strike="noStrike">
              <a:solidFill>
                <a:srgbClr val="000000"/>
              </a:solidFill>
              <a:uFill>
                <a:solidFill>
                  <a:srgbClr val="ffffff"/>
                </a:solidFill>
              </a:uFill>
              <a:latin typeface="Calibri"/>
            </a:endParaRPr>
          </a:p>
          <a:p>
            <a:pPr marL="343080" indent="-342720">
              <a:lnSpc>
                <a:spcPct val="100000"/>
              </a:lnSpc>
              <a:spcBef>
                <a:spcPts val="479"/>
              </a:spcBef>
              <a:buClr>
                <a:srgbClr val="333333"/>
              </a:buClr>
              <a:buFont typeface="Arial"/>
              <a:buChar char="•"/>
            </a:pPr>
            <a:r>
              <a:rPr b="0" lang="fr-FR" sz="2400" spc="-1" strike="noStrike">
                <a:solidFill>
                  <a:srgbClr val="333333"/>
                </a:solidFill>
                <a:uFill>
                  <a:solidFill>
                    <a:srgbClr val="ffffff"/>
                  </a:solidFill>
                </a:uFill>
                <a:latin typeface="Arial"/>
                <a:ea typeface="ＭＳ Ｐゴシック"/>
              </a:rPr>
              <a:t>moduler la hausse du taux de la cotisation patronale en fonction :</a:t>
            </a:r>
            <a:endParaRPr b="0" lang="fr-FR" sz="2400" spc="-1" strike="noStrike">
              <a:solidFill>
                <a:srgbClr val="000000"/>
              </a:solidFill>
              <a:uFill>
                <a:solidFill>
                  <a:srgbClr val="ffffff"/>
                </a:solidFill>
              </a:uFill>
              <a:latin typeface="Calibri"/>
            </a:endParaRPr>
          </a:p>
          <a:p>
            <a:pPr lvl="2" marL="1344600" indent="-228240">
              <a:lnSpc>
                <a:spcPct val="100000"/>
              </a:lnSpc>
              <a:spcBef>
                <a:spcPts val="479"/>
              </a:spcBef>
              <a:buClr>
                <a:srgbClr val="333333"/>
              </a:buClr>
              <a:buFont typeface="Wingdings" charset="2"/>
              <a:buChar char=""/>
            </a:pPr>
            <a:r>
              <a:rPr b="0" lang="fr-FR" sz="2400" spc="-1" strike="noStrike">
                <a:solidFill>
                  <a:srgbClr val="333333"/>
                </a:solidFill>
                <a:uFill>
                  <a:solidFill>
                    <a:srgbClr val="ffffff"/>
                  </a:solidFill>
                </a:uFill>
                <a:latin typeface="Arial"/>
                <a:ea typeface="ＭＳ Ｐゴシック"/>
              </a:rPr>
              <a:t> </a:t>
            </a:r>
            <a:r>
              <a:rPr b="0" lang="fr-FR" sz="2400" spc="-1" strike="noStrike">
                <a:solidFill>
                  <a:srgbClr val="333333"/>
                </a:solidFill>
                <a:uFill>
                  <a:solidFill>
                    <a:srgbClr val="ffffff"/>
                  </a:solidFill>
                </a:uFill>
                <a:latin typeface="Arial"/>
                <a:ea typeface="ＭＳ Ｐゴシック"/>
              </a:rPr>
              <a:t>de la part des salaires dans cette valeur ajoutée</a:t>
            </a:r>
            <a:endParaRPr b="0" lang="fr-FR" sz="2400" spc="-1" strike="noStrike">
              <a:solidFill>
                <a:srgbClr val="000000"/>
              </a:solidFill>
              <a:uFill>
                <a:solidFill>
                  <a:srgbClr val="ffffff"/>
                </a:solidFill>
              </a:uFill>
              <a:latin typeface="Calibri"/>
            </a:endParaRPr>
          </a:p>
          <a:p>
            <a:pPr lvl="2" marL="1344600" indent="-228240">
              <a:lnSpc>
                <a:spcPct val="100000"/>
              </a:lnSpc>
              <a:spcBef>
                <a:spcPts val="479"/>
              </a:spcBef>
              <a:buClr>
                <a:srgbClr val="333333"/>
              </a:buClr>
              <a:buFont typeface="Wingdings" charset="2"/>
              <a:buChar char=""/>
            </a:pPr>
            <a:r>
              <a:rPr b="0" lang="fr-FR" sz="2400" spc="-1" strike="noStrike">
                <a:solidFill>
                  <a:srgbClr val="333333"/>
                </a:solidFill>
                <a:uFill>
                  <a:solidFill>
                    <a:srgbClr val="ffffff"/>
                  </a:solidFill>
                </a:uFill>
                <a:latin typeface="Arial"/>
                <a:ea typeface="ＭＳ Ｐゴシック"/>
              </a:rPr>
              <a:t>Des politiques d’emploi et d’investissement</a:t>
            </a:r>
            <a:endParaRPr b="0" lang="fr-FR" sz="2400" spc="-1" strike="noStrike">
              <a:solidFill>
                <a:srgbClr val="000000"/>
              </a:solidFill>
              <a:uFill>
                <a:solidFill>
                  <a:srgbClr val="ffffff"/>
                </a:solidFill>
              </a:uFill>
              <a:latin typeface="Calibri"/>
            </a:endParaRPr>
          </a:p>
          <a:p>
            <a:pPr>
              <a:lnSpc>
                <a:spcPct val="100000"/>
              </a:lnSpc>
              <a:spcBef>
                <a:spcPts val="641"/>
              </a:spcBef>
            </a:pPr>
            <a:endParaRPr b="0" lang="fr-FR" sz="2400" spc="-1" strike="noStrike">
              <a:solidFill>
                <a:srgbClr val="000000"/>
              </a:solidFill>
              <a:uFill>
                <a:solidFill>
                  <a:srgbClr val="ffffff"/>
                </a:solidFill>
              </a:uFill>
              <a:latin typeface="Calibri"/>
            </a:endParaRPr>
          </a:p>
        </p:txBody>
      </p:sp>
    </p:spTree>
  </p:cSld>
  <p:timing>
    <p:tnLst>
      <p:par>
        <p:cTn id="151" dur="indefinite" restart="never" nodeType="tmRoot">
          <p:childTnLst>
            <p:seq>
              <p:cTn id="152" nodeType="mainSeq"/>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TextShape 1"/>
          <p:cNvSpPr txBox="1"/>
          <p:nvPr/>
        </p:nvSpPr>
        <p:spPr>
          <a:xfrm>
            <a:off x="179280" y="260280"/>
            <a:ext cx="8964360" cy="720360"/>
          </a:xfrm>
          <a:prstGeom prst="rect">
            <a:avLst/>
          </a:prstGeom>
          <a:noFill/>
          <a:ln>
            <a:noFill/>
          </a:ln>
        </p:spPr>
        <p:txBody>
          <a:bodyPr anchor="ctr"/>
          <a:p>
            <a:pPr algn="ctr">
              <a:lnSpc>
                <a:spcPct val="100000"/>
              </a:lnSpc>
            </a:pPr>
            <a:r>
              <a:rPr b="1" lang="fr-FR" sz="3600" spc="-1" strike="noStrike">
                <a:solidFill>
                  <a:srgbClr val="000000"/>
                </a:solidFill>
                <a:uFill>
                  <a:solidFill>
                    <a:srgbClr val="ffffff"/>
                  </a:solidFill>
                </a:uFill>
                <a:latin typeface="Calibri"/>
                <a:ea typeface="ＭＳ Ｐゴシック"/>
              </a:rPr>
              <a:t>La FSU revendique un système à prestations définies</a:t>
            </a:r>
            <a:endParaRPr b="0" lang="fr-FR" sz="3600" spc="-1" strike="noStrike">
              <a:solidFill>
                <a:srgbClr val="000000"/>
              </a:solidFill>
              <a:uFill>
                <a:solidFill>
                  <a:srgbClr val="ffffff"/>
                </a:solidFill>
              </a:uFill>
              <a:latin typeface="Arial"/>
            </a:endParaRPr>
          </a:p>
        </p:txBody>
      </p:sp>
      <p:sp>
        <p:nvSpPr>
          <p:cNvPr id="460" name="TextShape 2"/>
          <p:cNvSpPr txBox="1"/>
          <p:nvPr/>
        </p:nvSpPr>
        <p:spPr>
          <a:xfrm>
            <a:off x="324000" y="1557360"/>
            <a:ext cx="8503920" cy="4571640"/>
          </a:xfrm>
          <a:prstGeom prst="rect">
            <a:avLst/>
          </a:prstGeom>
          <a:noFill/>
          <a:ln>
            <a:noFill/>
          </a:ln>
        </p:spPr>
        <p:txBody>
          <a:bodyPr/>
          <a:p>
            <a:pPr marL="343080" indent="-342720">
              <a:lnSpc>
                <a:spcPct val="100000"/>
              </a:lnSpc>
              <a:spcBef>
                <a:spcPts val="641"/>
              </a:spcBef>
              <a:buClr>
                <a:srgbClr val="000000"/>
              </a:buClr>
              <a:buFont typeface="Arial"/>
              <a:buChar char="-"/>
            </a:pPr>
            <a:r>
              <a:rPr b="0" lang="fr-FR" sz="3200" spc="-1" strike="noStrike">
                <a:solidFill>
                  <a:srgbClr val="000000"/>
                </a:solidFill>
                <a:uFill>
                  <a:solidFill>
                    <a:srgbClr val="ffffff"/>
                  </a:solidFill>
                </a:uFill>
                <a:latin typeface="Georgia"/>
                <a:ea typeface="ＭＳ Ｐゴシック"/>
              </a:rPr>
              <a:t>60 ans</a:t>
            </a:r>
            <a:endParaRPr b="0" lang="fr-FR" sz="3200" spc="-1" strike="noStrike">
              <a:solidFill>
                <a:srgbClr val="000000"/>
              </a:solidFill>
              <a:uFill>
                <a:solidFill>
                  <a:srgbClr val="ffffff"/>
                </a:solidFill>
              </a:uFill>
              <a:latin typeface="Calibri"/>
            </a:endParaRPr>
          </a:p>
          <a:p>
            <a:pPr marL="343080" indent="-342720">
              <a:lnSpc>
                <a:spcPct val="100000"/>
              </a:lnSpc>
              <a:spcBef>
                <a:spcPts val="641"/>
              </a:spcBef>
              <a:buClr>
                <a:srgbClr val="000000"/>
              </a:buClr>
              <a:buFont typeface="Arial"/>
              <a:buChar char="-"/>
            </a:pPr>
            <a:r>
              <a:rPr b="0" lang="fr-FR" sz="3200" spc="-1" strike="noStrike">
                <a:solidFill>
                  <a:srgbClr val="000000"/>
                </a:solidFill>
                <a:uFill>
                  <a:solidFill>
                    <a:srgbClr val="ffffff"/>
                  </a:solidFill>
                </a:uFill>
                <a:latin typeface="Georgia"/>
                <a:ea typeface="ＭＳ Ｐゴシック"/>
              </a:rPr>
              <a:t>75% du traitement</a:t>
            </a:r>
            <a:endParaRPr b="0" lang="fr-FR" sz="3200" spc="-1" strike="noStrike">
              <a:solidFill>
                <a:srgbClr val="000000"/>
              </a:solidFill>
              <a:uFill>
                <a:solidFill>
                  <a:srgbClr val="ffffff"/>
                </a:solidFill>
              </a:uFill>
              <a:latin typeface="Calibri"/>
            </a:endParaRPr>
          </a:p>
          <a:p>
            <a:pPr marL="343080" indent="-342720">
              <a:lnSpc>
                <a:spcPct val="100000"/>
              </a:lnSpc>
              <a:spcBef>
                <a:spcPts val="641"/>
              </a:spcBef>
              <a:buClr>
                <a:srgbClr val="000000"/>
              </a:buClr>
              <a:buFont typeface="Arial"/>
              <a:buChar char="-"/>
            </a:pPr>
            <a:r>
              <a:rPr b="0" lang="fr-FR" sz="3200" spc="-1" strike="noStrike">
                <a:solidFill>
                  <a:srgbClr val="000000"/>
                </a:solidFill>
                <a:uFill>
                  <a:solidFill>
                    <a:srgbClr val="ffffff"/>
                  </a:solidFill>
                </a:uFill>
                <a:latin typeface="Georgia"/>
                <a:ea typeface="ＭＳ Ｐゴシック"/>
              </a:rPr>
              <a:t>37,5 annuités</a:t>
            </a:r>
            <a:endParaRPr b="0" lang="fr-FR" sz="3200" spc="-1" strike="noStrike">
              <a:solidFill>
                <a:srgbClr val="000000"/>
              </a:solidFill>
              <a:uFill>
                <a:solidFill>
                  <a:srgbClr val="ffffff"/>
                </a:solidFill>
              </a:uFill>
              <a:latin typeface="Calibri"/>
            </a:endParaRPr>
          </a:p>
          <a:p>
            <a:pPr marL="343080" indent="-342720">
              <a:lnSpc>
                <a:spcPct val="100000"/>
              </a:lnSpc>
              <a:spcBef>
                <a:spcPts val="641"/>
              </a:spcBef>
              <a:buClr>
                <a:srgbClr val="000000"/>
              </a:buClr>
              <a:buFont typeface="Arial"/>
              <a:buChar char="-"/>
            </a:pPr>
            <a:r>
              <a:rPr b="0" lang="fr-FR" sz="3200" spc="-1" strike="noStrike">
                <a:solidFill>
                  <a:srgbClr val="000000"/>
                </a:solidFill>
                <a:uFill>
                  <a:solidFill>
                    <a:srgbClr val="ffffff"/>
                  </a:solidFill>
                </a:uFill>
                <a:latin typeface="Georgia"/>
                <a:ea typeface="ＭＳ Ｐゴシック"/>
              </a:rPr>
              <a:t>Le retour des droits familiaux </a:t>
            </a:r>
            <a:endParaRPr b="0" lang="fr-FR" sz="3200" spc="-1" strike="noStrike">
              <a:solidFill>
                <a:srgbClr val="000000"/>
              </a:solidFill>
              <a:uFill>
                <a:solidFill>
                  <a:srgbClr val="ffffff"/>
                </a:solidFill>
              </a:uFill>
              <a:latin typeface="Calibri"/>
            </a:endParaRPr>
          </a:p>
          <a:p>
            <a:pPr marL="343080" indent="-342720">
              <a:lnSpc>
                <a:spcPct val="100000"/>
              </a:lnSpc>
              <a:spcBef>
                <a:spcPts val="641"/>
              </a:spcBef>
              <a:buClr>
                <a:srgbClr val="000000"/>
              </a:buClr>
              <a:buFont typeface="Arial"/>
              <a:buChar char="-"/>
            </a:pPr>
            <a:r>
              <a:rPr b="0" lang="fr-FR" sz="3200" spc="-1" strike="noStrike">
                <a:solidFill>
                  <a:srgbClr val="000000"/>
                </a:solidFill>
                <a:uFill>
                  <a:solidFill>
                    <a:srgbClr val="ffffff"/>
                  </a:solidFill>
                </a:uFill>
                <a:latin typeface="Georgia"/>
                <a:ea typeface="ＭＳ Ｐゴシック"/>
              </a:rPr>
              <a:t>La prise en compte des années d’étude</a:t>
            </a:r>
            <a:endParaRPr b="0" lang="fr-FR" sz="3200" spc="-1" strike="noStrike">
              <a:solidFill>
                <a:srgbClr val="000000"/>
              </a:solidFill>
              <a:uFill>
                <a:solidFill>
                  <a:srgbClr val="ffffff"/>
                </a:solidFill>
              </a:uFill>
              <a:latin typeface="Calibri"/>
            </a:endParaRPr>
          </a:p>
          <a:p>
            <a:pPr marL="343080" indent="-342720">
              <a:lnSpc>
                <a:spcPct val="100000"/>
              </a:lnSpc>
              <a:spcBef>
                <a:spcPts val="641"/>
              </a:spcBef>
              <a:buClr>
                <a:srgbClr val="000000"/>
              </a:buClr>
              <a:buFont typeface="Arial"/>
              <a:buChar char="-"/>
            </a:pPr>
            <a:r>
              <a:rPr b="0" lang="fr-FR" sz="3200" spc="-1" strike="noStrike">
                <a:solidFill>
                  <a:srgbClr val="000000"/>
                </a:solidFill>
                <a:uFill>
                  <a:solidFill>
                    <a:srgbClr val="ffffff"/>
                  </a:solidFill>
                </a:uFill>
                <a:latin typeface="Georgia"/>
                <a:ea typeface="ＭＳ Ｐゴシック"/>
              </a:rPr>
              <a:t>Des fins de carrière aménagées</a:t>
            </a:r>
            <a:endParaRPr b="0" lang="fr-FR" sz="3200" spc="-1" strike="noStrike">
              <a:solidFill>
                <a:srgbClr val="000000"/>
              </a:solidFill>
              <a:uFill>
                <a:solidFill>
                  <a:srgbClr val="ffffff"/>
                </a:solidFill>
              </a:uFill>
              <a:latin typeface="Calibri"/>
            </a:endParaRPr>
          </a:p>
        </p:txBody>
      </p:sp>
    </p:spTree>
  </p:cSld>
  <p:timing>
    <p:tnLst>
      <p:par>
        <p:cTn id="153" dur="indefinite" restart="never" nodeType="tmRoot">
          <p:childTnLst>
            <p:seq>
              <p:cTn id="154" nodeType="mainSeq"/>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ea typeface="ＭＳ Ｐゴシック"/>
              </a:rPr>
              <a:t>Prendre en compte les années d’étude, une nécessité</a:t>
            </a:r>
            <a:endParaRPr b="0" lang="fr-FR" sz="4400" spc="-1" strike="noStrike">
              <a:solidFill>
                <a:srgbClr val="000000"/>
              </a:solidFill>
              <a:uFill>
                <a:solidFill>
                  <a:srgbClr val="ffffff"/>
                </a:solidFill>
              </a:uFill>
              <a:latin typeface="Arial"/>
            </a:endParaRPr>
          </a:p>
        </p:txBody>
      </p:sp>
      <p:pic>
        <p:nvPicPr>
          <p:cNvPr id="462" name="Espace réservé du contenu 3" descr=""/>
          <p:cNvPicPr/>
          <p:nvPr/>
        </p:nvPicPr>
        <p:blipFill>
          <a:blip r:embed="rId1"/>
          <a:srcRect l="0" t="3079" r="0" b="3079"/>
          <a:stretch/>
        </p:blipFill>
        <p:spPr>
          <a:xfrm>
            <a:off x="457200" y="1557360"/>
            <a:ext cx="8229240" cy="4568400"/>
          </a:xfrm>
          <a:prstGeom prst="rect">
            <a:avLst/>
          </a:prstGeom>
          <a:ln>
            <a:noFill/>
          </a:ln>
        </p:spPr>
      </p:pic>
    </p:spTree>
  </p:cSld>
  <p:timing>
    <p:tnLst>
      <p:par>
        <p:cTn id="155" dur="indefinite" restart="never" nodeType="tmRoot">
          <p:childTnLst>
            <p:seq>
              <p:cTn id="156"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TextShape 1"/>
          <p:cNvSpPr txBox="1"/>
          <p:nvPr/>
        </p:nvSpPr>
        <p:spPr>
          <a:xfrm>
            <a:off x="457200" y="174600"/>
            <a:ext cx="8229240" cy="1344240"/>
          </a:xfrm>
          <a:prstGeom prst="rect">
            <a:avLst/>
          </a:prstGeom>
          <a:noFill/>
          <a:ln>
            <a:noFill/>
          </a:ln>
        </p:spPr>
        <p:txBody>
          <a:bodyPr lIns="0" rIns="0" tIns="0" bIns="0" anchor="ctr"/>
          <a:p>
            <a:pPr algn="ctr">
              <a:lnSpc>
                <a:spcPct val="93000"/>
              </a:lnSpc>
            </a:pPr>
            <a:r>
              <a:rPr b="1" lang="fr-FR" sz="4400" spc="-1" strike="noStrike">
                <a:solidFill>
                  <a:srgbClr val="000000"/>
                </a:solidFill>
                <a:uFill>
                  <a:solidFill>
                    <a:srgbClr val="ffffff"/>
                  </a:solidFill>
                </a:uFill>
                <a:latin typeface="Calibri"/>
                <a:ea typeface="ＭＳ Ｐゴシック"/>
              </a:rPr>
              <a:t>Les conséquences spécifiques pour les fonctionnaires</a:t>
            </a:r>
            <a:endParaRPr b="0" lang="fr-FR" sz="4400" spc="-1" strike="noStrike">
              <a:solidFill>
                <a:srgbClr val="000000"/>
              </a:solidFill>
              <a:uFill>
                <a:solidFill>
                  <a:srgbClr val="ffffff"/>
                </a:solidFill>
              </a:uFill>
              <a:latin typeface="Arial"/>
            </a:endParaRPr>
          </a:p>
        </p:txBody>
      </p:sp>
      <p:sp>
        <p:nvSpPr>
          <p:cNvPr id="304" name="TextShape 2"/>
          <p:cNvSpPr txBox="1"/>
          <p:nvPr/>
        </p:nvSpPr>
        <p:spPr>
          <a:xfrm>
            <a:off x="457200" y="1644480"/>
            <a:ext cx="8229240" cy="4436640"/>
          </a:xfrm>
          <a:prstGeom prst="rect">
            <a:avLst/>
          </a:prstGeom>
          <a:noFill/>
          <a:ln>
            <a:noFill/>
          </a:ln>
        </p:spPr>
        <p:txBody>
          <a:bodyPr lIns="0" rIns="0" tIns="0" bIns="0" anchor="ctr"/>
          <a:p>
            <a:pPr lvl="1" marL="341280" indent="-340920">
              <a:lnSpc>
                <a:spcPct val="100000"/>
              </a:lnSpc>
              <a:spcBef>
                <a:spcPts val="799"/>
              </a:spcBef>
              <a:buClr>
                <a:srgbClr val="000000"/>
              </a:buClr>
              <a:buSzPct val="45000"/>
              <a:buFont typeface="Wingdings" charset="2"/>
              <a:buChar char=""/>
            </a:pPr>
            <a:r>
              <a:rPr b="0" lang="fr-FR" sz="3600" spc="-1" strike="noStrike">
                <a:solidFill>
                  <a:srgbClr val="000000"/>
                </a:solidFill>
                <a:uFill>
                  <a:solidFill>
                    <a:srgbClr val="ffffff"/>
                  </a:solidFill>
                </a:uFill>
                <a:latin typeface="Calibri"/>
                <a:ea typeface="ＭＳ Ｐゴシック"/>
              </a:rPr>
              <a:t>prise en compte des débuts de carrière pour la contribution diminuera de manière significative le niveau des pensions</a:t>
            </a:r>
            <a:endParaRPr b="0" lang="fr-FR" sz="3600" spc="-1" strike="noStrike">
              <a:solidFill>
                <a:srgbClr val="000000"/>
              </a:solidFill>
              <a:uFill>
                <a:solidFill>
                  <a:srgbClr val="ffffff"/>
                </a:solidFill>
              </a:uFill>
              <a:latin typeface="Arial"/>
            </a:endParaRPr>
          </a:p>
          <a:p>
            <a:pPr lvl="1" marL="341280" indent="-340920">
              <a:lnSpc>
                <a:spcPct val="100000"/>
              </a:lnSpc>
              <a:spcBef>
                <a:spcPts val="799"/>
              </a:spcBef>
              <a:buClr>
                <a:srgbClr val="000000"/>
              </a:buClr>
              <a:buSzPct val="45000"/>
              <a:buFont typeface="Wingdings" charset="2"/>
              <a:buChar char=""/>
            </a:pPr>
            <a:r>
              <a:rPr b="0" lang="fr-FR" sz="3600" spc="-1" strike="noStrike">
                <a:solidFill>
                  <a:srgbClr val="000000"/>
                </a:solidFill>
                <a:uFill>
                  <a:solidFill>
                    <a:srgbClr val="ffffff"/>
                  </a:solidFill>
                </a:uFill>
                <a:latin typeface="Calibri"/>
                <a:ea typeface="ＭＳ Ｐゴシック"/>
              </a:rPr>
              <a:t>fin du code des pensions qui est pourtant un élément du statut: le calcul de la pension sur les 6 derniers mois est lié au statut et à la notion de carrière</a:t>
            </a:r>
            <a:endParaRPr b="0" lang="fr-FR" sz="3600" spc="-1" strike="noStrike">
              <a:solidFill>
                <a:srgbClr val="000000"/>
              </a:solidFill>
              <a:uFill>
                <a:solidFill>
                  <a:srgbClr val="ffffff"/>
                </a:solidFill>
              </a:uFill>
              <a:latin typeface="Arial"/>
            </a:endParaRPr>
          </a:p>
        </p:txBody>
      </p:sp>
      <p:sp>
        <p:nvSpPr>
          <p:cNvPr id="305" name="TextShape 3"/>
          <p:cNvSpPr txBox="1"/>
          <p:nvPr/>
        </p:nvSpPr>
        <p:spPr>
          <a:xfrm>
            <a:off x="6553080" y="6356520"/>
            <a:ext cx="2133360" cy="364680"/>
          </a:xfrm>
          <a:prstGeom prst="rect">
            <a:avLst/>
          </a:prstGeom>
          <a:noFill/>
          <a:ln>
            <a:noFill/>
          </a:ln>
        </p:spPr>
        <p:txBody>
          <a:bodyPr anchor="ctr"/>
          <a:p>
            <a:pPr algn="r">
              <a:lnSpc>
                <a:spcPct val="100000"/>
              </a:lnSpc>
            </a:pPr>
            <a:fld id="{A21A3A51-7BEE-4E14-B1B0-B89855D48EA8}" type="slidenum">
              <a:rPr b="0" lang="fr-FR" sz="1200" spc="-1" strike="noStrike">
                <a:solidFill>
                  <a:srgbClr val="898989"/>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TextShape 1"/>
          <p:cNvSpPr txBox="1"/>
          <p:nvPr/>
        </p:nvSpPr>
        <p:spPr>
          <a:xfrm>
            <a:off x="6553080" y="6356520"/>
            <a:ext cx="2133360" cy="364680"/>
          </a:xfrm>
          <a:prstGeom prst="rect">
            <a:avLst/>
          </a:prstGeom>
          <a:noFill/>
          <a:ln>
            <a:noFill/>
          </a:ln>
        </p:spPr>
        <p:txBody>
          <a:bodyPr anchor="ctr"/>
          <a:p>
            <a:pPr algn="r">
              <a:lnSpc>
                <a:spcPct val="100000"/>
              </a:lnSpc>
            </a:pPr>
            <a:fld id="{EEA08743-6DB3-44AD-8F2B-475FB4C3382D}" type="slidenum">
              <a:rPr b="0" lang="fr-FR" sz="1200" spc="-1" strike="noStrike">
                <a:solidFill>
                  <a:srgbClr val="898989"/>
                </a:solidFill>
                <a:uFill>
                  <a:solidFill>
                    <a:srgbClr val="ffffff"/>
                  </a:solidFill>
                </a:uFill>
                <a:latin typeface="Calibri"/>
                <a:ea typeface="ＭＳ Ｐゴシック"/>
              </a:rPr>
              <a:t>&lt;numéro&gt;</a:t>
            </a:fld>
            <a:endParaRPr b="0" lang="fr-FR" sz="1200" spc="-1" strike="noStrike">
              <a:solidFill>
                <a:srgbClr val="000000"/>
              </a:solidFill>
              <a:uFill>
                <a:solidFill>
                  <a:srgbClr val="ffffff"/>
                </a:solidFill>
              </a:uFill>
              <a:latin typeface="Times New Roman"/>
            </a:endParaRPr>
          </a:p>
        </p:txBody>
      </p:sp>
      <p:sp>
        <p:nvSpPr>
          <p:cNvPr id="307" name="TextShape 2"/>
          <p:cNvSpPr txBox="1"/>
          <p:nvPr/>
        </p:nvSpPr>
        <p:spPr>
          <a:xfrm>
            <a:off x="179280" y="2349360"/>
            <a:ext cx="8784720" cy="3816000"/>
          </a:xfrm>
          <a:prstGeom prst="rect">
            <a:avLst/>
          </a:prstGeom>
          <a:noFill/>
          <a:ln>
            <a:noFill/>
          </a:ln>
        </p:spPr>
        <p:txBody>
          <a:bodyPr/>
          <a:p>
            <a:pPr algn="ctr">
              <a:lnSpc>
                <a:spcPct val="80000"/>
              </a:lnSpc>
              <a:spcBef>
                <a:spcPts val="575"/>
              </a:spcBef>
            </a:pPr>
            <a:r>
              <a:rPr b="0" lang="fr-FR" sz="2500" spc="-1" strike="noStrike">
                <a:solidFill>
                  <a:srgbClr val="898989"/>
                </a:solidFill>
                <a:uFill>
                  <a:solidFill>
                    <a:srgbClr val="ffffff"/>
                  </a:solidFill>
                </a:uFill>
                <a:latin typeface="Calibri"/>
                <a:ea typeface="ＭＳ Ｐゴシック"/>
              </a:rPr>
              <a:t>Article L.1</a:t>
            </a:r>
            <a:endParaRPr b="0" lang="fr-FR" sz="2500" spc="-1" strike="noStrike">
              <a:solidFill>
                <a:srgbClr val="000000"/>
              </a:solidFill>
              <a:uFill>
                <a:solidFill>
                  <a:srgbClr val="ffffff"/>
                </a:solidFill>
              </a:uFill>
              <a:latin typeface="Arial"/>
            </a:endParaRPr>
          </a:p>
          <a:p>
            <a:pPr algn="ctr">
              <a:lnSpc>
                <a:spcPct val="80000"/>
              </a:lnSpc>
              <a:spcBef>
                <a:spcPts val="575"/>
              </a:spcBef>
            </a:pPr>
            <a:r>
              <a:rPr b="0" lang="fr-FR" sz="2500" spc="-1" strike="noStrike">
                <a:solidFill>
                  <a:srgbClr val="898989"/>
                </a:solidFill>
                <a:uFill>
                  <a:solidFill>
                    <a:srgbClr val="ffffff"/>
                  </a:solidFill>
                </a:uFill>
                <a:latin typeface="Calibri"/>
                <a:ea typeface="ＭＳ Ｐゴシック"/>
              </a:rPr>
              <a:t>La pension est une allocation pécuniaire et viagère accordée aux fonctionnaires civils et militaires, et, après leur décès, à leurs ayants cause désignés par la loi, en rémunération des services qu’ils ont accomplis jusqu’à la cessation régulière de leurs fonctions.</a:t>
            </a:r>
            <a:endParaRPr b="0" lang="fr-FR" sz="2500" spc="-1" strike="noStrike">
              <a:solidFill>
                <a:srgbClr val="000000"/>
              </a:solidFill>
              <a:uFill>
                <a:solidFill>
                  <a:srgbClr val="ffffff"/>
                </a:solidFill>
              </a:uFill>
              <a:latin typeface="Arial"/>
            </a:endParaRPr>
          </a:p>
          <a:p>
            <a:pPr algn="ctr">
              <a:lnSpc>
                <a:spcPct val="80000"/>
              </a:lnSpc>
              <a:spcBef>
                <a:spcPts val="575"/>
              </a:spcBef>
            </a:pPr>
            <a:endParaRPr b="0" lang="fr-FR" sz="2500" spc="-1" strike="noStrike">
              <a:solidFill>
                <a:srgbClr val="000000"/>
              </a:solidFill>
              <a:uFill>
                <a:solidFill>
                  <a:srgbClr val="ffffff"/>
                </a:solidFill>
              </a:uFill>
              <a:latin typeface="Arial"/>
            </a:endParaRPr>
          </a:p>
          <a:p>
            <a:pPr algn="ctr">
              <a:lnSpc>
                <a:spcPct val="80000"/>
              </a:lnSpc>
              <a:spcBef>
                <a:spcPts val="575"/>
              </a:spcBef>
            </a:pPr>
            <a:r>
              <a:rPr b="0" lang="fr-FR" sz="2500" spc="-1" strike="noStrike">
                <a:solidFill>
                  <a:srgbClr val="898989"/>
                </a:solidFill>
                <a:uFill>
                  <a:solidFill>
                    <a:srgbClr val="ffffff"/>
                  </a:solidFill>
                </a:uFill>
                <a:latin typeface="Calibri"/>
                <a:ea typeface="ＭＳ Ｐゴシック"/>
              </a:rPr>
              <a:t>Le montant de la pension, qui tient compte du niveau de la durée et de la nature des services accomplis, garantit en fin de carrière à son bénéficiaire des conditions matérielles d’existence en rapport avec la dignité de sa fonction.</a:t>
            </a:r>
            <a:r>
              <a:rPr b="0" i="1" lang="fr-FR" sz="2500" spc="-1" strike="noStrike">
                <a:solidFill>
                  <a:srgbClr val="898989"/>
                </a:solidFill>
                <a:uFill>
                  <a:solidFill>
                    <a:srgbClr val="ffffff"/>
                  </a:solidFill>
                </a:uFill>
                <a:latin typeface="Calibri"/>
                <a:ea typeface="ＭＳ Ｐゴシック"/>
              </a:rPr>
              <a:t>  </a:t>
            </a:r>
            <a:endParaRPr b="0" lang="fr-FR" sz="2500" spc="-1" strike="noStrike">
              <a:solidFill>
                <a:srgbClr val="000000"/>
              </a:solidFill>
              <a:uFill>
                <a:solidFill>
                  <a:srgbClr val="ffffff"/>
                </a:solidFill>
              </a:uFill>
              <a:latin typeface="Arial"/>
            </a:endParaRPr>
          </a:p>
          <a:p>
            <a:pPr algn="ctr">
              <a:lnSpc>
                <a:spcPct val="80000"/>
              </a:lnSpc>
              <a:spcBef>
                <a:spcPts val="575"/>
              </a:spcBef>
            </a:pPr>
            <a:endParaRPr b="0" lang="fr-FR" sz="2500" spc="-1" strike="noStrike">
              <a:solidFill>
                <a:srgbClr val="000000"/>
              </a:solidFill>
              <a:uFill>
                <a:solidFill>
                  <a:srgbClr val="ffffff"/>
                </a:solidFill>
              </a:uFill>
              <a:latin typeface="Arial"/>
            </a:endParaRPr>
          </a:p>
          <a:p>
            <a:pPr algn="ctr">
              <a:lnSpc>
                <a:spcPct val="80000"/>
              </a:lnSpc>
              <a:spcBef>
                <a:spcPts val="575"/>
              </a:spcBef>
            </a:pPr>
            <a:endParaRPr b="0" lang="fr-FR" sz="2500" spc="-1" strike="noStrike">
              <a:solidFill>
                <a:srgbClr val="000000"/>
              </a:solidFill>
              <a:uFill>
                <a:solidFill>
                  <a:srgbClr val="ffffff"/>
                </a:solidFill>
              </a:uFill>
              <a:latin typeface="Arial"/>
            </a:endParaRPr>
          </a:p>
          <a:p>
            <a:pPr algn="ctr">
              <a:lnSpc>
                <a:spcPct val="80000"/>
              </a:lnSpc>
              <a:spcBef>
                <a:spcPts val="575"/>
              </a:spcBef>
            </a:pPr>
            <a:endParaRPr b="0" lang="fr-FR" sz="2500" spc="-1" strike="noStrike">
              <a:solidFill>
                <a:srgbClr val="000000"/>
              </a:solidFill>
              <a:uFill>
                <a:solidFill>
                  <a:srgbClr val="ffffff"/>
                </a:solidFill>
              </a:uFill>
              <a:latin typeface="Arial"/>
            </a:endParaRPr>
          </a:p>
          <a:p>
            <a:pPr algn="ctr">
              <a:lnSpc>
                <a:spcPct val="80000"/>
              </a:lnSpc>
              <a:spcBef>
                <a:spcPts val="575"/>
              </a:spcBef>
            </a:pPr>
            <a:endParaRPr b="0" lang="fr-FR" sz="2500" spc="-1" strike="noStrike">
              <a:solidFill>
                <a:srgbClr val="000000"/>
              </a:solidFill>
              <a:uFill>
                <a:solidFill>
                  <a:srgbClr val="ffffff"/>
                </a:solidFill>
              </a:uFill>
              <a:latin typeface="Arial"/>
            </a:endParaRPr>
          </a:p>
        </p:txBody>
      </p:sp>
      <p:sp>
        <p:nvSpPr>
          <p:cNvPr id="308" name="TextShape 3"/>
          <p:cNvSpPr txBox="1"/>
          <p:nvPr/>
        </p:nvSpPr>
        <p:spPr>
          <a:xfrm>
            <a:off x="468360" y="476280"/>
            <a:ext cx="8229240" cy="1469520"/>
          </a:xfrm>
          <a:prstGeom prst="rect">
            <a:avLst/>
          </a:prstGeom>
          <a:noFill/>
          <a:ln>
            <a:noFill/>
          </a:ln>
        </p:spPr>
        <p:txBody>
          <a:bodyPr anchor="ctr"/>
          <a:p>
            <a:pPr algn="ctr">
              <a:lnSpc>
                <a:spcPct val="100000"/>
              </a:lnSpc>
            </a:pPr>
            <a:r>
              <a:rPr b="0" lang="fr-FR" sz="3600" spc="-1" strike="noStrike">
                <a:solidFill>
                  <a:srgbClr val="000000"/>
                </a:solidFill>
                <a:uFill>
                  <a:solidFill>
                    <a:srgbClr val="ffffff"/>
                  </a:solidFill>
                </a:uFill>
                <a:latin typeface="Calibri"/>
                <a:ea typeface="ＭＳ Ｐゴシック"/>
              </a:rPr>
              <a:t>Le code des pensions: un traitement continué</a:t>
            </a:r>
            <a:endParaRPr b="0" lang="fr-FR" sz="36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TextShape 1"/>
          <p:cNvSpPr txBox="1"/>
          <p:nvPr/>
        </p:nvSpPr>
        <p:spPr>
          <a:xfrm>
            <a:off x="457200" y="128520"/>
            <a:ext cx="8227800" cy="143316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ea typeface="ＭＳ Ｐゴシック"/>
              </a:rPr>
              <a:t>Les conséquences spécifiques pour les fonctionnaires ayant peu de primes</a:t>
            </a:r>
            <a:endParaRPr b="0" lang="fr-FR" sz="4400" spc="-1" strike="noStrike">
              <a:solidFill>
                <a:srgbClr val="000000"/>
              </a:solidFill>
              <a:uFill>
                <a:solidFill>
                  <a:srgbClr val="ffffff"/>
                </a:solidFill>
              </a:uFill>
              <a:latin typeface="Arial"/>
            </a:endParaRPr>
          </a:p>
        </p:txBody>
      </p:sp>
      <p:sp>
        <p:nvSpPr>
          <p:cNvPr id="310" name="CustomShape 2"/>
          <p:cNvSpPr/>
          <p:nvPr/>
        </p:nvSpPr>
        <p:spPr>
          <a:xfrm>
            <a:off x="2593800" y="3160800"/>
            <a:ext cx="183960" cy="461520"/>
          </a:xfrm>
          <a:prstGeom prst="rect">
            <a:avLst/>
          </a:prstGeom>
          <a:noFill/>
          <a:ln>
            <a:noFill/>
          </a:ln>
        </p:spPr>
        <p:style>
          <a:lnRef idx="0"/>
          <a:fillRef idx="0"/>
          <a:effectRef idx="0"/>
          <a:fontRef idx="minor"/>
        </p:style>
      </p:sp>
      <p:pic>
        <p:nvPicPr>
          <p:cNvPr id="311" name="Image 3" descr=""/>
          <p:cNvPicPr/>
          <p:nvPr/>
        </p:nvPicPr>
        <p:blipFill>
          <a:blip r:embed="rId1"/>
          <a:srcRect l="9556" t="8950" r="0" b="6787"/>
          <a:stretch/>
        </p:blipFill>
        <p:spPr>
          <a:xfrm>
            <a:off x="684360" y="2060640"/>
            <a:ext cx="8268840" cy="463356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ea typeface="ＭＳ Ｐゴシック"/>
              </a:rPr>
              <a:t>Des arbitrages à venir</a:t>
            </a:r>
            <a:endParaRPr b="0" lang="fr-FR" sz="4400" spc="-1" strike="noStrike">
              <a:solidFill>
                <a:srgbClr val="000000"/>
              </a:solidFill>
              <a:uFill>
                <a:solidFill>
                  <a:srgbClr val="ffffff"/>
                </a:solidFill>
              </a:uFill>
              <a:latin typeface="Arial"/>
            </a:endParaRPr>
          </a:p>
        </p:txBody>
      </p:sp>
      <p:sp>
        <p:nvSpPr>
          <p:cNvPr id="313" name="TextShape 2"/>
          <p:cNvSpPr txBox="1"/>
          <p:nvPr/>
        </p:nvSpPr>
        <p:spPr>
          <a:xfrm>
            <a:off x="457200" y="1600200"/>
            <a:ext cx="8229240" cy="4525560"/>
          </a:xfrm>
          <a:prstGeom prst="rect">
            <a:avLst/>
          </a:prstGeom>
          <a:noFill/>
          <a:ln>
            <a:noFill/>
          </a:ln>
        </p:spPr>
        <p:txBody>
          <a:bodyPr/>
          <a:p>
            <a:pPr marL="343080" indent="-342720">
              <a:lnSpc>
                <a:spcPct val="100000"/>
              </a:lnSpc>
              <a:spcBef>
                <a:spcPts val="641"/>
              </a:spcBef>
              <a:buClr>
                <a:srgbClr val="000000"/>
              </a:buClr>
              <a:buFont typeface="Arial"/>
              <a:buChar char="•"/>
            </a:pPr>
            <a:r>
              <a:rPr b="0" lang="fr-FR" sz="3200" spc="-1" strike="noStrike">
                <a:solidFill>
                  <a:srgbClr val="000000"/>
                </a:solidFill>
                <a:uFill>
                  <a:solidFill>
                    <a:srgbClr val="ffffff"/>
                  </a:solidFill>
                </a:uFill>
                <a:latin typeface="Calibri"/>
                <a:ea typeface="ＭＳ Ｐゴシック"/>
              </a:rPr>
              <a:t>Rien n’est dit pour le moment des règles d’indexation: dans le nouveau système, les pensions une fois liquidées varient-elles et comment? Le gel des pensions donne un aperçu de la volonté du gouvernement de faire baisser les pensions y compris une fois qu’elles ont été liquidées.</a:t>
            </a:r>
            <a:endParaRPr b="0" lang="fr-FR" sz="3200" spc="-1" strike="noStrike">
              <a:solidFill>
                <a:srgbClr val="000000"/>
              </a:solidFill>
              <a:uFill>
                <a:solidFill>
                  <a:srgbClr val="ffffff"/>
                </a:solidFill>
              </a:uFill>
              <a:latin typeface="Calibri"/>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TextShape 1"/>
          <p:cNvSpPr txBox="1"/>
          <p:nvPr/>
        </p:nvSpPr>
        <p:spPr>
          <a:xfrm>
            <a:off x="457200" y="274680"/>
            <a:ext cx="8229240" cy="1142640"/>
          </a:xfrm>
          <a:prstGeom prst="rect">
            <a:avLst/>
          </a:prstGeom>
          <a:noFill/>
          <a:ln>
            <a:noFill/>
          </a:ln>
        </p:spPr>
        <p:txBody>
          <a:bodyPr anchor="ctr"/>
          <a:p>
            <a:pPr algn="ctr">
              <a:lnSpc>
                <a:spcPct val="100000"/>
              </a:lnSpc>
            </a:pPr>
            <a:r>
              <a:rPr b="0" lang="fr-FR" sz="4400" spc="-1" strike="noStrike">
                <a:solidFill>
                  <a:srgbClr val="000000"/>
                </a:solidFill>
                <a:uFill>
                  <a:solidFill>
                    <a:srgbClr val="ffffff"/>
                  </a:solidFill>
                </a:uFill>
                <a:latin typeface="Calibri"/>
                <a:ea typeface="ＭＳ Ｐゴシック"/>
              </a:rPr>
              <a:t>Des arbitrages à venir</a:t>
            </a:r>
            <a:endParaRPr b="0" lang="fr-FR" sz="4400" spc="-1" strike="noStrike">
              <a:solidFill>
                <a:srgbClr val="000000"/>
              </a:solidFill>
              <a:uFill>
                <a:solidFill>
                  <a:srgbClr val="ffffff"/>
                </a:solidFill>
              </a:uFill>
              <a:latin typeface="Arial"/>
            </a:endParaRPr>
          </a:p>
        </p:txBody>
      </p:sp>
      <p:sp>
        <p:nvSpPr>
          <p:cNvPr id="315" name="TextShape 2"/>
          <p:cNvSpPr txBox="1"/>
          <p:nvPr/>
        </p:nvSpPr>
        <p:spPr>
          <a:xfrm>
            <a:off x="457200" y="1600200"/>
            <a:ext cx="8229240" cy="4525560"/>
          </a:xfrm>
          <a:prstGeom prst="rect">
            <a:avLst/>
          </a:prstGeom>
          <a:noFill/>
          <a:ln>
            <a:noFill/>
          </a:ln>
        </p:spPr>
        <p:txBody>
          <a:bodyPr/>
          <a:p>
            <a:pPr marL="343080" indent="-342720">
              <a:lnSpc>
                <a:spcPct val="100000"/>
              </a:lnSpc>
              <a:spcBef>
                <a:spcPts val="641"/>
              </a:spcBef>
              <a:buClr>
                <a:srgbClr val="000000"/>
              </a:buClr>
              <a:buFont typeface="Arial"/>
              <a:buChar char="•"/>
            </a:pPr>
            <a:r>
              <a:rPr b="0" lang="fr-FR" sz="3200" spc="-1" strike="noStrike">
                <a:solidFill>
                  <a:srgbClr val="000000"/>
                </a:solidFill>
                <a:uFill>
                  <a:solidFill>
                    <a:srgbClr val="ffffff"/>
                  </a:solidFill>
                </a:uFill>
                <a:latin typeface="Calibri"/>
                <a:ea typeface="ＭＳ Ｐゴシック"/>
              </a:rPr>
              <a:t>Peu de choses sont dites sur la modalité de prise en compte des droits familiaux et conjugaux (pensions de réversion) et des périodes d’interruption (chômage, etc)</a:t>
            </a:r>
            <a:endParaRPr b="0" lang="fr-FR" sz="3200" spc="-1" strike="noStrike">
              <a:solidFill>
                <a:srgbClr val="000000"/>
              </a:solidFill>
              <a:uFill>
                <a:solidFill>
                  <a:srgbClr val="ffffff"/>
                </a:solidFill>
              </a:uFill>
              <a:latin typeface="Calibri"/>
            </a:endParaRPr>
          </a:p>
          <a:p>
            <a:pPr marL="343080" indent="-342720">
              <a:lnSpc>
                <a:spcPct val="100000"/>
              </a:lnSpc>
              <a:spcBef>
                <a:spcPts val="641"/>
              </a:spcBef>
              <a:buClr>
                <a:srgbClr val="000000"/>
              </a:buClr>
              <a:buFont typeface="Arial"/>
              <a:buChar char="•"/>
            </a:pPr>
            <a:r>
              <a:rPr b="0" lang="fr-FR" sz="3200" spc="-1" strike="noStrike">
                <a:solidFill>
                  <a:srgbClr val="000000"/>
                </a:solidFill>
                <a:uFill>
                  <a:solidFill>
                    <a:srgbClr val="ffffff"/>
                  </a:solidFill>
                </a:uFill>
                <a:latin typeface="Calibri"/>
                <a:ea typeface="ＭＳ Ｐゴシック"/>
              </a:rPr>
              <a:t>Seuls les militaires en OPEX sont cités comme exemples de spécificités à prendre en compte. </a:t>
            </a:r>
            <a:r>
              <a:rPr b="0" i="1" lang="fr-FR" sz="3200" spc="-1" strike="noStrike">
                <a:solidFill>
                  <a:srgbClr val="000000"/>
                </a:solidFill>
                <a:uFill>
                  <a:solidFill>
                    <a:srgbClr val="ffffff"/>
                  </a:solidFill>
                </a:uFill>
                <a:latin typeface="Calibri"/>
                <a:ea typeface="ＭＳ Ｐゴシック"/>
              </a:rPr>
              <a:t>Quid</a:t>
            </a:r>
            <a:r>
              <a:rPr b="0" lang="fr-FR" sz="3200" spc="-1" strike="noStrike">
                <a:solidFill>
                  <a:srgbClr val="000000"/>
                </a:solidFill>
                <a:uFill>
                  <a:solidFill>
                    <a:srgbClr val="ffffff"/>
                  </a:solidFill>
                </a:uFill>
                <a:latin typeface="Calibri"/>
                <a:ea typeface="ＭＳ Ｐゴシック"/>
              </a:rPr>
              <a:t> des catégories actives?, etc.</a:t>
            </a:r>
            <a:endParaRPr b="0" lang="fr-FR" sz="3200" spc="-1" strike="noStrike">
              <a:solidFill>
                <a:srgbClr val="000000"/>
              </a:solidFill>
              <a:uFill>
                <a:solidFill>
                  <a:srgbClr val="ffffff"/>
                </a:solidFill>
              </a:uFill>
              <a:latin typeface="Calibri"/>
            </a:endParaRPr>
          </a:p>
          <a:p>
            <a:pPr>
              <a:lnSpc>
                <a:spcPct val="100000"/>
              </a:lnSpc>
              <a:spcBef>
                <a:spcPts val="641"/>
              </a:spcBef>
            </a:pPr>
            <a:endParaRPr b="0" lang="fr-FR" sz="3200" spc="-1" strike="noStrike">
              <a:solidFill>
                <a:srgbClr val="000000"/>
              </a:solidFill>
              <a:uFill>
                <a:solidFill>
                  <a:srgbClr val="ffffff"/>
                </a:solidFill>
              </a:uFill>
              <a:latin typeface="Calibri"/>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39967</TotalTime>
  <Application>LibreOffice/5.3.6.1$MacOSX_X86_64 LibreOffice_project/686f202eff87ef707079aeb7f485847613344eb7</Application>
  <Words>4222</Words>
  <Paragraphs>486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2013-06-18T05:32:22Z</dcterms:created>
  <dc:creator>Anne</dc:creator>
  <dc:description/>
  <dc:language>fr-FR</dc:language>
  <cp:lastModifiedBy>benoit teste</cp:lastModifiedBy>
  <dcterms:modified xsi:type="dcterms:W3CDTF">2018-11-14T17:25:05Z</dcterms:modified>
  <cp:revision>99</cp:revision>
  <dc:subject/>
  <dc:title>Réforme systémique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39</vt:i4>
  </property>
  <property fmtid="{D5CDD505-2E9C-101B-9397-08002B2CF9AE}" pid="8" name="PresentationFormat">
    <vt:lpwstr>Présentation à l'écran (4:3)</vt:lpwstr>
  </property>
  <property fmtid="{D5CDD505-2E9C-101B-9397-08002B2CF9AE}" pid="9" name="ScaleCrop">
    <vt:bool>0</vt:bool>
  </property>
  <property fmtid="{D5CDD505-2E9C-101B-9397-08002B2CF9AE}" pid="10" name="ShareDoc">
    <vt:bool>0</vt:bool>
  </property>
  <property fmtid="{D5CDD505-2E9C-101B-9397-08002B2CF9AE}" pid="11" name="Slides">
    <vt:i4>45</vt:i4>
  </property>
</Properties>
</file>