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fntdata" ContentType="application/x-fontdata"/>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0080625" cy="7559675"/>
  <p:notesSz cx="7559675" cy="10691813"/>
  <p:embeddedFontLst>
    <p:embeddedFont>
      <p:font typeface="Bree Serif" panose="02000503040000020004" pitchFamily="2" charset="77"/>
      <p:regular r:id="rId21"/>
    </p:embeddedFont>
    <p:embeddedFont>
      <p:font typeface="Helvetica Neue" panose="02000503000000020004" pitchFamily="2" charset="0"/>
      <p:regular r:id="rId22"/>
      <p:bold r:id="rId23"/>
      <p:italic r:id="rId24"/>
      <p:boldItalic r:id="rId25"/>
    </p:embeddedFont>
    <p:embeddedFont>
      <p:font typeface="Lato" panose="020F0502020204030203" pitchFamily="34" charset="77"/>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iE/5/3Mz62/RIOr1AO40n5nWd7C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p:restoredTop sz="94643"/>
  </p:normalViewPr>
  <p:slideViewPr>
    <p:cSldViewPr snapToGrid="0" snapToObjects="1">
      <p:cViewPr varScale="1">
        <p:scale>
          <a:sx n="109" d="100"/>
          <a:sy n="109" d="100"/>
        </p:scale>
        <p:origin x="128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6000" y="812520"/>
            <a:ext cx="7127280" cy="400896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56000" y="5078520"/>
            <a:ext cx="6047640" cy="481104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txBox="1">
            <a:spLocks noGrp="1"/>
          </p:cNvSpPr>
          <p:nvPr>
            <p:ph type="hdr" idx="3"/>
          </p:nvPr>
        </p:nvSpPr>
        <p:spPr>
          <a:xfrm>
            <a:off x="0" y="0"/>
            <a:ext cx="3280680" cy="53424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 name="Google Shape;6;n"/>
          <p:cNvSpPr txBox="1">
            <a:spLocks noGrp="1"/>
          </p:cNvSpPr>
          <p:nvPr>
            <p:ph type="dt" idx="10"/>
          </p:nvPr>
        </p:nvSpPr>
        <p:spPr>
          <a:xfrm>
            <a:off x="4278960" y="0"/>
            <a:ext cx="3280680" cy="53424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0157400"/>
            <a:ext cx="3280680" cy="53424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278960" y="10157400"/>
            <a:ext cx="3280680" cy="53424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fr-FR" sz="1400" b="0" i="0" u="none" strike="noStrike" cap="none">
                <a:solidFill>
                  <a:srgbClr val="000000"/>
                </a:solidFill>
                <a:latin typeface="Times New Roman"/>
                <a:ea typeface="Times New Roman"/>
                <a:cs typeface="Times New Roman"/>
                <a:sym typeface="Times New Roman"/>
              </a:rPr>
              <a:t>‹N°›</a:t>
            </a:fld>
            <a:endParaRPr sz="1400" b="0"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ata.enseignementsup-recherche.gouv.fr/pages/hom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data.enseignementsup-recherche.gouv.fr/pages/home/%C2%A0Elle"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
        <p:cNvGrpSpPr/>
        <p:nvPr/>
      </p:nvGrpSpPr>
      <p:grpSpPr>
        <a:xfrm>
          <a:off x="0" y="0"/>
          <a:ext cx="0" cy="0"/>
          <a:chOff x="0" y="0"/>
          <a:chExt cx="0" cy="0"/>
        </a:xfrm>
      </p:grpSpPr>
      <p:sp>
        <p:nvSpPr>
          <p:cNvPr id="21" name="Google Shape;21;p1:notes"/>
          <p:cNvSpPr>
            <a:spLocks noGrp="1" noRot="1" noChangeAspect="1"/>
          </p:cNvSpPr>
          <p:nvPr>
            <p:ph type="sldImg" idx="2"/>
          </p:nvPr>
        </p:nvSpPr>
        <p:spPr>
          <a:xfrm>
            <a:off x="1106488" y="812800"/>
            <a:ext cx="5346700" cy="40084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 name="Google Shape;22;p1: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23" name="Google Shape;23;p1: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086623a52c_0_19: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g1086623a52c_0_19: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87" name="Google Shape;87;g1086623a52c_0_19: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086623a52c_0_26: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3" name="Google Shape;93;g1086623a52c_0_26: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94" name="Google Shape;94;g1086623a52c_0_26: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086623a52c_0_32: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0" name="Google Shape;100;g1086623a52c_0_32: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01" name="Google Shape;101;g1086623a52c_0_32: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086623a52c_0_38: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7" name="Google Shape;107;g1086623a52c_0_38: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08" name="Google Shape;108;g1086623a52c_0_38: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086623a52c_0_44: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4" name="Google Shape;114;g1086623a52c_0_44: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15" name="Google Shape;115;g1086623a52c_0_44: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086623a52c_0_50: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1" name="Google Shape;121;g1086623a52c_0_5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22" name="Google Shape;122;g1086623a52c_0_5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0d659a9cc7_0_0: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8" name="Google Shape;128;g10d659a9cc7_0_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29" name="Google Shape;129;g10d659a9cc7_0_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d1b6628fd1_0_0: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gd1b6628fd1_0_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36" name="Google Shape;136;gd1b6628fd1_0_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d1b6628fd1_0_8:notes"/>
          <p:cNvSpPr>
            <a:spLocks noGrp="1" noRot="1" noChangeAspect="1"/>
          </p:cNvSpPr>
          <p:nvPr>
            <p:ph type="sldImg" idx="2"/>
          </p:nvPr>
        </p:nvSpPr>
        <p:spPr>
          <a:xfrm>
            <a:off x="1106488" y="812800"/>
            <a:ext cx="5346700" cy="40084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2" name="Google Shape;142;gd1b6628fd1_0_8: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143" name="Google Shape;143;gd1b6628fd1_0_8: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p6:notes"/>
          <p:cNvSpPr>
            <a:spLocks noGrp="1" noRot="1" noChangeAspect="1"/>
          </p:cNvSpPr>
          <p:nvPr>
            <p:ph type="sldImg" idx="2"/>
          </p:nvPr>
        </p:nvSpPr>
        <p:spPr>
          <a:xfrm>
            <a:off x="1106488" y="812800"/>
            <a:ext cx="5346700" cy="40084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 name="Google Shape;28;p6: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
        <p:nvSpPr>
          <p:cNvPr id="29" name="Google Shape;29;p6: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g1086623a52c_0_0: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 name="Google Shape;35;g1086623a52c_0_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
        <p:nvSpPr>
          <p:cNvPr id="36" name="Google Shape;36;g1086623a52c_0_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7: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2" name="Google Shape;42;p7: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43" name="Google Shape;43;p7: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d197c9c204_5_0:notes"/>
          <p:cNvSpPr>
            <a:spLocks noGrp="1" noRot="1" noChangeAspect="1"/>
          </p:cNvSpPr>
          <p:nvPr>
            <p:ph type="sldImg" idx="2"/>
          </p:nvPr>
        </p:nvSpPr>
        <p:spPr>
          <a:xfrm>
            <a:off x="1106488" y="812800"/>
            <a:ext cx="5346700" cy="40084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9" name="Google Shape;49;gd197c9c204_5_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50" name="Google Shape;50;gd197c9c204_5_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d197c9c204_0_0:notes"/>
          <p:cNvSpPr>
            <a:spLocks noGrp="1" noRot="1" noChangeAspect="1"/>
          </p:cNvSpPr>
          <p:nvPr>
            <p:ph type="sldImg" idx="2"/>
          </p:nvPr>
        </p:nvSpPr>
        <p:spPr>
          <a:xfrm>
            <a:off x="1106488" y="812800"/>
            <a:ext cx="5346700" cy="40084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6" name="Google Shape;56;gd197c9c204_0_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900" b="1">
                <a:solidFill>
                  <a:srgbClr val="333333"/>
                </a:solidFill>
              </a:rPr>
              <a:t>Figure 1 : </a:t>
            </a:r>
            <a:r>
              <a:rPr lang="fr-FR" sz="900">
                <a:solidFill>
                  <a:srgbClr val="333333"/>
                </a:solidFill>
              </a:rPr>
              <a:t>Cette représentation a été construite à partir de l’extraction des données 2020 (les dernières rendues publiques) du site opendataESR </a:t>
            </a:r>
            <a:r>
              <a:rPr lang="fr-FR" sz="900" u="sng">
                <a:solidFill>
                  <a:srgbClr val="337AB7"/>
                </a:solidFill>
                <a:hlinkClick r:id="rId3">
                  <a:extLst>
                    <a:ext uri="{A12FA001-AC4F-418D-AE19-62706E023703}">
                      <ahyp:hlinkClr xmlns:ahyp="http://schemas.microsoft.com/office/drawing/2018/hyperlinkcolor" val="tx"/>
                    </a:ext>
                  </a:extLst>
                </a:hlinkClick>
              </a:rPr>
              <a:t>https://data.enseignementsup-recherche.gouv.fr/pages/home/</a:t>
            </a:r>
            <a:r>
              <a:rPr lang="fr-FR" sz="900">
                <a:solidFill>
                  <a:srgbClr val="333333"/>
                </a:solidFill>
              </a:rPr>
              <a:t> et de l’affectation cumulée des repyramidages pour les campagne 2021 et 2022. Elle permet d’apprécier, au niveau national, le nombre de repyramidages par établissement et de positionner ces derniers les uns par rapport aux autres d’une part suivant le % de PU parmi les EC et d’autre part suivant le % de femmes parmi les PU de l’établissement. L’histogramme quant à lui indique le pourcentage de repyramidages parmi le nombre total de MCF de l’établissement et ce suivant le type d’université : université pluridisciplinaire avec santé (UPavS), université pluridisciplinaire hors santé (UPhs), université scientifique, technologique et de santé (USTS), université tertiaire arts, langues, lettres, sciences humaines et sociales (UTALLSHS), université tertiaire, droit, économie, gestion (UTGEG).</a:t>
            </a:r>
            <a:endParaRPr/>
          </a:p>
        </p:txBody>
      </p:sp>
      <p:sp>
        <p:nvSpPr>
          <p:cNvPr id="57" name="Google Shape;57;gd197c9c204_0_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086623a52c_0_7: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4" name="Google Shape;64;g1086623a52c_0_7: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p:txBody>
      </p:sp>
      <p:sp>
        <p:nvSpPr>
          <p:cNvPr id="65" name="Google Shape;65;g1086623a52c_0_7: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0bace4ead3_0_0:notes"/>
          <p:cNvSpPr>
            <a:spLocks noGrp="1" noRot="1" noChangeAspect="1"/>
          </p:cNvSpPr>
          <p:nvPr>
            <p:ph type="sldImg" idx="2"/>
          </p:nvPr>
        </p:nvSpPr>
        <p:spPr>
          <a:xfrm>
            <a:off x="1106488" y="812800"/>
            <a:ext cx="5346700" cy="40084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1" name="Google Shape;71;g10bace4ead3_0_0: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900" b="1">
                <a:solidFill>
                  <a:srgbClr val="333333"/>
                </a:solidFill>
              </a:rPr>
              <a:t>Figure 2 : </a:t>
            </a:r>
            <a:r>
              <a:rPr lang="fr-FR" sz="900">
                <a:solidFill>
                  <a:srgbClr val="333333"/>
                </a:solidFill>
                <a:highlight>
                  <a:srgbClr val="D9D9D9"/>
                </a:highlight>
              </a:rPr>
              <a:t>Cette représentation a été construite à partir de l’extraction des données 2020 (les dernières rendues publiques) du site opendataESR : </a:t>
            </a:r>
            <a:r>
              <a:rPr lang="fr-FR" sz="900">
                <a:solidFill>
                  <a:srgbClr val="337AB7"/>
                </a:solidFill>
                <a:uFill>
                  <a:noFill/>
                </a:uFill>
                <a:hlinkClick r:id="rId3">
                  <a:extLst>
                    <a:ext uri="{A12FA001-AC4F-418D-AE19-62706E023703}">
                      <ahyp:hlinkClr xmlns:ahyp="http://schemas.microsoft.com/office/drawing/2018/hyperlinkcolor" val="tx"/>
                    </a:ext>
                  </a:extLst>
                </a:hlinkClick>
              </a:rPr>
              <a:t>https://data.enseignementsup-recherche.gouv.fr/pages/home/ Elle</a:t>
            </a:r>
            <a:r>
              <a:rPr lang="fr-FR" sz="900">
                <a:solidFill>
                  <a:srgbClr val="333333"/>
                </a:solidFill>
                <a:highlight>
                  <a:srgbClr val="D9D9D9"/>
                </a:highlight>
              </a:rPr>
              <a:t> permet d’apprécier, au niveau national, le nombre d’enseignant·es-chercheur·es par discipline CNU et de les positionner les unes par rapport aux autres d’une part suivant le % de PU parmi les EC et d’autre part suivant le % de femmes parmi les PU. C’est a priori cette représentation déclinée au sein de chaque établissement qui a conduit à la répartition des repyramidages.</a:t>
            </a:r>
            <a:endParaRPr sz="900">
              <a:solidFill>
                <a:srgbClr val="333333"/>
              </a:solidFill>
              <a:highlight>
                <a:srgbClr val="D9D9D9"/>
              </a:highlight>
            </a:endParaRPr>
          </a:p>
          <a:p>
            <a:pPr marL="0" lvl="0" indent="0" algn="l" rtl="0">
              <a:lnSpc>
                <a:spcPct val="100000"/>
              </a:lnSpc>
              <a:spcBef>
                <a:spcPts val="0"/>
              </a:spcBef>
              <a:spcAft>
                <a:spcPts val="0"/>
              </a:spcAft>
              <a:buSzPts val="1400"/>
              <a:buNone/>
            </a:pPr>
            <a:r>
              <a:rPr lang="fr-FR" sz="900">
                <a:solidFill>
                  <a:srgbClr val="333333"/>
                </a:solidFill>
                <a:highlight>
                  <a:srgbClr val="D9D9D9"/>
                </a:highlight>
              </a:rPr>
              <a:t>Il est possible, à la demande d’un secrétaire de section, de réaliser cette représentation au niveau d’un établissement sous la tutelle du MESRI.</a:t>
            </a:r>
            <a:endParaRPr/>
          </a:p>
        </p:txBody>
      </p:sp>
      <p:sp>
        <p:nvSpPr>
          <p:cNvPr id="72" name="Google Shape;72;g10bace4ead3_0_0: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086623a52c_0_13:notes"/>
          <p:cNvSpPr>
            <a:spLocks noGrp="1" noRot="1" noChangeAspect="1"/>
          </p:cNvSpPr>
          <p:nvPr>
            <p:ph type="sldImg" idx="2"/>
          </p:nvPr>
        </p:nvSpPr>
        <p:spPr>
          <a:xfrm>
            <a:off x="216000" y="812520"/>
            <a:ext cx="7127400" cy="400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9" name="Google Shape;79;g1086623a52c_0_13:notes"/>
          <p:cNvSpPr txBox="1">
            <a:spLocks noGrp="1"/>
          </p:cNvSpPr>
          <p:nvPr>
            <p:ph type="body" idx="1"/>
          </p:nvPr>
        </p:nvSpPr>
        <p:spPr>
          <a:xfrm>
            <a:off x="756000" y="5078520"/>
            <a:ext cx="6047700" cy="4811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a:t>Au niveau du syndicat national nous n’avons pas le nombre de MCF HDR CN ni le nombre de MCF HDR HC par établissement, c’est une information qui doit être demandée localement.</a:t>
            </a:r>
            <a:endParaRPr/>
          </a:p>
          <a:p>
            <a:pPr marL="0" lvl="0" indent="0" algn="l" rtl="0">
              <a:lnSpc>
                <a:spcPct val="100000"/>
              </a:lnSpc>
              <a:spcBef>
                <a:spcPts val="0"/>
              </a:spcBef>
              <a:spcAft>
                <a:spcPts val="0"/>
              </a:spcAft>
              <a:buSzPts val="1400"/>
              <a:buNone/>
            </a:pPr>
            <a:r>
              <a:rPr lang="fr-FR"/>
              <a:t>Cependant la DGRH nous informe qu’au niveau national :</a:t>
            </a:r>
            <a:endParaRPr/>
          </a:p>
          <a:p>
            <a:pPr marL="0" marR="12700" lvl="0" indent="0" algn="l" rtl="0">
              <a:lnSpc>
                <a:spcPct val="115000"/>
              </a:lnSpc>
              <a:spcBef>
                <a:spcPts val="0"/>
              </a:spcBef>
              <a:spcAft>
                <a:spcPts val="0"/>
              </a:spcAft>
              <a:buSzPts val="1100"/>
              <a:buNone/>
            </a:pPr>
            <a:r>
              <a:rPr lang="fr-FR" sz="1150">
                <a:solidFill>
                  <a:srgbClr val="485365"/>
                </a:solidFill>
                <a:latin typeface="Helvetica Neue"/>
                <a:ea typeface="Helvetica Neue"/>
                <a:cs typeface="Helvetica Neue"/>
                <a:sym typeface="Helvetica Neue"/>
              </a:rPr>
              <a:t>- le vivier de MCF CN de plus de 10 ans s’élève à 10000 postes ;</a:t>
            </a:r>
            <a:endParaRPr sz="1150">
              <a:solidFill>
                <a:srgbClr val="485365"/>
              </a:solidFill>
              <a:latin typeface="Helvetica Neue"/>
              <a:ea typeface="Helvetica Neue"/>
              <a:cs typeface="Helvetica Neue"/>
              <a:sym typeface="Helvetica Neue"/>
            </a:endParaRPr>
          </a:p>
          <a:p>
            <a:pPr marL="0" marR="12700" lvl="0" indent="0" algn="l" rtl="0">
              <a:lnSpc>
                <a:spcPct val="115000"/>
              </a:lnSpc>
              <a:spcBef>
                <a:spcPts val="0"/>
              </a:spcBef>
              <a:spcAft>
                <a:spcPts val="0"/>
              </a:spcAft>
              <a:buClr>
                <a:schemeClr val="dk1"/>
              </a:buClr>
              <a:buSzPts val="1100"/>
              <a:buFont typeface="Arial"/>
              <a:buNone/>
            </a:pPr>
            <a:r>
              <a:rPr lang="fr-FR" sz="1150">
                <a:solidFill>
                  <a:srgbClr val="485365"/>
                </a:solidFill>
                <a:latin typeface="Helvetica Neue"/>
                <a:ea typeface="Helvetica Neue"/>
                <a:cs typeface="Helvetica Neue"/>
                <a:sym typeface="Helvetica Neue"/>
              </a:rPr>
              <a:t>- le vivier des MCF HC est d’environ 10000 postes.</a:t>
            </a:r>
            <a:endParaRPr sz="1150">
              <a:solidFill>
                <a:srgbClr val="485365"/>
              </a:solidFill>
              <a:latin typeface="Helvetica Neue"/>
              <a:ea typeface="Helvetica Neue"/>
              <a:cs typeface="Helvetica Neue"/>
              <a:sym typeface="Helvetica Neue"/>
            </a:endParaRPr>
          </a:p>
          <a:p>
            <a:pPr marL="0" lvl="0" indent="0" algn="l" rtl="0">
              <a:lnSpc>
                <a:spcPct val="100000"/>
              </a:lnSpc>
              <a:spcBef>
                <a:spcPts val="0"/>
              </a:spcBef>
              <a:spcAft>
                <a:spcPts val="0"/>
              </a:spcAft>
              <a:buSzPts val="1400"/>
              <a:buNone/>
            </a:pPr>
            <a:endParaRPr/>
          </a:p>
        </p:txBody>
      </p:sp>
      <p:sp>
        <p:nvSpPr>
          <p:cNvPr id="80" name="Google Shape;80;g1086623a52c_0_13:notes"/>
          <p:cNvSpPr txBox="1">
            <a:spLocks noGrp="1"/>
          </p:cNvSpPr>
          <p:nvPr>
            <p:ph type="sldNum" idx="12"/>
          </p:nvPr>
        </p:nvSpPr>
        <p:spPr>
          <a:xfrm>
            <a:off x="4278960" y="10157400"/>
            <a:ext cx="3280800" cy="5343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fr-F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6"/>
        <p:cNvGrpSpPr/>
        <p:nvPr/>
      </p:nvGrpSpPr>
      <p:grpSpPr>
        <a:xfrm>
          <a:off x="0" y="0"/>
          <a:ext cx="0" cy="0"/>
          <a:chOff x="0" y="0"/>
          <a:chExt cx="0" cy="0"/>
        </a:xfrm>
      </p:grpSpPr>
      <p:sp>
        <p:nvSpPr>
          <p:cNvPr id="17" name="Google Shape;17;p14"/>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4"/>
          <p:cNvSpPr txBox="1">
            <a:spLocks noGrp="1"/>
          </p:cNvSpPr>
          <p:nvPr>
            <p:ph type="subTitle" idx="1"/>
          </p:nvPr>
        </p:nvSpPr>
        <p:spPr>
          <a:xfrm>
            <a:off x="504000" y="1768680"/>
            <a:ext cx="9072000" cy="4384080"/>
          </a:xfrm>
          <a:prstGeom prst="rect">
            <a:avLst/>
          </a:prstGeom>
          <a:noFill/>
          <a:ln>
            <a:noFill/>
          </a:ln>
        </p:spPr>
        <p:txBody>
          <a:bodyPr spcFirstLastPara="1" wrap="square" lIns="0" tIns="0" rIns="0" bIns="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Fond Diaporama SNESUP" type="blank">
  <p:cSld name="BLANK">
    <p:spTree>
      <p:nvGrpSpPr>
        <p:cNvPr id="1" name="Shape 1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3"/>
          <p:cNvSpPr/>
          <p:nvPr/>
        </p:nvSpPr>
        <p:spPr>
          <a:xfrm>
            <a:off x="0" y="6986160"/>
            <a:ext cx="10079280" cy="572040"/>
          </a:xfrm>
          <a:prstGeom prst="rect">
            <a:avLst/>
          </a:prstGeom>
          <a:solidFill>
            <a:srgbClr val="37962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1" name="Google Shape;11;p13"/>
          <p:cNvPicPr preferRelativeResize="0"/>
          <p:nvPr/>
        </p:nvPicPr>
        <p:blipFill rotWithShape="1">
          <a:blip r:embed="rId4">
            <a:alphaModFix/>
          </a:blip>
          <a:srcRect/>
          <a:stretch/>
        </p:blipFill>
        <p:spPr>
          <a:xfrm>
            <a:off x="0" y="6979450"/>
            <a:ext cx="1155325" cy="578750"/>
          </a:xfrm>
          <a:prstGeom prst="rect">
            <a:avLst/>
          </a:prstGeom>
          <a:noFill/>
          <a:ln>
            <a:noFill/>
          </a:ln>
        </p:spPr>
      </p:pic>
      <p:pic>
        <p:nvPicPr>
          <p:cNvPr id="12" name="Google Shape;12;p13"/>
          <p:cNvPicPr preferRelativeResize="0"/>
          <p:nvPr/>
        </p:nvPicPr>
        <p:blipFill rotWithShape="1">
          <a:blip r:embed="rId5">
            <a:alphaModFix/>
          </a:blip>
          <a:srcRect/>
          <a:stretch/>
        </p:blipFill>
        <p:spPr>
          <a:xfrm>
            <a:off x="8501650" y="6926725"/>
            <a:ext cx="1631174" cy="743025"/>
          </a:xfrm>
          <a:prstGeom prst="rect">
            <a:avLst/>
          </a:prstGeom>
          <a:noFill/>
          <a:ln>
            <a:noFill/>
          </a:ln>
        </p:spPr>
      </p:pic>
      <p:sp>
        <p:nvSpPr>
          <p:cNvPr id="13" name="Google Shape;13;p13"/>
          <p:cNvSpPr/>
          <p:nvPr/>
        </p:nvSpPr>
        <p:spPr>
          <a:xfrm>
            <a:off x="1534680" y="7063200"/>
            <a:ext cx="6463800" cy="312840"/>
          </a:xfrm>
          <a:prstGeom prst="rect">
            <a:avLst/>
          </a:prstGeom>
          <a:noFill/>
          <a:ln>
            <a:noFill/>
          </a:ln>
        </p:spPr>
        <p:txBody>
          <a:bodyPr spcFirstLastPara="1" wrap="square" lIns="90000" tIns="91425" rIns="90000"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rgbClr val="FFFFFF"/>
                </a:solidFill>
                <a:latin typeface="Lato"/>
                <a:ea typeface="Lato"/>
                <a:cs typeface="Lato"/>
                <a:sym typeface="Lato"/>
              </a:rPr>
              <a:t>Repyramidage</a:t>
            </a:r>
            <a:endParaRPr sz="1400" b="0" i="0" u="none" strike="noStrike" cap="none">
              <a:solidFill>
                <a:srgbClr val="000000"/>
              </a:solidFill>
              <a:latin typeface="Lato"/>
              <a:ea typeface="Lato"/>
              <a:cs typeface="Lato"/>
              <a:sym typeface="Lato"/>
            </a:endParaRPr>
          </a:p>
        </p:txBody>
      </p:sp>
      <p:sp>
        <p:nvSpPr>
          <p:cNvPr id="14" name="Google Shape;14;p13"/>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5" name="Google Shape;15;p13"/>
          <p:cNvSpPr txBox="1">
            <a:spLocks noGrp="1"/>
          </p:cNvSpPr>
          <p:nvPr>
            <p:ph type="body" idx="1"/>
          </p:nvPr>
        </p:nvSpPr>
        <p:spPr>
          <a:xfrm>
            <a:off x="504000" y="1768680"/>
            <a:ext cx="9072000" cy="4384080"/>
          </a:xfrm>
          <a:prstGeom prst="rect">
            <a:avLst/>
          </a:prstGeom>
          <a:noFill/>
          <a:ln>
            <a:noFill/>
          </a:ln>
        </p:spPr>
        <p:txBody>
          <a:bodyPr spcFirstLastPara="1" wrap="square" lIns="0" tIns="0" rIns="0" bIns="0" anchor="t" anchorCtr="0">
            <a:norm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alaxie.enseignementsup-recherche.gouv.fr/ensup/calendriers_candidats/calendrier_repyramidage_ec.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france.gouv.fr/jorf/id/JORFTEXT000044537893"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snesup.fr/carriere-des-maitres-de-conferences-qualifies-professeur"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ifrance.gouv.fr/jorf/id/JORFTEXT000044537919"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1"/>
          <p:cNvSpPr txBox="1">
            <a:spLocks noGrp="1"/>
          </p:cNvSpPr>
          <p:nvPr>
            <p:ph type="subTitle" idx="1"/>
          </p:nvPr>
        </p:nvSpPr>
        <p:spPr>
          <a:xfrm>
            <a:off x="984000" y="1331325"/>
            <a:ext cx="8200200" cy="4384200"/>
          </a:xfrm>
          <a:prstGeom prst="rect">
            <a:avLst/>
          </a:prstGeom>
          <a:noFill/>
          <a:ln>
            <a:noFill/>
          </a:ln>
        </p:spPr>
        <p:txBody>
          <a:bodyPr spcFirstLastPara="1" wrap="square" lIns="0" tIns="0" rIns="0" bIns="0" anchor="ctr" anchorCtr="0">
            <a:noAutofit/>
          </a:bodyPr>
          <a:lstStyle/>
          <a:p>
            <a:pPr marL="0" lvl="0" indent="0" algn="ctr" rtl="0">
              <a:lnSpc>
                <a:spcPct val="100000"/>
              </a:lnSpc>
              <a:spcBef>
                <a:spcPts val="0"/>
              </a:spcBef>
              <a:spcAft>
                <a:spcPts val="0"/>
              </a:spcAft>
              <a:buSzPts val="1400"/>
              <a:buNone/>
            </a:pPr>
            <a:r>
              <a:rPr lang="fr-FR" sz="4300" b="1">
                <a:solidFill>
                  <a:srgbClr val="37962A"/>
                </a:solidFill>
                <a:latin typeface="Bree Serif"/>
                <a:ea typeface="Bree Serif"/>
                <a:cs typeface="Bree Serif"/>
                <a:sym typeface="Bree Serif"/>
              </a:rPr>
              <a:t>Le repyramidage</a:t>
            </a:r>
            <a:endParaRPr sz="4300" b="1">
              <a:solidFill>
                <a:srgbClr val="37962A"/>
              </a:solidFill>
              <a:latin typeface="Bree Serif"/>
              <a:ea typeface="Bree Serif"/>
              <a:cs typeface="Bree Serif"/>
              <a:sym typeface="Bree Serif"/>
            </a:endParaRPr>
          </a:p>
          <a:p>
            <a:pPr marL="0" lvl="0" indent="0" algn="ctr" rtl="0">
              <a:lnSpc>
                <a:spcPct val="100000"/>
              </a:lnSpc>
              <a:spcBef>
                <a:spcPts val="0"/>
              </a:spcBef>
              <a:spcAft>
                <a:spcPts val="0"/>
              </a:spcAft>
              <a:buSzPts val="1400"/>
              <a:buNone/>
            </a:pPr>
            <a:endParaRPr sz="4300" b="1">
              <a:solidFill>
                <a:srgbClr val="37962A"/>
              </a:solidFill>
              <a:latin typeface="Bree Serif"/>
              <a:ea typeface="Bree Serif"/>
              <a:cs typeface="Bree Serif"/>
              <a:sym typeface="Bree Serif"/>
            </a:endParaRPr>
          </a:p>
          <a:p>
            <a:pPr marL="0" lvl="0" indent="0" algn="ctr" rtl="0">
              <a:lnSpc>
                <a:spcPct val="100000"/>
              </a:lnSpc>
              <a:spcBef>
                <a:spcPts val="0"/>
              </a:spcBef>
              <a:spcAft>
                <a:spcPts val="0"/>
              </a:spcAft>
              <a:buSzPts val="1400"/>
              <a:buNone/>
            </a:pPr>
            <a:r>
              <a:rPr lang="fr-FR" sz="4300" b="1">
                <a:solidFill>
                  <a:srgbClr val="37962A"/>
                </a:solidFill>
                <a:latin typeface="Bree Serif"/>
                <a:ea typeface="Bree Serif"/>
                <a:cs typeface="Bree Serif"/>
                <a:sym typeface="Bree Serif"/>
              </a:rPr>
              <a:t>Mode d’emploi</a:t>
            </a:r>
            <a:br>
              <a:rPr lang="fr-FR" sz="4300" b="1">
                <a:solidFill>
                  <a:srgbClr val="37962A"/>
                </a:solidFill>
                <a:latin typeface="Bree Serif"/>
                <a:ea typeface="Bree Serif"/>
                <a:cs typeface="Bree Serif"/>
                <a:sym typeface="Bree Serif"/>
              </a:rPr>
            </a:br>
            <a:r>
              <a:rPr lang="fr-FR" sz="4300" b="1">
                <a:solidFill>
                  <a:srgbClr val="37962A"/>
                </a:solidFill>
                <a:latin typeface="Bree Serif"/>
                <a:ea typeface="Bree Serif"/>
                <a:cs typeface="Bree Serif"/>
                <a:sym typeface="Bree Serif"/>
              </a:rPr>
              <a:t>et points de vigilance !</a:t>
            </a:r>
            <a:endParaRPr sz="4300" b="1">
              <a:solidFill>
                <a:srgbClr val="37962A"/>
              </a:solidFill>
              <a:latin typeface="Bree Serif"/>
              <a:ea typeface="Bree Serif"/>
              <a:cs typeface="Bree Serif"/>
              <a:sym typeface="Bree Serif"/>
            </a:endParaRPr>
          </a:p>
          <a:p>
            <a:pPr marL="0" lvl="0" indent="0" algn="ctr" rtl="0">
              <a:lnSpc>
                <a:spcPct val="100000"/>
              </a:lnSpc>
              <a:spcBef>
                <a:spcPts val="0"/>
              </a:spcBef>
              <a:spcAft>
                <a:spcPts val="0"/>
              </a:spcAft>
              <a:buSzPts val="1400"/>
              <a:buNone/>
            </a:pPr>
            <a:endParaRPr sz="3900" b="1">
              <a:solidFill>
                <a:srgbClr val="37962A"/>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a:p>
        </p:txBody>
      </p:sp>
      <p:pic>
        <p:nvPicPr>
          <p:cNvPr id="2" name="Image 1">
            <a:extLst>
              <a:ext uri="{FF2B5EF4-FFF2-40B4-BE49-F238E27FC236}">
                <a16:creationId xmlns:a16="http://schemas.microsoft.com/office/drawing/2014/main" id="{21CD79C7-E078-FE40-B4CB-0F3CAF540C9D}"/>
              </a:ext>
            </a:extLst>
          </p:cNvPr>
          <p:cNvPicPr>
            <a:picLocks noChangeAspect="1"/>
          </p:cNvPicPr>
          <p:nvPr/>
        </p:nvPicPr>
        <p:blipFill>
          <a:blip r:embed="rId3"/>
          <a:stretch>
            <a:fillRect/>
          </a:stretch>
        </p:blipFill>
        <p:spPr>
          <a:xfrm>
            <a:off x="8430687" y="6379250"/>
            <a:ext cx="1507026" cy="3289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1086623a52c_0_19"/>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3 : Dossier</a:t>
            </a:r>
            <a:endParaRPr sz="2200">
              <a:latin typeface="Lato"/>
              <a:ea typeface="Lato"/>
              <a:cs typeface="Lato"/>
              <a:sym typeface="Lato"/>
            </a:endParaRPr>
          </a:p>
        </p:txBody>
      </p:sp>
      <p:sp>
        <p:nvSpPr>
          <p:cNvPr id="90" name="Google Shape;90;g1086623a52c_0_19"/>
          <p:cNvSpPr txBox="1">
            <a:spLocks noGrp="1"/>
          </p:cNvSpPr>
          <p:nvPr>
            <p:ph type="subTitle" idx="1"/>
          </p:nvPr>
        </p:nvSpPr>
        <p:spPr>
          <a:xfrm>
            <a:off x="400625" y="1452225"/>
            <a:ext cx="9549600" cy="5415300"/>
          </a:xfrm>
          <a:prstGeom prst="rect">
            <a:avLst/>
          </a:prstGeom>
          <a:solidFill>
            <a:schemeClr val="lt1"/>
          </a:solidFill>
          <a:ln>
            <a:noFill/>
          </a:ln>
        </p:spPr>
        <p:txBody>
          <a:bodyPr spcFirstLastPara="1" wrap="square" lIns="0" tIns="0" rIns="0" bIns="0" anchor="t" anchorCtr="0">
            <a:noAutofit/>
          </a:bodyPr>
          <a:lstStyle/>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MCF éligibles pourront déposer un dossier de candidature sur Galaxie.</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 calendrier s’étend du 22 mars au 14 décembre </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None/>
            </a:pPr>
            <a:r>
              <a:rPr lang="fr-FR" sz="2000" u="sng">
                <a:solidFill>
                  <a:schemeClr val="hlink"/>
                </a:solidFill>
                <a:latin typeface="Bree Serif"/>
                <a:ea typeface="Bree Serif"/>
                <a:cs typeface="Bree Serif"/>
                <a:sym typeface="Bree Serif"/>
                <a:hlinkClick r:id="rId3"/>
              </a:rPr>
              <a:t>https://www.galaxie.enseignementsup-recherche.gouv.fr/ensup/calendriers_candidats/calendrier_repyramidage_ec.pdf</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 dossier comportera une lettre de motivation et le rapport d’activité</a:t>
            </a:r>
            <a:endParaRPr sz="2000">
              <a:solidFill>
                <a:schemeClr val="dk1"/>
              </a:solidFill>
              <a:latin typeface="Bree Serif"/>
              <a:ea typeface="Bree Serif"/>
              <a:cs typeface="Bree Serif"/>
              <a:sym typeface="Bree Serif"/>
            </a:endParaRPr>
          </a:p>
          <a:p>
            <a:pPr marL="9144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dossiers seront évalués sur 3 critères : l’investissement pédagogique, la qualité de l’activité scientifique et l’investissement dans des tâches d’intérêt général</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r>
              <a:rPr lang="fr-FR" sz="2000" b="1">
                <a:solidFill>
                  <a:srgbClr val="FF0000"/>
                </a:solidFill>
                <a:latin typeface="Bree Serif"/>
                <a:ea typeface="Bree Serif"/>
                <a:cs typeface="Bree Serif"/>
                <a:sym typeface="Bree Serif"/>
              </a:rPr>
              <a:t>Point de vigilance :</a:t>
            </a:r>
            <a:endParaRPr sz="2000" b="1">
              <a:solidFill>
                <a:srgbClr val="FF0000"/>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Etablir dès maintenant son rapport d’activité, tel que prévu à l’article 7-1 du décret 84-431, que chaque MCF doit établir normalement tous les 5 ans.</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Se tenir informé des modalités exactes dès qu’elles seront connues.</a:t>
            </a:r>
            <a:endParaRPr sz="2000">
              <a:solidFill>
                <a:schemeClr val="dk1"/>
              </a:solidFill>
              <a:latin typeface="Bree Serif"/>
              <a:ea typeface="Bree Serif"/>
              <a:cs typeface="Bree Serif"/>
              <a:sym typeface="Bree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1086623a52c_0_26"/>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4 : Evaluation du dossier</a:t>
            </a:r>
            <a:endParaRPr sz="2200">
              <a:latin typeface="Lato"/>
              <a:ea typeface="Lato"/>
              <a:cs typeface="Lato"/>
              <a:sym typeface="Lato"/>
            </a:endParaRPr>
          </a:p>
        </p:txBody>
      </p:sp>
      <p:sp>
        <p:nvSpPr>
          <p:cNvPr id="97" name="Google Shape;97;g1086623a52c_0_26"/>
          <p:cNvSpPr txBox="1">
            <a:spLocks noGrp="1"/>
          </p:cNvSpPr>
          <p:nvPr>
            <p:ph type="subTitle" idx="1"/>
          </p:nvPr>
        </p:nvSpPr>
        <p:spPr>
          <a:xfrm>
            <a:off x="400625" y="1452225"/>
            <a:ext cx="9549600" cy="5415300"/>
          </a:xfrm>
          <a:prstGeom prst="rect">
            <a:avLst/>
          </a:prstGeom>
          <a:solidFill>
            <a:schemeClr val="lt1"/>
          </a:solidFill>
          <a:ln>
            <a:noFill/>
          </a:ln>
        </p:spPr>
        <p:txBody>
          <a:bodyPr spcFirstLastPara="1" wrap="square" lIns="0" tIns="0" rIns="0" bIns="0" anchor="t" anchorCtr="0">
            <a:noAutofit/>
          </a:bodyPr>
          <a:lstStyle/>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 CAc restreint désigne deux rapporteurs PU pour évaluer le dossier dont au moins un de la discipline concernée.</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Sur chacun des trois critères : </a:t>
            </a:r>
            <a:endParaRPr sz="2000">
              <a:solidFill>
                <a:schemeClr val="dk1"/>
              </a:solidFill>
              <a:latin typeface="Bree Serif"/>
              <a:ea typeface="Bree Serif"/>
              <a:cs typeface="Bree Serif"/>
              <a:sym typeface="Bree Serif"/>
            </a:endParaRPr>
          </a:p>
          <a:p>
            <a:pPr marL="914400" lvl="1" indent="-228600" algn="just" rtl="0">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 investissement pédagogique</a:t>
            </a:r>
            <a:endParaRPr sz="2000">
              <a:solidFill>
                <a:schemeClr val="dk1"/>
              </a:solidFill>
              <a:latin typeface="Bree Serif"/>
              <a:ea typeface="Bree Serif"/>
              <a:cs typeface="Bree Serif"/>
              <a:sym typeface="Bree Serif"/>
            </a:endParaRPr>
          </a:p>
          <a:p>
            <a:pPr marL="914400" lvl="1" indent="-228600" algn="just" rtl="0">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 qualité de l’activité scientifique</a:t>
            </a:r>
            <a:endParaRPr sz="2000">
              <a:solidFill>
                <a:schemeClr val="dk1"/>
              </a:solidFill>
              <a:latin typeface="Bree Serif"/>
              <a:ea typeface="Bree Serif"/>
              <a:cs typeface="Bree Serif"/>
              <a:sym typeface="Bree Serif"/>
            </a:endParaRPr>
          </a:p>
          <a:p>
            <a:pPr marL="914400" lvl="1" indent="-228600" algn="just" rtl="0">
              <a:lnSpc>
                <a:spcPct val="100000"/>
              </a:lnSpc>
              <a:spcBef>
                <a:spcPts val="0"/>
              </a:spcBef>
              <a:spcAft>
                <a:spcPts val="0"/>
              </a:spcAft>
              <a:buClr>
                <a:schemeClr val="dk1"/>
              </a:buClr>
              <a:buSzPts val="2000"/>
              <a:buFont typeface="Bree Serif"/>
              <a:buNone/>
            </a:pPr>
            <a:r>
              <a:rPr lang="fr-FR" sz="2000">
                <a:solidFill>
                  <a:schemeClr val="dk1"/>
                </a:solidFill>
                <a:latin typeface="Bree Serif"/>
                <a:ea typeface="Bree Serif"/>
                <a:cs typeface="Bree Serif"/>
                <a:sym typeface="Bree Serif"/>
              </a:rPr>
              <a:t>- investissement dans des tâches d’intérêt général</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None/>
            </a:pPr>
            <a:r>
              <a:rPr lang="fr-FR" sz="2000">
                <a:solidFill>
                  <a:schemeClr val="dk1"/>
                </a:solidFill>
                <a:latin typeface="Bree Serif"/>
                <a:ea typeface="Bree Serif"/>
                <a:cs typeface="Bree Serif"/>
                <a:sym typeface="Bree Serif"/>
              </a:rPr>
              <a:t> 	le CAc restreint émet deux avis : un sur l’aptitude professionnelle et un autre sur les acquis de l’expérience.</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Pour chacun des critères, l’avis est : très favorable, favorable ou réservé.</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La section CNU fait ensuite de même : rapporteurs, puis avis sur chacun des critères.</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dossiers complétés des 12 avis sont adressés à l’établissement</a:t>
            </a:r>
            <a:endParaRPr sz="2000">
              <a:solidFill>
                <a:schemeClr val="dk1"/>
              </a:solidFill>
              <a:latin typeface="Bree Serif"/>
              <a:ea typeface="Bree Serif"/>
              <a:cs typeface="Bree Serif"/>
              <a:sym typeface="Bree Serif"/>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1086623a52c_0_32"/>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4 : Evaluation du dossier</a:t>
            </a:r>
            <a:endParaRPr sz="2200">
              <a:latin typeface="Lato"/>
              <a:ea typeface="Lato"/>
              <a:cs typeface="Lato"/>
              <a:sym typeface="Lato"/>
            </a:endParaRPr>
          </a:p>
        </p:txBody>
      </p:sp>
      <p:sp>
        <p:nvSpPr>
          <p:cNvPr id="104" name="Google Shape;104;g1086623a52c_0_32"/>
          <p:cNvSpPr txBox="1">
            <a:spLocks noGrp="1"/>
          </p:cNvSpPr>
          <p:nvPr>
            <p:ph type="subTitle" idx="1"/>
          </p:nvPr>
        </p:nvSpPr>
        <p:spPr>
          <a:xfrm>
            <a:off x="400625" y="1031500"/>
            <a:ext cx="9549600" cy="58359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2000" b="1">
                <a:solidFill>
                  <a:srgbClr val="FF0000"/>
                </a:solidFill>
                <a:latin typeface="Bree Serif"/>
                <a:ea typeface="Bree Serif"/>
                <a:cs typeface="Bree Serif"/>
                <a:sym typeface="Bree Serif"/>
              </a:rPr>
              <a:t>Point de vigilance :</a:t>
            </a:r>
            <a:endParaRPr sz="2000" b="1">
              <a:solidFill>
                <a:srgbClr val="FF0000"/>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a:t>
            </a:r>
            <a:r>
              <a:rPr lang="fr-FR" sz="2000" b="1">
                <a:solidFill>
                  <a:srgbClr val="FF0000"/>
                </a:solidFill>
                <a:latin typeface="Bree Serif"/>
                <a:ea typeface="Bree Serif"/>
                <a:cs typeface="Bree Serif"/>
                <a:sym typeface="Bree Serif"/>
              </a:rPr>
              <a:t>noms des rapporteurs désignés par le CAc sont publics</a:t>
            </a:r>
            <a:r>
              <a:rPr lang="fr-FR" sz="2000">
                <a:solidFill>
                  <a:schemeClr val="dk1"/>
                </a:solidFill>
                <a:latin typeface="Bree Serif"/>
                <a:ea typeface="Bree Serif"/>
                <a:cs typeface="Bree Serif"/>
                <a:sym typeface="Bree Serif"/>
              </a:rPr>
              <a:t>. Il faut donc être vigilant sur le choix des rapporteurs, qui ne doivent pas être en conflit d’intérêt avec un des candidats, et aux pressions que pourraient exercer les candidats sur les rapporteurs. </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Une vigilance accrue sur le choix des rapporteurs est indispensable afin d’éviter toute tentation de </a:t>
            </a:r>
            <a:r>
              <a:rPr lang="fr-FR" sz="2000" b="1">
                <a:solidFill>
                  <a:srgbClr val="FF0000"/>
                </a:solidFill>
                <a:latin typeface="Bree Serif"/>
                <a:ea typeface="Bree Serif"/>
                <a:cs typeface="Bree Serif"/>
                <a:sym typeface="Bree Serif"/>
              </a:rPr>
              <a:t>clientélisme</a:t>
            </a:r>
            <a:r>
              <a:rPr lang="fr-FR" sz="2000">
                <a:solidFill>
                  <a:schemeClr val="dk1"/>
                </a:solidFill>
                <a:latin typeface="Bree Serif"/>
                <a:ea typeface="Bree Serif"/>
                <a:cs typeface="Bree Serif"/>
                <a:sym typeface="Bree Serif"/>
              </a:rPr>
              <a:t>. </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Il est important de </a:t>
            </a:r>
            <a:r>
              <a:rPr lang="fr-FR" sz="2000" b="1">
                <a:solidFill>
                  <a:srgbClr val="FF0000"/>
                </a:solidFill>
                <a:latin typeface="Bree Serif"/>
                <a:ea typeface="Bree Serif"/>
                <a:cs typeface="Bree Serif"/>
                <a:sym typeface="Bree Serif"/>
              </a:rPr>
              <a:t>réaffirmer l’indépendance du CNU</a:t>
            </a:r>
            <a:r>
              <a:rPr lang="fr-FR" sz="2000">
                <a:solidFill>
                  <a:schemeClr val="dk1"/>
                </a:solidFill>
                <a:latin typeface="Bree Serif"/>
                <a:ea typeface="Bree Serif"/>
                <a:cs typeface="Bree Serif"/>
                <a:sym typeface="Bree Serif"/>
              </a:rPr>
              <a:t> et de demander à ce que dans chaque section CNU l’évaluation se fasse indépendamment des avis déjà donnés par le CAc.</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a:t>
            </a:r>
            <a:r>
              <a:rPr lang="fr-FR" sz="2000" b="1">
                <a:solidFill>
                  <a:srgbClr val="FF0000"/>
                </a:solidFill>
                <a:latin typeface="Bree Serif"/>
                <a:ea typeface="Bree Serif"/>
                <a:cs typeface="Bree Serif"/>
                <a:sym typeface="Bree Serif"/>
              </a:rPr>
              <a:t>équité de traitement des dossiers et du traitement F/H</a:t>
            </a:r>
            <a:r>
              <a:rPr lang="fr-FR" sz="2000">
                <a:solidFill>
                  <a:schemeClr val="dk1"/>
                </a:solidFill>
                <a:latin typeface="Bree Serif"/>
                <a:ea typeface="Bree Serif"/>
                <a:cs typeface="Bree Serif"/>
                <a:sym typeface="Bree Serif"/>
              </a:rPr>
              <a:t> doit prévaloir au CAc et au CNU.</a:t>
            </a:r>
            <a:endParaRPr sz="2000">
              <a:solidFill>
                <a:schemeClr val="dk1"/>
              </a:solidFill>
              <a:latin typeface="Bree Serif"/>
              <a:ea typeface="Bree Serif"/>
              <a:cs typeface="Bree Serif"/>
              <a:sym typeface="Bree Serif"/>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1086623a52c_0_38"/>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5 : Audition</a:t>
            </a:r>
            <a:endParaRPr sz="2200">
              <a:latin typeface="Lato"/>
              <a:ea typeface="Lato"/>
              <a:cs typeface="Lato"/>
              <a:sym typeface="Lato"/>
            </a:endParaRPr>
          </a:p>
        </p:txBody>
      </p:sp>
      <p:sp>
        <p:nvSpPr>
          <p:cNvPr id="111" name="Google Shape;111;g1086623a52c_0_38"/>
          <p:cNvSpPr txBox="1">
            <a:spLocks noGrp="1"/>
          </p:cNvSpPr>
          <p:nvPr>
            <p:ph type="subTitle" idx="1"/>
          </p:nvPr>
        </p:nvSpPr>
        <p:spPr>
          <a:xfrm>
            <a:off x="400625" y="1452225"/>
            <a:ext cx="9549600" cy="5415300"/>
          </a:xfrm>
          <a:prstGeom prst="rect">
            <a:avLst/>
          </a:prstGeom>
          <a:solidFill>
            <a:schemeClr val="lt1"/>
          </a:solidFill>
          <a:ln>
            <a:noFill/>
          </a:ln>
        </p:spPr>
        <p:txBody>
          <a:bodyPr spcFirstLastPara="1" wrap="square" lIns="0" tIns="0" rIns="0" bIns="0" anchor="t" anchorCtr="0">
            <a:noAutofit/>
          </a:bodyPr>
          <a:lstStyle/>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Au maximum 4 candidats sont auditionnés.</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personnes auditionnées sont celles qui ont reçu “les avis les plus favorables” (notion non définie par le ministère) du CAc et du CNU.</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En cas d’égalité au niveau des avis, c’est le chef d’établissement qui tranche en se fondant sur les priorités données par les LDG.</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La commission d’audition est constituée du chef d’établissement (ou de son représentant), et de trois PU dont deux au moins de la discipline, qu’il désigne.</a:t>
            </a:r>
            <a:endParaRPr sz="2000">
              <a:solidFill>
                <a:schemeClr val="dk1"/>
              </a:solidFill>
              <a:latin typeface="Bree Serif"/>
              <a:ea typeface="Bree Serif"/>
              <a:cs typeface="Bree Serif"/>
              <a:sym typeface="Bree Serif"/>
            </a:endParaRPr>
          </a:p>
          <a:p>
            <a:pPr marL="9144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L’audition doit permettre de juger de la motivation du candidat et de son aptitude à assurer les fonctions de PU.</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Aucune décision n’est prise par la commission d’audition, il s’agit juste de conseiller le président.</a:t>
            </a:r>
            <a:endParaRPr sz="2000">
              <a:solidFill>
                <a:schemeClr val="dk1"/>
              </a:solidFill>
              <a:latin typeface="Bree Serif"/>
              <a:ea typeface="Bree Serif"/>
              <a:cs typeface="Bree Serif"/>
              <a:sym typeface="Bree Serif"/>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1086623a52c_0_44"/>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5 : Audition</a:t>
            </a:r>
            <a:endParaRPr sz="2200">
              <a:latin typeface="Lato"/>
              <a:ea typeface="Lato"/>
              <a:cs typeface="Lato"/>
              <a:sym typeface="Lato"/>
            </a:endParaRPr>
          </a:p>
        </p:txBody>
      </p:sp>
      <p:sp>
        <p:nvSpPr>
          <p:cNvPr id="118" name="Google Shape;118;g1086623a52c_0_44"/>
          <p:cNvSpPr txBox="1">
            <a:spLocks noGrp="1"/>
          </p:cNvSpPr>
          <p:nvPr>
            <p:ph type="subTitle" idx="1"/>
          </p:nvPr>
        </p:nvSpPr>
        <p:spPr>
          <a:xfrm>
            <a:off x="400625" y="1452225"/>
            <a:ext cx="9549600" cy="54153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2000" b="1">
                <a:solidFill>
                  <a:srgbClr val="FF0000"/>
                </a:solidFill>
                <a:latin typeface="Bree Serif"/>
                <a:ea typeface="Bree Serif"/>
                <a:cs typeface="Bree Serif"/>
                <a:sym typeface="Bree Serif"/>
              </a:rPr>
              <a:t>Point de vigilance :</a:t>
            </a:r>
            <a:endParaRPr sz="2000" b="1">
              <a:solidFill>
                <a:srgbClr val="FF0000"/>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Une nouvelle fois, une vigilance accrue sur le choix du comité est indispensable afin d’éviter les risques de conflit d’intérêt. </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En cas d’égalité, bien vérifier la concordance du choix du chef d’établissement avec les LDG ministérielles et locales, notamment l’</a:t>
            </a:r>
            <a:r>
              <a:rPr lang="fr-FR" sz="2000" b="1">
                <a:solidFill>
                  <a:srgbClr val="FF0000"/>
                </a:solidFill>
                <a:latin typeface="Bree Serif"/>
                <a:ea typeface="Bree Serif"/>
                <a:cs typeface="Bree Serif"/>
                <a:sym typeface="Bree Serif"/>
              </a:rPr>
              <a:t>égalité F/H</a:t>
            </a:r>
            <a:r>
              <a:rPr lang="fr-FR" sz="2000">
                <a:solidFill>
                  <a:schemeClr val="dk1"/>
                </a:solidFill>
                <a:latin typeface="Bree Serif"/>
                <a:ea typeface="Bree Serif"/>
                <a:cs typeface="Bree Serif"/>
                <a:sym typeface="Bree Serif"/>
              </a:rPr>
              <a:t>.</a:t>
            </a:r>
            <a:endParaRPr sz="2000">
              <a:solidFill>
                <a:schemeClr val="dk1"/>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Si l’audition a pour but d’évaluer l’aptitude du candidat, il faut être vigilant sur les questions personnelles qui pourraient être posées au candidat (situation maritale, etc.) ou de la prise en compte de critères discriminatoires.</a:t>
            </a:r>
            <a:endParaRPr sz="2000">
              <a:solidFill>
                <a:schemeClr val="dk1"/>
              </a:solidFill>
              <a:latin typeface="Bree Serif"/>
              <a:ea typeface="Bree Serif"/>
              <a:cs typeface="Bree Serif"/>
              <a:sym typeface="Bree Serif"/>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g1086623a52c_0_50"/>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6 : Décision du président</a:t>
            </a:r>
            <a:endParaRPr sz="2200">
              <a:latin typeface="Lato"/>
              <a:ea typeface="Lato"/>
              <a:cs typeface="Lato"/>
              <a:sym typeface="Lato"/>
            </a:endParaRPr>
          </a:p>
        </p:txBody>
      </p:sp>
      <p:sp>
        <p:nvSpPr>
          <p:cNvPr id="125" name="Google Shape;125;g1086623a52c_0_50"/>
          <p:cNvSpPr txBox="1">
            <a:spLocks noGrp="1"/>
          </p:cNvSpPr>
          <p:nvPr>
            <p:ph type="subTitle" idx="1"/>
          </p:nvPr>
        </p:nvSpPr>
        <p:spPr>
          <a:xfrm>
            <a:off x="400625" y="1452225"/>
            <a:ext cx="9549600" cy="5415300"/>
          </a:xfrm>
          <a:prstGeom prst="rect">
            <a:avLst/>
          </a:prstGeom>
          <a:solidFill>
            <a:schemeClr val="lt1"/>
          </a:solidFill>
          <a:ln>
            <a:noFill/>
          </a:ln>
        </p:spPr>
        <p:txBody>
          <a:bodyPr spcFirstLastPara="1" wrap="square" lIns="0" tIns="0" rIns="0" bIns="0" anchor="t" anchorCtr="0">
            <a:noAutofit/>
          </a:bodyPr>
          <a:lstStyle/>
          <a:p>
            <a:pPr marL="457200" lvl="0" indent="-355600" algn="l" rtl="0">
              <a:lnSpc>
                <a:spcPct val="100000"/>
              </a:lnSpc>
              <a:spcBef>
                <a:spcPts val="0"/>
              </a:spcBef>
              <a:spcAft>
                <a:spcPts val="0"/>
              </a:spcAft>
              <a:buSzPts val="2000"/>
              <a:buFont typeface="Bree Serif"/>
              <a:buChar char="●"/>
            </a:pPr>
            <a:r>
              <a:rPr lang="fr-FR" sz="2000">
                <a:solidFill>
                  <a:schemeClr val="dk1"/>
                </a:solidFill>
                <a:latin typeface="Bree Serif"/>
                <a:ea typeface="Bree Serif"/>
                <a:cs typeface="Bree Serif"/>
                <a:sym typeface="Bree Serif"/>
              </a:rPr>
              <a:t>Sur la base de la totalité des avis du CAc restreint, du CNU et du comité d’audition, des critères des LDG ministérielles et de l’établissement, le </a:t>
            </a:r>
            <a:r>
              <a:rPr lang="fr-FR" sz="2000" b="1">
                <a:solidFill>
                  <a:srgbClr val="FF0000"/>
                </a:solidFill>
                <a:latin typeface="Bree Serif"/>
                <a:ea typeface="Bree Serif"/>
                <a:cs typeface="Bree Serif"/>
                <a:sym typeface="Bree Serif"/>
              </a:rPr>
              <a:t>président décide seul</a:t>
            </a:r>
            <a:r>
              <a:rPr lang="fr-FR" sz="2000">
                <a:solidFill>
                  <a:schemeClr val="dk1"/>
                </a:solidFill>
                <a:latin typeface="Bree Serif"/>
                <a:ea typeface="Bree Serif"/>
                <a:cs typeface="Bree Serif"/>
                <a:sym typeface="Bree Serif"/>
              </a:rPr>
              <a:t> du candidat retenu. </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Les candidats non retenus peuvent en demander les motifs.</a:t>
            </a: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b="1">
              <a:solidFill>
                <a:srgbClr val="FF0000"/>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b="1">
              <a:solidFill>
                <a:srgbClr val="FF0000"/>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r>
              <a:rPr lang="fr-FR" sz="2000" b="1">
                <a:solidFill>
                  <a:srgbClr val="FF0000"/>
                </a:solidFill>
                <a:latin typeface="Bree Serif"/>
                <a:ea typeface="Bree Serif"/>
                <a:cs typeface="Bree Serif"/>
                <a:sym typeface="Bree Serif"/>
              </a:rPr>
              <a:t>Point de vigilance :</a:t>
            </a:r>
            <a:endParaRPr sz="2000" b="1">
              <a:solidFill>
                <a:srgbClr val="FF0000"/>
              </a:solidFill>
              <a:latin typeface="Bree Serif"/>
              <a:ea typeface="Bree Serif"/>
              <a:cs typeface="Bree Serif"/>
              <a:sym typeface="Bree Serif"/>
            </a:endParaRPr>
          </a:p>
          <a:p>
            <a:pPr marL="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Le président étant libre de son pouvoir d’appréciation, cette dernière étape est la voie ouverte au </a:t>
            </a:r>
            <a:r>
              <a:rPr lang="fr-FR" sz="2000" b="1">
                <a:solidFill>
                  <a:srgbClr val="FF0000"/>
                </a:solidFill>
                <a:latin typeface="Bree Serif"/>
                <a:ea typeface="Bree Serif"/>
                <a:cs typeface="Bree Serif"/>
                <a:sym typeface="Bree Serif"/>
              </a:rPr>
              <a:t>clientélisme</a:t>
            </a:r>
            <a:r>
              <a:rPr lang="fr-FR" sz="2000">
                <a:solidFill>
                  <a:schemeClr val="dk1"/>
                </a:solidFill>
                <a:latin typeface="Bree Serif"/>
                <a:ea typeface="Bree Serif"/>
                <a:cs typeface="Bree Serif"/>
                <a:sym typeface="Bree Serif"/>
              </a:rPr>
              <a:t> ou au </a:t>
            </a:r>
            <a:r>
              <a:rPr lang="fr-FR" sz="2000" b="1">
                <a:solidFill>
                  <a:srgbClr val="FF0000"/>
                </a:solidFill>
                <a:latin typeface="Bree Serif"/>
                <a:ea typeface="Bree Serif"/>
                <a:cs typeface="Bree Serif"/>
                <a:sym typeface="Bree Serif"/>
              </a:rPr>
              <a:t>fait du prince</a:t>
            </a:r>
            <a:r>
              <a:rPr lang="fr-FR" sz="2000">
                <a:solidFill>
                  <a:schemeClr val="dk1"/>
                </a:solidFill>
                <a:latin typeface="Bree Serif"/>
                <a:ea typeface="Bree Serif"/>
                <a:cs typeface="Bree Serif"/>
                <a:sym typeface="Bree Serif"/>
              </a:rPr>
              <a:t>.</a:t>
            </a:r>
            <a:endParaRPr sz="2000">
              <a:solidFill>
                <a:schemeClr val="dk1"/>
              </a:solidFill>
              <a:latin typeface="Bree Serif"/>
              <a:ea typeface="Bree Serif"/>
              <a:cs typeface="Bree Serif"/>
              <a:sym typeface="Bree Serif"/>
            </a:endParaRPr>
          </a:p>
          <a:p>
            <a:pPr marL="457200" lvl="0" indent="0" algn="just"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Il faut être vigilant sur la prise en compte par le président du rééquilibrage </a:t>
            </a:r>
            <a:r>
              <a:rPr lang="fr-FR" sz="2000" b="1">
                <a:solidFill>
                  <a:srgbClr val="FF0000"/>
                </a:solidFill>
                <a:latin typeface="Bree Serif"/>
                <a:ea typeface="Bree Serif"/>
                <a:cs typeface="Bree Serif"/>
                <a:sym typeface="Bree Serif"/>
              </a:rPr>
              <a:t>F/H</a:t>
            </a:r>
            <a:r>
              <a:rPr lang="fr-FR" sz="2000">
                <a:solidFill>
                  <a:schemeClr val="dk1"/>
                </a:solidFill>
                <a:latin typeface="Bree Serif"/>
                <a:ea typeface="Bree Serif"/>
                <a:cs typeface="Bree Serif"/>
                <a:sym typeface="Bree Serif"/>
              </a:rPr>
              <a:t> au niveau des PU de l’établissement.</a:t>
            </a:r>
            <a:r>
              <a:rPr lang="fr-FR"/>
              <a:t> </a:t>
            </a:r>
            <a:endParaRPr/>
          </a:p>
          <a:p>
            <a:pPr marL="457200" lvl="0" indent="0" algn="just" rtl="0">
              <a:lnSpc>
                <a:spcPct val="100000"/>
              </a:lnSpc>
              <a:spcBef>
                <a:spcPts val="0"/>
              </a:spcBef>
              <a:spcAft>
                <a:spcPts val="0"/>
              </a:spcAft>
              <a:buNone/>
            </a:pPr>
            <a:r>
              <a:rPr lang="fr-FR"/>
              <a:t>Au niveau de l’établissement, la part des femmes parmi les candidatures retenues devrait au moins être égale à leur proportion chez MCF (cf LDG ministérielles)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10d659a9cc7_0_0"/>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r>
              <a:rPr lang="fr-FR" sz="3900" b="1">
                <a:solidFill>
                  <a:srgbClr val="37962A"/>
                </a:solidFill>
                <a:latin typeface="Lato"/>
                <a:ea typeface="Lato"/>
                <a:cs typeface="Lato"/>
                <a:sym typeface="Lato"/>
              </a:rPr>
              <a:t>Ensuite : classement dans le corps des PU</a:t>
            </a:r>
            <a:endParaRPr/>
          </a:p>
        </p:txBody>
      </p:sp>
      <p:sp>
        <p:nvSpPr>
          <p:cNvPr id="132" name="Google Shape;132;g10d659a9cc7_0_0"/>
          <p:cNvSpPr txBox="1">
            <a:spLocks noGrp="1"/>
          </p:cNvSpPr>
          <p:nvPr>
            <p:ph type="subTitle" idx="1"/>
          </p:nvPr>
        </p:nvSpPr>
        <p:spPr>
          <a:xfrm>
            <a:off x="504000" y="1768680"/>
            <a:ext cx="9072000" cy="4384200"/>
          </a:xfrm>
          <a:prstGeom prst="rect">
            <a:avLst/>
          </a:prstGeom>
          <a:noFill/>
          <a:ln>
            <a:noFill/>
          </a:ln>
        </p:spPr>
        <p:txBody>
          <a:bodyPr spcFirstLastPara="1" wrap="square" lIns="0" tIns="0" rIns="0" bIns="0" anchor="ctr" anchorCtr="0">
            <a:normAutofit/>
          </a:bodyPr>
          <a:lstStyle/>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Si la promotion est accordée par le président alors l’enseignant-chercheur est classé à sa nomination dans le corps des PU à un échelon déterminé par un tableau de correspondance intégré au décret (voir </a:t>
            </a:r>
            <a:r>
              <a:rPr lang="fr-FR" sz="2000" u="sng">
                <a:solidFill>
                  <a:schemeClr val="hlink"/>
                </a:solidFill>
                <a:latin typeface="Bree Serif"/>
                <a:ea typeface="Bree Serif"/>
                <a:cs typeface="Bree Serif"/>
                <a:sym typeface="Bree Serif"/>
                <a:hlinkClick r:id="rId3"/>
              </a:rPr>
              <a:t>version en ligne</a:t>
            </a:r>
            <a:r>
              <a:rPr lang="fr-FR" sz="2000">
                <a:solidFill>
                  <a:schemeClr val="dk1"/>
                </a:solidFill>
                <a:latin typeface="Bree Serif"/>
                <a:ea typeface="Bree Serif"/>
                <a:cs typeface="Bree Serif"/>
                <a:sym typeface="Bree Serif"/>
              </a:rPr>
              <a:t>).</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Ce dispositif est plus favorable que les règles communes de  reclassement qui s’appliquent après un recrutement ou un détachement dans le corps des PU.</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Conséquence inégalitaire en défaveur des MCF qui obtiennent un poste de PU dans le cadre d’une procédure de recrutement ou de détachement.</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rgbClr val="FF0000"/>
              </a:buClr>
              <a:buSzPts val="2000"/>
              <a:buFont typeface="Bree Serif"/>
              <a:buChar char="●"/>
            </a:pPr>
            <a:r>
              <a:rPr lang="fr-FR" sz="2000">
                <a:solidFill>
                  <a:srgbClr val="FF0000"/>
                </a:solidFill>
                <a:latin typeface="Bree Serif"/>
                <a:ea typeface="Bree Serif"/>
                <a:cs typeface="Bree Serif"/>
                <a:sym typeface="Bree Serif"/>
              </a:rPr>
              <a:t>Le SNESUP a demandé l’alignement par le haut des règles de reclassement pour les MCF devenant PU mais cette mesure n’a pas été retenue par le ministère.</a:t>
            </a:r>
            <a:endParaRPr sz="2000">
              <a:solidFill>
                <a:srgbClr val="FF0000"/>
              </a:solidFill>
              <a:latin typeface="Bree Serif"/>
              <a:ea typeface="Bree Serif"/>
              <a:cs typeface="Bree Serif"/>
              <a:sym typeface="Bree Serif"/>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d1b6628fd1_0_0"/>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Points d’analyse</a:t>
            </a:r>
            <a:endParaRPr/>
          </a:p>
        </p:txBody>
      </p:sp>
      <p:sp>
        <p:nvSpPr>
          <p:cNvPr id="139" name="Google Shape;139;gd1b6628fd1_0_0"/>
          <p:cNvSpPr txBox="1">
            <a:spLocks noGrp="1"/>
          </p:cNvSpPr>
          <p:nvPr>
            <p:ph type="subTitle" idx="1"/>
          </p:nvPr>
        </p:nvSpPr>
        <p:spPr>
          <a:xfrm>
            <a:off x="578125" y="1312275"/>
            <a:ext cx="9072000" cy="5365200"/>
          </a:xfrm>
          <a:prstGeom prst="rect">
            <a:avLst/>
          </a:prstGeom>
          <a:noFill/>
          <a:ln>
            <a:noFill/>
          </a:ln>
        </p:spPr>
        <p:txBody>
          <a:bodyPr spcFirstLastPara="1" wrap="square" lIns="0" tIns="0" rIns="0" bIns="0" anchor="ctr" anchorCtr="0">
            <a:normAutofit fontScale="92500" lnSpcReduction="20000"/>
          </a:bodyPr>
          <a:lstStyle/>
          <a:p>
            <a:pPr marL="0" lvl="0" indent="0" algn="l" rtl="0">
              <a:lnSpc>
                <a:spcPct val="100000"/>
              </a:lnSpc>
              <a:spcBef>
                <a:spcPts val="0"/>
              </a:spcBef>
              <a:spcAft>
                <a:spcPts val="0"/>
              </a:spcAft>
              <a:buSzPct val="75675"/>
              <a:buNone/>
            </a:pPr>
            <a:endParaRPr sz="2000">
              <a:solidFill>
                <a:schemeClr val="dk1"/>
              </a:solidFill>
              <a:latin typeface="Bree Serif"/>
              <a:ea typeface="Bree Serif"/>
              <a:cs typeface="Bree Serif"/>
              <a:sym typeface="Bree Serif"/>
            </a:endParaRPr>
          </a:p>
          <a:p>
            <a:pPr marL="457200" lvl="0" indent="-356240" algn="l" rtl="0">
              <a:lnSpc>
                <a:spcPct val="100000"/>
              </a:lnSpc>
              <a:spcBef>
                <a:spcPts val="0"/>
              </a:spcBef>
              <a:spcAft>
                <a:spcPts val="0"/>
              </a:spcAft>
              <a:buSzPct val="100000"/>
              <a:buChar char="●"/>
            </a:pPr>
            <a:r>
              <a:rPr lang="fr-FR" sz="2172">
                <a:solidFill>
                  <a:schemeClr val="dk1"/>
                </a:solidFill>
                <a:latin typeface="Bree Serif"/>
                <a:ea typeface="Bree Serif"/>
                <a:cs typeface="Bree Serif"/>
                <a:sym typeface="Bree Serif"/>
              </a:rPr>
              <a:t>F. Vidal redistribue d’une main ce qu’elle a pris de l’autre</a:t>
            </a:r>
            <a:endParaRPr sz="2172">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SzPct val="84084"/>
              <a:buNone/>
            </a:pPr>
            <a:r>
              <a:rPr lang="fr-FR"/>
              <a:t>Austérité budgétaire depuis 2017 =&gt; Non remplacement des départs d’EC</a:t>
            </a:r>
            <a:endParaRPr/>
          </a:p>
          <a:p>
            <a:pPr marL="457200" lvl="0" indent="0" algn="l" rtl="0">
              <a:lnSpc>
                <a:spcPct val="115000"/>
              </a:lnSpc>
              <a:spcBef>
                <a:spcPts val="0"/>
              </a:spcBef>
              <a:spcAft>
                <a:spcPts val="0"/>
              </a:spcAft>
              <a:buSzPct val="84084"/>
              <a:buNone/>
            </a:pPr>
            <a:r>
              <a:rPr lang="fr-FR"/>
              <a:t>Stagnation voire baisse du nombre de PU </a:t>
            </a:r>
            <a:r>
              <a:rPr lang="fr-FR" i="1"/>
              <a:t>    </a:t>
            </a:r>
            <a:r>
              <a:rPr lang="fr-FR" i="1">
                <a:solidFill>
                  <a:schemeClr val="dk1"/>
                </a:solidFill>
              </a:rPr>
              <a:t>15242 en </a:t>
            </a:r>
            <a:r>
              <a:rPr lang="fr-FR" i="1"/>
              <a:t>2017, 15087 en 2019</a:t>
            </a:r>
            <a:r>
              <a:rPr lang="fr-FR"/>
              <a:t> </a:t>
            </a:r>
            <a:endParaRPr/>
          </a:p>
          <a:p>
            <a:pPr marL="457200" lvl="0" indent="0" algn="l" rtl="0">
              <a:lnSpc>
                <a:spcPct val="115000"/>
              </a:lnSpc>
              <a:spcBef>
                <a:spcPts val="0"/>
              </a:spcBef>
              <a:spcAft>
                <a:spcPts val="0"/>
              </a:spcAft>
              <a:buSzPct val="84084"/>
              <a:buNone/>
            </a:pPr>
            <a:r>
              <a:rPr lang="fr-FR"/>
              <a:t>sans compter la baisse du nombre de MCF </a:t>
            </a:r>
            <a:r>
              <a:rPr lang="fr-FR" i="1"/>
              <a:t>  33831 en 2017, 33021 en 2019</a:t>
            </a:r>
            <a:endParaRPr i="1"/>
          </a:p>
          <a:p>
            <a:pPr marL="457200" lvl="0" indent="0" algn="l" rtl="0">
              <a:lnSpc>
                <a:spcPct val="115000"/>
              </a:lnSpc>
              <a:spcBef>
                <a:spcPts val="0"/>
              </a:spcBef>
              <a:spcAft>
                <a:spcPts val="0"/>
              </a:spcAft>
              <a:buSzPct val="84084"/>
              <a:buNone/>
            </a:pPr>
            <a:r>
              <a:rPr lang="fr-FR"/>
              <a:t>Pourtant effectif étudiant en université en hausse de plus de 7% sur le quinquennat</a:t>
            </a:r>
            <a:endParaRPr/>
          </a:p>
          <a:p>
            <a:pPr marL="457200" lvl="0" indent="0" algn="l" rtl="0">
              <a:lnSpc>
                <a:spcPct val="100000"/>
              </a:lnSpc>
              <a:spcBef>
                <a:spcPts val="0"/>
              </a:spcBef>
              <a:spcAft>
                <a:spcPts val="0"/>
              </a:spcAft>
              <a:buSzPct val="84084"/>
              <a:buNone/>
            </a:pPr>
            <a:endParaRPr/>
          </a:p>
          <a:p>
            <a:pPr marL="457200" lvl="0" indent="-310836" algn="l" rtl="0">
              <a:lnSpc>
                <a:spcPct val="115000"/>
              </a:lnSpc>
              <a:spcBef>
                <a:spcPts val="0"/>
              </a:spcBef>
              <a:spcAft>
                <a:spcPts val="0"/>
              </a:spcAft>
              <a:buSzPct val="64427"/>
              <a:buChar char="●"/>
            </a:pPr>
            <a:r>
              <a:rPr lang="fr-FR" sz="2172">
                <a:solidFill>
                  <a:schemeClr val="dk1"/>
                </a:solidFill>
                <a:latin typeface="Bree Serif"/>
                <a:ea typeface="Bree Serif"/>
                <a:cs typeface="Bree Serif"/>
                <a:sym typeface="Bree Serif"/>
              </a:rPr>
              <a:t>Un objectif affiché de 40% de PU parmi les EC qui reste à la traîne des corps de chercheurs</a:t>
            </a:r>
            <a:r>
              <a:rPr lang="fr-FR" sz="2000">
                <a:solidFill>
                  <a:schemeClr val="dk1"/>
                </a:solidFill>
                <a:latin typeface="Bree Serif"/>
                <a:ea typeface="Bree Serif"/>
                <a:cs typeface="Bree Serif"/>
                <a:sym typeface="Bree Serif"/>
              </a:rPr>
              <a:t> </a:t>
            </a:r>
            <a:r>
              <a:rPr lang="fr-FR">
                <a:solidFill>
                  <a:schemeClr val="dk1"/>
                </a:solidFill>
              </a:rPr>
              <a:t>(rapport DR/CR = 45/55)</a:t>
            </a:r>
            <a:endParaRPr>
              <a:solidFill>
                <a:schemeClr val="dk1"/>
              </a:solidFill>
            </a:endParaRPr>
          </a:p>
          <a:p>
            <a:pPr marL="457200" lvl="0" indent="0" algn="l" rtl="0">
              <a:lnSpc>
                <a:spcPct val="115000"/>
              </a:lnSpc>
              <a:spcBef>
                <a:spcPts val="0"/>
              </a:spcBef>
              <a:spcAft>
                <a:spcPts val="0"/>
              </a:spcAft>
              <a:buSzPct val="84084"/>
              <a:buNone/>
            </a:pPr>
            <a:endParaRPr>
              <a:solidFill>
                <a:schemeClr val="dk1"/>
              </a:solidFill>
            </a:endParaRPr>
          </a:p>
          <a:p>
            <a:pPr marL="457200" lvl="0" indent="-310836" algn="l" rtl="0">
              <a:lnSpc>
                <a:spcPct val="115000"/>
              </a:lnSpc>
              <a:spcBef>
                <a:spcPts val="0"/>
              </a:spcBef>
              <a:spcAft>
                <a:spcPts val="0"/>
              </a:spcAft>
              <a:buSzPct val="64427"/>
              <a:buChar char="●"/>
            </a:pPr>
            <a:r>
              <a:rPr lang="fr-FR" sz="2172">
                <a:solidFill>
                  <a:schemeClr val="dk1"/>
                </a:solidFill>
                <a:latin typeface="Bree Serif"/>
                <a:ea typeface="Bree Serif"/>
                <a:cs typeface="Bree Serif"/>
                <a:sym typeface="Bree Serif"/>
              </a:rPr>
              <a:t>2000 promotions MCF vers PU annoncées alors qu’il en faudrait plus de 4000 pour atteindre l’objectif</a:t>
            </a:r>
            <a:endParaRPr sz="2172">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SzPct val="84084"/>
              <a:buNone/>
            </a:pPr>
            <a:r>
              <a:rPr lang="fr-FR">
                <a:solidFill>
                  <a:schemeClr val="dk1"/>
                </a:solidFill>
              </a:rPr>
              <a:t>Repyramidage se conjugue avec chaires juniors </a:t>
            </a:r>
            <a:r>
              <a:rPr lang="fr-FR"/>
              <a:t>: pour faire poids le ministère compte dès maintenant comme PU les chaires de professeur, soit des contractuels…</a:t>
            </a:r>
            <a:endParaRPr/>
          </a:p>
          <a:p>
            <a:pPr marL="457200" lvl="0" indent="0" algn="l" rtl="0">
              <a:lnSpc>
                <a:spcPct val="115000"/>
              </a:lnSpc>
              <a:spcBef>
                <a:spcPts val="0"/>
              </a:spcBef>
              <a:spcAft>
                <a:spcPts val="0"/>
              </a:spcAft>
              <a:buSzPct val="84084"/>
              <a:buNone/>
            </a:pPr>
            <a:r>
              <a:rPr lang="fr-FR"/>
              <a:t>Il raisonne à effectif EC constant </a:t>
            </a:r>
            <a:r>
              <a:rPr lang="fr-FR">
                <a:solidFill>
                  <a:schemeClr val="dk1"/>
                </a:solidFill>
              </a:rPr>
              <a:t>=&gt; baisse du nombre de MCF et du recrutement des jeunes docteurs</a:t>
            </a:r>
            <a:endParaRPr>
              <a:solidFill>
                <a:schemeClr val="dk1"/>
              </a:solidFill>
            </a:endParaRPr>
          </a:p>
          <a:p>
            <a:pPr marL="457200" lvl="0" indent="0" algn="l" rtl="0">
              <a:lnSpc>
                <a:spcPct val="115000"/>
              </a:lnSpc>
              <a:spcBef>
                <a:spcPts val="0"/>
              </a:spcBef>
              <a:spcAft>
                <a:spcPts val="0"/>
              </a:spcAft>
              <a:buSzPct val="84084"/>
              <a:buNone/>
            </a:pPr>
            <a:endParaRPr>
              <a:solidFill>
                <a:schemeClr val="dk1"/>
              </a:solidFill>
            </a:endParaRPr>
          </a:p>
          <a:p>
            <a:pPr marL="457200" lvl="0" indent="-310836" algn="l" rtl="0">
              <a:lnSpc>
                <a:spcPct val="115000"/>
              </a:lnSpc>
              <a:spcBef>
                <a:spcPts val="0"/>
              </a:spcBef>
              <a:spcAft>
                <a:spcPts val="0"/>
              </a:spcAft>
              <a:buClr>
                <a:schemeClr val="dk1"/>
              </a:buClr>
              <a:buSzPct val="64427"/>
              <a:buChar char="●"/>
            </a:pPr>
            <a:r>
              <a:rPr lang="fr-FR" sz="2172">
                <a:solidFill>
                  <a:schemeClr val="dk1"/>
                </a:solidFill>
                <a:latin typeface="Bree Serif"/>
                <a:ea typeface="Bree Serif"/>
                <a:cs typeface="Bree Serif"/>
                <a:sym typeface="Bree Serif"/>
              </a:rPr>
              <a:t>Procédure sous contrôle complet du chef d’établissement</a:t>
            </a:r>
            <a:r>
              <a:rPr lang="fr-FR" sz="2000">
                <a:solidFill>
                  <a:schemeClr val="dk1"/>
                </a:solidFill>
                <a:latin typeface="Bree Serif"/>
                <a:ea typeface="Bree Serif"/>
                <a:cs typeface="Bree Serif"/>
                <a:sym typeface="Bree Serif"/>
              </a:rPr>
              <a:t> </a:t>
            </a:r>
            <a:endParaRPr sz="2000">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SzPct val="84084"/>
              <a:buNone/>
            </a:pPr>
            <a:r>
              <a:rPr lang="fr-FR"/>
              <a:t>S’inscrit dans une politique de renforcement des enjeux locaux et de l’”hyper-présidence” au détriment du regard des pairs de la discipline au plan national</a:t>
            </a:r>
            <a:endParaRPr>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d1b6628fd1_0_8"/>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Revendications du SNESUP-FSU</a:t>
            </a:r>
            <a:endParaRPr/>
          </a:p>
        </p:txBody>
      </p:sp>
      <p:sp>
        <p:nvSpPr>
          <p:cNvPr id="146" name="Google Shape;146;gd1b6628fd1_0_8"/>
          <p:cNvSpPr txBox="1">
            <a:spLocks noGrp="1"/>
          </p:cNvSpPr>
          <p:nvPr>
            <p:ph type="subTitle" idx="1"/>
          </p:nvPr>
        </p:nvSpPr>
        <p:spPr>
          <a:xfrm>
            <a:off x="504000" y="1768680"/>
            <a:ext cx="9072000" cy="4384200"/>
          </a:xfrm>
          <a:prstGeom prst="rect">
            <a:avLst/>
          </a:prstGeom>
          <a:noFill/>
          <a:ln>
            <a:noFill/>
          </a:ln>
        </p:spPr>
        <p:txBody>
          <a:bodyPr spcFirstLastPara="1" wrap="square" lIns="0" tIns="0" rIns="0" bIns="0" anchor="ctr" anchorCtr="0">
            <a:normAutofit lnSpcReduction="10000"/>
          </a:bodyPr>
          <a:lstStyle/>
          <a:p>
            <a:pPr marL="457200" lvl="0" indent="-317500" algn="l" rtl="0">
              <a:lnSpc>
                <a:spcPct val="115000"/>
              </a:lnSpc>
              <a:spcBef>
                <a:spcPts val="0"/>
              </a:spcBef>
              <a:spcAft>
                <a:spcPts val="0"/>
              </a:spcAft>
              <a:buClr>
                <a:schemeClr val="dk1"/>
              </a:buClr>
              <a:buSzPts val="1400"/>
              <a:buChar char="●"/>
            </a:pPr>
            <a:r>
              <a:rPr lang="fr-FR" sz="2000">
                <a:solidFill>
                  <a:schemeClr val="dk1"/>
                </a:solidFill>
                <a:latin typeface="Bree Serif"/>
                <a:ea typeface="Bree Serif"/>
                <a:cs typeface="Bree Serif"/>
                <a:sym typeface="Bree Serif"/>
              </a:rPr>
              <a:t>La promotion de tous les MCF HDR qualifié·es PU </a:t>
            </a:r>
            <a:endParaRPr sz="2000">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17500" algn="l" rtl="0">
              <a:lnSpc>
                <a:spcPct val="115000"/>
              </a:lnSpc>
              <a:spcBef>
                <a:spcPts val="0"/>
              </a:spcBef>
              <a:spcAft>
                <a:spcPts val="0"/>
              </a:spcAft>
              <a:buClr>
                <a:schemeClr val="dk1"/>
              </a:buClr>
              <a:buSzPts val="1400"/>
              <a:buChar char="●"/>
            </a:pPr>
            <a:r>
              <a:rPr lang="fr-FR" sz="2000">
                <a:solidFill>
                  <a:schemeClr val="dk1"/>
                </a:solidFill>
                <a:latin typeface="Bree Serif"/>
                <a:ea typeface="Bree Serif"/>
                <a:cs typeface="Bree Serif"/>
                <a:sym typeface="Bree Serif"/>
              </a:rPr>
              <a:t>Un rééquilibrage MCF/PU pour atteindre un rapport 50/50</a:t>
            </a:r>
            <a:endParaRPr sz="2000">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317500" algn="l" rtl="0">
              <a:lnSpc>
                <a:spcPct val="115000"/>
              </a:lnSpc>
              <a:spcBef>
                <a:spcPts val="0"/>
              </a:spcBef>
              <a:spcAft>
                <a:spcPts val="0"/>
              </a:spcAft>
              <a:buClr>
                <a:schemeClr val="dk1"/>
              </a:buClr>
              <a:buSzPts val="1400"/>
              <a:buChar char="●"/>
            </a:pPr>
            <a:r>
              <a:rPr lang="fr-FR" sz="2000" u="sng">
                <a:solidFill>
                  <a:schemeClr val="hlink"/>
                </a:solidFill>
                <a:latin typeface="Bree Serif"/>
                <a:ea typeface="Bree Serif"/>
                <a:cs typeface="Bree Serif"/>
                <a:sym typeface="Bree Serif"/>
                <a:hlinkClick r:id="rId3"/>
              </a:rPr>
              <a:t>Un plan de rééquilibrage</a:t>
            </a:r>
            <a:r>
              <a:rPr lang="fr-FR" sz="2000">
                <a:solidFill>
                  <a:schemeClr val="dk1"/>
                </a:solidFill>
                <a:latin typeface="Bree Serif"/>
                <a:ea typeface="Bree Serif"/>
                <a:cs typeface="Bree Serif"/>
                <a:sym typeface="Bree Serif"/>
              </a:rPr>
              <a:t> basé sur un dispositif de transformations d’emplois organisé au niveau national et intégrant pleinement le CNU </a:t>
            </a:r>
            <a:endParaRPr sz="2000">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317500" algn="l" rtl="0">
              <a:lnSpc>
                <a:spcPct val="115000"/>
              </a:lnSpc>
              <a:spcBef>
                <a:spcPts val="0"/>
              </a:spcBef>
              <a:spcAft>
                <a:spcPts val="0"/>
              </a:spcAft>
              <a:buClr>
                <a:schemeClr val="dk1"/>
              </a:buClr>
              <a:buSzPts val="1400"/>
              <a:buChar char="●"/>
            </a:pPr>
            <a:r>
              <a:rPr lang="fr-FR" sz="2000">
                <a:solidFill>
                  <a:schemeClr val="dk1"/>
                </a:solidFill>
                <a:latin typeface="Bree Serif"/>
                <a:ea typeface="Bree Serif"/>
                <a:cs typeface="Bree Serif"/>
                <a:sym typeface="Bree Serif"/>
              </a:rPr>
              <a:t>Utiliser la voie de promotion pour réduire les inégalités de carrière entre femmes et hommes  </a:t>
            </a:r>
            <a:endParaRPr sz="2000">
              <a:solidFill>
                <a:schemeClr val="dk1"/>
              </a:solidFill>
              <a:latin typeface="Bree Serif"/>
              <a:ea typeface="Bree Serif"/>
              <a:cs typeface="Bree Serif"/>
              <a:sym typeface="Bree Serif"/>
            </a:endParaRPr>
          </a:p>
          <a:p>
            <a:pPr marL="457200" lvl="0" indent="0" algn="l" rtl="0">
              <a:lnSpc>
                <a:spcPct val="115000"/>
              </a:lnSpc>
              <a:spcBef>
                <a:spcPts val="0"/>
              </a:spcBef>
              <a:spcAft>
                <a:spcPts val="0"/>
              </a:spcAft>
              <a:buNone/>
            </a:pPr>
            <a:r>
              <a:rPr lang="fr-FR">
                <a:solidFill>
                  <a:schemeClr val="dk1"/>
                </a:solidFill>
              </a:rPr>
              <a:t>La vision globale des candidatures et des possibilités de promotions permise par un dispositif à caractère national s’y prêterait mieux.</a:t>
            </a:r>
            <a:endParaRPr>
              <a:solidFill>
                <a:schemeClr val="dk1"/>
              </a:solidFill>
            </a:endParaRPr>
          </a:p>
          <a:p>
            <a:pPr marL="457200" lvl="0" indent="0" algn="l" rtl="0">
              <a:lnSpc>
                <a:spcPct val="115000"/>
              </a:lnSpc>
              <a:spcBef>
                <a:spcPts val="0"/>
              </a:spcBef>
              <a:spcAft>
                <a:spcPts val="0"/>
              </a:spcAft>
              <a:buNone/>
            </a:pPr>
            <a:r>
              <a:rPr lang="fr-FR">
                <a:solidFill>
                  <a:schemeClr val="dk1"/>
                </a:solidFill>
              </a:rPr>
              <a:t>Dans le dispositif localiste instauré par le décret, il faudrait a minima disposer de bilans chiffrés des populations et viviers par disciplines dans l’établissement   </a:t>
            </a:r>
            <a:endParaRPr>
              <a:solidFill>
                <a:schemeClr val="dk1"/>
              </a:solidFill>
            </a:endParaRPr>
          </a:p>
          <a:p>
            <a:pPr marL="0" lvl="0" indent="0" algn="l" rtl="0">
              <a:lnSpc>
                <a:spcPct val="115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504000" y="301325"/>
            <a:ext cx="9433500" cy="1031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r>
              <a:rPr lang="fr-FR" sz="3900" b="1">
                <a:solidFill>
                  <a:srgbClr val="37962A"/>
                </a:solidFill>
                <a:latin typeface="Lato"/>
                <a:ea typeface="Lato"/>
                <a:cs typeface="Lato"/>
                <a:sym typeface="Lato"/>
              </a:rPr>
              <a:t>Repyramidage : principe</a:t>
            </a:r>
            <a:endParaRPr>
              <a:solidFill>
                <a:schemeClr val="dk1"/>
              </a:solidFill>
              <a:latin typeface="Lato"/>
              <a:ea typeface="Lato"/>
              <a:cs typeface="Lato"/>
              <a:sym typeface="Lato"/>
            </a:endParaRPr>
          </a:p>
        </p:txBody>
      </p:sp>
      <p:sp>
        <p:nvSpPr>
          <p:cNvPr id="32" name="Google Shape;32;p6"/>
          <p:cNvSpPr txBox="1">
            <a:spLocks noGrp="1"/>
          </p:cNvSpPr>
          <p:nvPr>
            <p:ph type="subTitle" idx="1"/>
          </p:nvPr>
        </p:nvSpPr>
        <p:spPr>
          <a:xfrm>
            <a:off x="504325" y="1628650"/>
            <a:ext cx="9072000" cy="4655400"/>
          </a:xfrm>
          <a:prstGeom prst="rect">
            <a:avLst/>
          </a:prstGeom>
          <a:noFill/>
          <a:ln>
            <a:noFill/>
          </a:ln>
        </p:spPr>
        <p:txBody>
          <a:bodyPr spcFirstLastPara="1" wrap="square" lIns="0" tIns="0" rIns="0" bIns="0" anchor="ctr" anchorCtr="0">
            <a:normAutofit lnSpcReduction="10000"/>
          </a:bodyPr>
          <a:lstStyle/>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Il s’agit d’une possibilité de promotion du corps des  MCF vers le corps des PU par un mécanisme de liste d’aptitude</a:t>
            </a:r>
            <a:endParaRPr sz="2000">
              <a:solidFill>
                <a:schemeClr val="dk1"/>
              </a:solidFill>
              <a:latin typeface="Bree Serif"/>
              <a:ea typeface="Bree Serif"/>
              <a:cs typeface="Bree Serif"/>
              <a:sym typeface="Bree Serif"/>
            </a:endParaRPr>
          </a:p>
          <a:p>
            <a:pPr marL="914400" lvl="1" indent="-228600" algn="l" rtl="0">
              <a:lnSpc>
                <a:spcPct val="100000"/>
              </a:lnSpc>
              <a:spcBef>
                <a:spcPts val="0"/>
              </a:spcBef>
              <a:spcAft>
                <a:spcPts val="0"/>
              </a:spcAft>
              <a:buClr>
                <a:schemeClr val="dk1"/>
              </a:buClr>
              <a:buSzPts val="2000"/>
              <a:buFont typeface="Bree Serif"/>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Objectif d’améliorer la part des PU dans les corps d’EC hors hospitalo-universitaires (actuellement environ 15 500 PU et 33 500 MCF)</a:t>
            </a: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Candidature à déposer auprès de son établissement d’affectation</a:t>
            </a:r>
            <a:endParaRPr sz="2000">
              <a:solidFill>
                <a:schemeClr val="dk1"/>
              </a:solidFill>
              <a:latin typeface="Bree Serif"/>
              <a:ea typeface="Bree Serif"/>
              <a:cs typeface="Bree Serif"/>
              <a:sym typeface="Bree Serif"/>
            </a:endParaRPr>
          </a:p>
          <a:p>
            <a:pPr marL="914400" lvl="1" indent="-228600" algn="l" rtl="0">
              <a:lnSpc>
                <a:spcPct val="100000"/>
              </a:lnSpc>
              <a:spcBef>
                <a:spcPts val="0"/>
              </a:spcBef>
              <a:spcAft>
                <a:spcPts val="0"/>
              </a:spcAft>
              <a:buClr>
                <a:schemeClr val="dk1"/>
              </a:buClr>
              <a:buSzPts val="2000"/>
              <a:buFont typeface="Bree Serif"/>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Prévu sur cinq ans (2021 à 2025) avec 400 promotions maximum par an.</a:t>
            </a:r>
            <a:endParaRPr sz="2000">
              <a:solidFill>
                <a:schemeClr val="dk1"/>
              </a:solidFill>
              <a:latin typeface="Bree Serif"/>
              <a:ea typeface="Bree Serif"/>
              <a:cs typeface="Bree Serif"/>
              <a:sym typeface="Bree Serif"/>
            </a:endParaRPr>
          </a:p>
          <a:p>
            <a:pPr marL="914400" lvl="1" indent="-228600" algn="l" rtl="0">
              <a:lnSpc>
                <a:spcPct val="100000"/>
              </a:lnSpc>
              <a:spcBef>
                <a:spcPts val="0"/>
              </a:spcBef>
              <a:spcAft>
                <a:spcPts val="0"/>
              </a:spcAft>
              <a:buClr>
                <a:schemeClr val="dk1"/>
              </a:buClr>
              <a:buSzPts val="2000"/>
              <a:buFont typeface="Bree Serif"/>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Promotion réservée aux MCF HDR : pour ¾ de la hors-classe, pour ¼ de la classe normale avec dix ans d’ancienneté.</a:t>
            </a:r>
            <a:endParaRPr sz="2000">
              <a:solidFill>
                <a:schemeClr val="dk1"/>
              </a:solidFill>
              <a:latin typeface="Bree Serif"/>
              <a:ea typeface="Bree Serif"/>
              <a:cs typeface="Bree Serif"/>
              <a:sym typeface="Bree Serif"/>
            </a:endParaRPr>
          </a:p>
          <a:p>
            <a:pPr marL="914400" lvl="1" indent="-228600" algn="l" rtl="0">
              <a:lnSpc>
                <a:spcPct val="100000"/>
              </a:lnSpc>
              <a:spcBef>
                <a:spcPts val="0"/>
              </a:spcBef>
              <a:spcAft>
                <a:spcPts val="0"/>
              </a:spcAft>
              <a:buClr>
                <a:schemeClr val="dk1"/>
              </a:buClr>
              <a:buSzPts val="2000"/>
              <a:buFont typeface="Bree Serif"/>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En 2022, 800 promotions : 400 au titre de 2021 (rétroactive) et 400 au titre de 2022</a:t>
            </a:r>
            <a:endParaRPr sz="2000">
              <a:solidFill>
                <a:schemeClr val="dk1"/>
              </a:solidFill>
              <a:latin typeface="Bree Serif"/>
              <a:ea typeface="Bree Serif"/>
              <a:cs typeface="Bree Serif"/>
              <a:sym typeface="Bree Serif"/>
            </a:endParaRPr>
          </a:p>
          <a:p>
            <a:pPr marL="914400" lvl="1" indent="-228600" algn="l" rtl="0">
              <a:lnSpc>
                <a:spcPct val="100000"/>
              </a:lnSpc>
              <a:spcBef>
                <a:spcPts val="0"/>
              </a:spcBef>
              <a:spcAft>
                <a:spcPts val="0"/>
              </a:spcAft>
              <a:buClr>
                <a:schemeClr val="dk1"/>
              </a:buClr>
              <a:buSzPts val="2000"/>
              <a:buFont typeface="Bree Serif"/>
              <a:buNone/>
            </a:pP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a:solidFill>
                <a:schemeClr val="dk1"/>
              </a:solidFill>
              <a:latin typeface="Bree Serif"/>
              <a:ea typeface="Bree Serif"/>
              <a:cs typeface="Bree Serif"/>
              <a:sym typeface="Bree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Google Shape;38;g1086623a52c_0_0"/>
          <p:cNvSpPr txBox="1">
            <a:spLocks noGrp="1"/>
          </p:cNvSpPr>
          <p:nvPr>
            <p:ph type="title"/>
          </p:nvPr>
        </p:nvSpPr>
        <p:spPr>
          <a:xfrm>
            <a:off x="504000" y="301325"/>
            <a:ext cx="9433500" cy="1031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r>
              <a:rPr lang="fr-FR" sz="3900" b="1">
                <a:solidFill>
                  <a:srgbClr val="37962A"/>
                </a:solidFill>
                <a:latin typeface="Lato"/>
                <a:ea typeface="Lato"/>
                <a:cs typeface="Lato"/>
                <a:sym typeface="Lato"/>
              </a:rPr>
              <a:t>Repyramidage : procédure</a:t>
            </a:r>
            <a:endParaRPr>
              <a:solidFill>
                <a:schemeClr val="dk1"/>
              </a:solidFill>
              <a:latin typeface="Lato"/>
              <a:ea typeface="Lato"/>
              <a:cs typeface="Lato"/>
              <a:sym typeface="Lato"/>
            </a:endParaRPr>
          </a:p>
        </p:txBody>
      </p:sp>
      <p:sp>
        <p:nvSpPr>
          <p:cNvPr id="39" name="Google Shape;39;g1086623a52c_0_0"/>
          <p:cNvSpPr txBox="1">
            <a:spLocks noGrp="1"/>
          </p:cNvSpPr>
          <p:nvPr>
            <p:ph type="subTitle" idx="1"/>
          </p:nvPr>
        </p:nvSpPr>
        <p:spPr>
          <a:xfrm>
            <a:off x="504325" y="1628650"/>
            <a:ext cx="9072000" cy="4655400"/>
          </a:xfrm>
          <a:prstGeom prst="rect">
            <a:avLst/>
          </a:prstGeom>
          <a:noFill/>
          <a:ln>
            <a:noFill/>
          </a:ln>
        </p:spPr>
        <p:txBody>
          <a:bodyPr spcFirstLastPara="1" wrap="square" lIns="0" tIns="0" rIns="0" bIns="0" anchor="ctr" anchorCtr="0">
            <a:normAutofit lnSpcReduction="10000"/>
          </a:bodyPr>
          <a:lstStyle/>
          <a:p>
            <a:pPr marL="0" lvl="0" indent="0" algn="l" rtl="0">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La procédure est la suivante :</a:t>
            </a: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AutoNum type="arabicPeriod"/>
            </a:pPr>
            <a:r>
              <a:rPr lang="fr-FR" sz="2000">
                <a:solidFill>
                  <a:schemeClr val="dk1"/>
                </a:solidFill>
                <a:latin typeface="Bree Serif"/>
                <a:ea typeface="Bree Serif"/>
                <a:cs typeface="Bree Serif"/>
                <a:sym typeface="Bree Serif"/>
              </a:rPr>
              <a:t>Le </a:t>
            </a:r>
            <a:r>
              <a:rPr lang="fr-FR" sz="2000">
                <a:solidFill>
                  <a:srgbClr val="1155CC"/>
                </a:solidFill>
                <a:latin typeface="Bree Serif"/>
                <a:ea typeface="Bree Serif"/>
                <a:cs typeface="Bree Serif"/>
                <a:sym typeface="Bree Serif"/>
              </a:rPr>
              <a:t>ministère</a:t>
            </a:r>
            <a:r>
              <a:rPr lang="fr-FR" sz="2000">
                <a:solidFill>
                  <a:schemeClr val="dk1"/>
                </a:solidFill>
                <a:latin typeface="Bree Serif"/>
                <a:ea typeface="Bree Serif"/>
                <a:cs typeface="Bree Serif"/>
                <a:sym typeface="Bree Serif"/>
              </a:rPr>
              <a:t> décide du nombre de possibilités de promotions par établissement.</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AutoNum type="arabicPeriod"/>
            </a:pPr>
            <a:r>
              <a:rPr lang="fr-FR" sz="2000">
                <a:solidFill>
                  <a:schemeClr val="dk1"/>
                </a:solidFill>
                <a:latin typeface="Bree Serif"/>
                <a:ea typeface="Bree Serif"/>
                <a:cs typeface="Bree Serif"/>
                <a:sym typeface="Bree Serif"/>
              </a:rPr>
              <a:t>Le  CA des </a:t>
            </a:r>
            <a:r>
              <a:rPr lang="fr-FR" sz="2000">
                <a:solidFill>
                  <a:srgbClr val="1155CC"/>
                </a:solidFill>
                <a:latin typeface="Bree Serif"/>
                <a:ea typeface="Bree Serif"/>
                <a:cs typeface="Bree Serif"/>
                <a:sym typeface="Bree Serif"/>
              </a:rPr>
              <a:t>établissements</a:t>
            </a:r>
            <a:r>
              <a:rPr lang="fr-FR" sz="2000">
                <a:solidFill>
                  <a:schemeClr val="dk1"/>
                </a:solidFill>
                <a:latin typeface="Bree Serif"/>
                <a:ea typeface="Bree Serif"/>
                <a:cs typeface="Bree Serif"/>
                <a:sym typeface="Bree Serif"/>
              </a:rPr>
              <a:t> répartit les postes par discipline .</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Font typeface="Bree Serif"/>
              <a:buAutoNum type="arabicPeriod"/>
            </a:pPr>
            <a:r>
              <a:rPr lang="fr-FR" sz="2000">
                <a:solidFill>
                  <a:schemeClr val="dk1"/>
                </a:solidFill>
                <a:latin typeface="Bree Serif"/>
                <a:ea typeface="Bree Serif"/>
                <a:cs typeface="Bree Serif"/>
                <a:sym typeface="Bree Serif"/>
              </a:rPr>
              <a:t>Le candidat remplit un dossier de candidature.</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AutoNum type="arabicPeriod"/>
            </a:pPr>
            <a:r>
              <a:rPr lang="fr-FR" sz="2000">
                <a:solidFill>
                  <a:schemeClr val="dk1"/>
                </a:solidFill>
                <a:latin typeface="Bree Serif"/>
                <a:ea typeface="Bree Serif"/>
                <a:cs typeface="Bree Serif"/>
                <a:sym typeface="Bree Serif"/>
              </a:rPr>
              <a:t>Le dossier est </a:t>
            </a:r>
            <a:r>
              <a:rPr lang="fr-FR" sz="2000">
                <a:solidFill>
                  <a:srgbClr val="1155CC"/>
                </a:solidFill>
                <a:latin typeface="Bree Serif"/>
                <a:ea typeface="Bree Serif"/>
                <a:cs typeface="Bree Serif"/>
                <a:sym typeface="Bree Serif"/>
              </a:rPr>
              <a:t>évalué indépendamment par le CAc restreint puis le CNU pour avis</a:t>
            </a:r>
            <a:r>
              <a:rPr lang="fr-FR" sz="2000">
                <a:solidFill>
                  <a:schemeClr val="dk1"/>
                </a:solidFill>
                <a:latin typeface="Bree Serif"/>
                <a:ea typeface="Bree Serif"/>
                <a:cs typeface="Bree Serif"/>
                <a:sym typeface="Bree Serif"/>
              </a:rPr>
              <a:t>.</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AutoNum type="arabicPeriod"/>
            </a:pPr>
            <a:r>
              <a:rPr lang="fr-FR" sz="2000">
                <a:solidFill>
                  <a:schemeClr val="dk1"/>
                </a:solidFill>
                <a:latin typeface="Bree Serif"/>
                <a:ea typeface="Bree Serif"/>
                <a:cs typeface="Bree Serif"/>
                <a:sym typeface="Bree Serif"/>
              </a:rPr>
              <a:t>Les candidats ayant reçu le plus d’avis favorables sont </a:t>
            </a:r>
            <a:r>
              <a:rPr lang="fr-FR" sz="2000">
                <a:solidFill>
                  <a:schemeClr val="dk1"/>
                </a:solidFill>
                <a:latin typeface="Bree Serif"/>
                <a:ea typeface="Bree Serif"/>
                <a:cs typeface="Bree Serif"/>
                <a:sym typeface="Bree Serif"/>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a</a:t>
            </a:r>
            <a:r>
              <a:rPr lang="fr-FR" sz="2000">
                <a:solidFill>
                  <a:schemeClr val="dk2"/>
                </a:solidFill>
                <a:latin typeface="Bree Serif"/>
                <a:ea typeface="Bree Serif"/>
                <a:cs typeface="Bree Serif"/>
                <a:sym typeface="Bree Serif"/>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uditionnés par une commission</a:t>
            </a:r>
            <a:r>
              <a:rPr lang="fr-FR" sz="2000">
                <a:solidFill>
                  <a:schemeClr val="dk1"/>
                </a:solidFill>
                <a:latin typeface="Bree Serif"/>
                <a:ea typeface="Bree Serif"/>
                <a:cs typeface="Bree Serif"/>
                <a:sym typeface="Bree Serif"/>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 </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rgbClr val="1155CC"/>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AutoNum type="arabicPeriod"/>
            </a:pPr>
            <a:r>
              <a:rPr lang="fr-FR" sz="2000">
                <a:solidFill>
                  <a:srgbClr val="1155CC"/>
                </a:solidFill>
                <a:latin typeface="Bree Serif"/>
                <a:ea typeface="Bree Serif"/>
                <a:cs typeface="Bree Serif"/>
                <a:sym typeface="Bree Serif"/>
              </a:rPr>
              <a:t>Le président décide seul</a:t>
            </a:r>
            <a:r>
              <a:rPr lang="fr-FR" sz="2000">
                <a:solidFill>
                  <a:schemeClr val="dk1"/>
                </a:solidFill>
                <a:latin typeface="Bree Serif"/>
                <a:ea typeface="Bree Serif"/>
                <a:cs typeface="Bree Serif"/>
                <a:sym typeface="Bree Serif"/>
              </a:rPr>
              <a:t> de l’inscription sur la liste d’aptitude.</a:t>
            </a:r>
            <a:endParaRPr sz="2000">
              <a:solidFill>
                <a:schemeClr val="dk1"/>
              </a:solidFill>
              <a:latin typeface="Bree Serif"/>
              <a:ea typeface="Bree Serif"/>
              <a:cs typeface="Bree Serif"/>
              <a:sym typeface="Bree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1 : Répartition entre établissements</a:t>
            </a:r>
            <a:endParaRPr sz="2200">
              <a:latin typeface="Lato"/>
              <a:ea typeface="Lato"/>
              <a:cs typeface="Lato"/>
              <a:sym typeface="Lato"/>
            </a:endParaRPr>
          </a:p>
        </p:txBody>
      </p:sp>
      <p:sp>
        <p:nvSpPr>
          <p:cNvPr id="46" name="Google Shape;46;p7"/>
          <p:cNvSpPr txBox="1">
            <a:spLocks noGrp="1"/>
          </p:cNvSpPr>
          <p:nvPr>
            <p:ph type="subTitle" idx="1"/>
          </p:nvPr>
        </p:nvSpPr>
        <p:spPr>
          <a:xfrm>
            <a:off x="400625" y="1262275"/>
            <a:ext cx="9549600" cy="54153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La répartition (fixée par un </a:t>
            </a:r>
            <a:r>
              <a:rPr lang="fr-FR" sz="2000" u="sng">
                <a:solidFill>
                  <a:schemeClr val="hlink"/>
                </a:solidFill>
                <a:latin typeface="Bree Serif"/>
                <a:ea typeface="Bree Serif"/>
                <a:cs typeface="Bree Serif"/>
                <a:sym typeface="Bree Serif"/>
                <a:hlinkClick r:id="rId3"/>
              </a:rPr>
              <a:t>arrêté du 20 décembre</a:t>
            </a:r>
            <a:r>
              <a:rPr lang="fr-FR" sz="2000">
                <a:solidFill>
                  <a:schemeClr val="dk1"/>
                </a:solidFill>
                <a:latin typeface="Bree Serif"/>
                <a:ea typeface="Bree Serif"/>
                <a:cs typeface="Bree Serif"/>
                <a:sym typeface="Bree Serif"/>
              </a:rPr>
              <a:t>) a été établie par le ministère selon les critères suivants :</a:t>
            </a:r>
            <a:endParaRPr sz="2000">
              <a:solidFill>
                <a:schemeClr val="dk1"/>
              </a:solidFill>
              <a:latin typeface="Bree Serif"/>
              <a:ea typeface="Bree Serif"/>
              <a:cs typeface="Bree Serif"/>
              <a:sym typeface="Bree Serif"/>
            </a:endParaRPr>
          </a:p>
          <a:p>
            <a:pPr marL="457200" lvl="0" indent="-330200" algn="l" rtl="0">
              <a:lnSpc>
                <a:spcPct val="100000"/>
              </a:lnSpc>
              <a:spcBef>
                <a:spcPts val="100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Bilan pour chaque section CNU du ratio MCF/PU pour évaluer les besoins de promotion pour chaque section au niveau national.</a:t>
            </a:r>
            <a:endParaRPr sz="2000">
              <a:solidFill>
                <a:schemeClr val="dk1"/>
              </a:solidFill>
              <a:latin typeface="Bree Serif"/>
              <a:ea typeface="Bree Serif"/>
              <a:cs typeface="Bree Serif"/>
              <a:sym typeface="Bree Serif"/>
            </a:endParaRPr>
          </a:p>
          <a:p>
            <a:pPr marL="457200" lvl="0" indent="-330200" algn="l" rtl="0">
              <a:lnSpc>
                <a:spcPct val="100000"/>
              </a:lnSpc>
              <a:spcBef>
                <a:spcPts val="100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Ventilation de ces postes entre les établissements pour chacune de ces sections suivant la situation de chaque établissement avec un objectif de 75 % de promotion MCF HC et 25 % de CN avec 10 ans d’ancienneté.</a:t>
            </a:r>
            <a:endParaRPr sz="2000">
              <a:solidFill>
                <a:schemeClr val="dk1"/>
              </a:solidFill>
              <a:latin typeface="Bree Serif"/>
              <a:ea typeface="Bree Serif"/>
              <a:cs typeface="Bree Serif"/>
              <a:sym typeface="Bree Serif"/>
            </a:endParaRPr>
          </a:p>
          <a:p>
            <a:pPr marL="457200" lvl="0" indent="-330200" algn="l" rtl="0">
              <a:lnSpc>
                <a:spcPct val="100000"/>
              </a:lnSpc>
              <a:spcBef>
                <a:spcPts val="100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Situation des établissements (ultra-marins, petit établissement, …)</a:t>
            </a: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r>
              <a:rPr lang="fr-FR" sz="2000" b="1">
                <a:solidFill>
                  <a:srgbClr val="FF0000"/>
                </a:solidFill>
                <a:latin typeface="Bree Serif"/>
                <a:ea typeface="Bree Serif"/>
                <a:cs typeface="Bree Serif"/>
                <a:sym typeface="Bree Serif"/>
              </a:rPr>
              <a:t>Point de vigilance :</a:t>
            </a:r>
            <a:endParaRPr sz="2000" b="1">
              <a:solidFill>
                <a:srgbClr val="FF0000"/>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b="1">
              <a:solidFill>
                <a:srgbClr val="FF0000"/>
              </a:solidFill>
              <a:latin typeface="Bree Serif"/>
              <a:ea typeface="Bree Serif"/>
              <a:cs typeface="Bree Serif"/>
              <a:sym typeface="Bree Serif"/>
            </a:endParaRPr>
          </a:p>
          <a:p>
            <a:pPr marL="457200" lvl="0" indent="-330200" algn="l" rtl="0">
              <a:lnSpc>
                <a:spcPct val="100000"/>
              </a:lnSpc>
              <a:spcBef>
                <a:spcPts val="0"/>
              </a:spcBef>
              <a:spcAft>
                <a:spcPts val="0"/>
              </a:spcAft>
              <a:buClr>
                <a:srgbClr val="FF0000"/>
              </a:buClr>
              <a:buSzPts val="1600"/>
              <a:buFont typeface="Bree Serif"/>
              <a:buChar char="●"/>
            </a:pPr>
            <a:r>
              <a:rPr lang="fr-FR" sz="2000">
                <a:solidFill>
                  <a:schemeClr val="dk1"/>
                </a:solidFill>
                <a:latin typeface="Bree Serif"/>
                <a:ea typeface="Bree Serif"/>
                <a:cs typeface="Bree Serif"/>
                <a:sym typeface="Bree Serif"/>
              </a:rPr>
              <a:t>Cette répartition par discipline </a:t>
            </a:r>
            <a:r>
              <a:rPr lang="fr-FR" sz="2000">
                <a:solidFill>
                  <a:srgbClr val="FF0000"/>
                </a:solidFill>
                <a:latin typeface="Bree Serif"/>
                <a:ea typeface="Bree Serif"/>
                <a:cs typeface="Bree Serif"/>
                <a:sym typeface="Bree Serif"/>
              </a:rPr>
              <a:t>n’a absolument pas tenu compte de la situation globale du ratio MCF/PU au niveau de l’établissement</a:t>
            </a:r>
            <a:endParaRPr sz="2000">
              <a:solidFill>
                <a:srgbClr val="FF0000"/>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a:solidFill>
                <a:srgbClr val="FF0000"/>
              </a:solidFill>
              <a:latin typeface="Bree Serif"/>
              <a:ea typeface="Bree Serif"/>
              <a:cs typeface="Bree Serif"/>
              <a:sym typeface="Bree Serif"/>
            </a:endParaRPr>
          </a:p>
          <a:p>
            <a:pPr marL="457200" lvl="0" indent="-330200" algn="l" rtl="0">
              <a:lnSpc>
                <a:spcPct val="100000"/>
              </a:lnSpc>
              <a:spcBef>
                <a:spcPts val="0"/>
              </a:spcBef>
              <a:spcAft>
                <a:spcPts val="0"/>
              </a:spcAft>
              <a:buClr>
                <a:srgbClr val="FF0000"/>
              </a:buClr>
              <a:buSzPts val="1600"/>
              <a:buFont typeface="Bree Serif"/>
              <a:buChar char="●"/>
            </a:pPr>
            <a:r>
              <a:rPr lang="fr-FR" sz="2000">
                <a:solidFill>
                  <a:srgbClr val="FF0000"/>
                </a:solidFill>
                <a:latin typeface="Bree Serif"/>
                <a:ea typeface="Bree Serif"/>
                <a:cs typeface="Bree Serif"/>
                <a:sym typeface="Bree Serif"/>
              </a:rPr>
              <a:t>Aucune prise en compte du ratio F/H </a:t>
            </a:r>
            <a:r>
              <a:rPr lang="fr-FR" sz="2000">
                <a:solidFill>
                  <a:schemeClr val="dk1"/>
                </a:solidFill>
                <a:latin typeface="Bree Serif"/>
                <a:ea typeface="Bree Serif"/>
                <a:cs typeface="Bree Serif"/>
                <a:sym typeface="Bree Serif"/>
              </a:rPr>
              <a:t>au niveau des établissements malgré les LDG ministérielles. </a:t>
            </a:r>
            <a:endParaRPr sz="2000">
              <a:solidFill>
                <a:schemeClr val="dk1"/>
              </a:solidFill>
              <a:latin typeface="Bree Serif"/>
              <a:ea typeface="Bree Serif"/>
              <a:cs typeface="Bree Serif"/>
              <a:sym typeface="Bree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pic>
        <p:nvPicPr>
          <p:cNvPr id="52" name="Google Shape;52;gd197c9c204_5_0"/>
          <p:cNvPicPr preferRelativeResize="0"/>
          <p:nvPr/>
        </p:nvPicPr>
        <p:blipFill rotWithShape="1">
          <a:blip r:embed="rId3">
            <a:alphaModFix/>
          </a:blip>
          <a:srcRect/>
          <a:stretch/>
        </p:blipFill>
        <p:spPr>
          <a:xfrm>
            <a:off x="2162524" y="645050"/>
            <a:ext cx="5785722" cy="5370325"/>
          </a:xfrm>
          <a:prstGeom prst="rect">
            <a:avLst/>
          </a:prstGeom>
          <a:noFill/>
          <a:ln>
            <a:noFill/>
          </a:ln>
        </p:spPr>
      </p:pic>
      <p:sp>
        <p:nvSpPr>
          <p:cNvPr id="53" name="Google Shape;53;gd197c9c204_5_0"/>
          <p:cNvSpPr txBox="1"/>
          <p:nvPr/>
        </p:nvSpPr>
        <p:spPr>
          <a:xfrm>
            <a:off x="741385" y="6169263"/>
            <a:ext cx="8628000" cy="4311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fr-FR" sz="1600" b="1" i="0" u="none" strike="noStrike" cap="none">
                <a:solidFill>
                  <a:srgbClr val="000000"/>
                </a:solidFill>
                <a:latin typeface="Arial"/>
                <a:ea typeface="Arial"/>
                <a:cs typeface="Arial"/>
                <a:sym typeface="Arial"/>
              </a:rPr>
              <a:t>Répartition H/F des effectifs EC en 2020</a:t>
            </a:r>
            <a:endParaRPr sz="1600" b="1" i="0" u="none" strike="noStrike" cap="none">
              <a:solidFill>
                <a:srgbClr val="000000"/>
              </a:solidFill>
              <a:latin typeface="Arial"/>
              <a:ea typeface="Arial"/>
              <a:cs typeface="Arial"/>
              <a:sym typeface="Arial"/>
            </a:endParaRPr>
          </a:p>
        </p:txBody>
      </p:sp>
      <p:sp>
        <p:nvSpPr>
          <p:cNvPr id="2" name="ZoneTexte 1">
            <a:extLst>
              <a:ext uri="{FF2B5EF4-FFF2-40B4-BE49-F238E27FC236}">
                <a16:creationId xmlns:a16="http://schemas.microsoft.com/office/drawing/2014/main" id="{AE2F5F69-5FC7-8A45-93E3-6110CF1F2E60}"/>
              </a:ext>
            </a:extLst>
          </p:cNvPr>
          <p:cNvSpPr txBox="1"/>
          <p:nvPr/>
        </p:nvSpPr>
        <p:spPr>
          <a:xfrm>
            <a:off x="2162524" y="5861486"/>
            <a:ext cx="1805354" cy="307777"/>
          </a:xfrm>
          <a:prstGeom prst="rect">
            <a:avLst/>
          </a:prstGeom>
          <a:noFill/>
        </p:spPr>
        <p:txBody>
          <a:bodyPr wrap="square" rtlCol="0">
            <a:spAutoFit/>
          </a:bodyPr>
          <a:lstStyle/>
          <a:p>
            <a:r>
              <a:rPr lang="fr-FR" i="1" dirty="0"/>
              <a:t>Source : MESRI</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gd197c9c204_0_0"/>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
        <p:nvSpPr>
          <p:cNvPr id="60" name="Google Shape;60;gd197c9c204_0_0"/>
          <p:cNvSpPr txBox="1">
            <a:spLocks noGrp="1"/>
          </p:cNvSpPr>
          <p:nvPr>
            <p:ph type="subTitle" idx="1"/>
          </p:nvPr>
        </p:nvSpPr>
        <p:spPr>
          <a:xfrm>
            <a:off x="504000" y="1768680"/>
            <a:ext cx="9072000" cy="43842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SzPts val="1400"/>
              <a:buNone/>
            </a:pPr>
            <a:endParaRPr/>
          </a:p>
        </p:txBody>
      </p:sp>
      <p:pic>
        <p:nvPicPr>
          <p:cNvPr id="61" name="Google Shape;61;gd197c9c204_0_0"/>
          <p:cNvPicPr preferRelativeResize="0"/>
          <p:nvPr/>
        </p:nvPicPr>
        <p:blipFill rotWithShape="1">
          <a:blip r:embed="rId3">
            <a:alphaModFix/>
          </a:blip>
          <a:srcRect t="-449" r="-410" b="-6673"/>
          <a:stretch/>
        </p:blipFill>
        <p:spPr>
          <a:xfrm>
            <a:off x="0" y="0"/>
            <a:ext cx="10064499" cy="7559675"/>
          </a:xfrm>
          <a:prstGeom prst="rect">
            <a:avLst/>
          </a:prstGeom>
          <a:noFill/>
          <a:ln>
            <a:noFill/>
          </a:ln>
        </p:spPr>
      </p:pic>
      <p:pic>
        <p:nvPicPr>
          <p:cNvPr id="7" name="Image 6">
            <a:extLst>
              <a:ext uri="{FF2B5EF4-FFF2-40B4-BE49-F238E27FC236}">
                <a16:creationId xmlns:a16="http://schemas.microsoft.com/office/drawing/2014/main" id="{DEA01F0D-A18E-B743-9043-B81F06D83C10}"/>
              </a:ext>
            </a:extLst>
          </p:cNvPr>
          <p:cNvPicPr>
            <a:picLocks noChangeAspect="1"/>
          </p:cNvPicPr>
          <p:nvPr/>
        </p:nvPicPr>
        <p:blipFill>
          <a:blip r:embed="rId4"/>
          <a:stretch>
            <a:fillRect/>
          </a:stretch>
        </p:blipFill>
        <p:spPr>
          <a:xfrm>
            <a:off x="9350349" y="716320"/>
            <a:ext cx="469900" cy="2159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g1086623a52c_0_7"/>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2 : Répartition par discipline</a:t>
            </a:r>
            <a:endParaRPr sz="2200">
              <a:latin typeface="Lato"/>
              <a:ea typeface="Lato"/>
              <a:cs typeface="Lato"/>
              <a:sym typeface="Lato"/>
            </a:endParaRPr>
          </a:p>
        </p:txBody>
      </p:sp>
      <p:sp>
        <p:nvSpPr>
          <p:cNvPr id="68" name="Google Shape;68;g1086623a52c_0_7"/>
          <p:cNvSpPr txBox="1">
            <a:spLocks noGrp="1"/>
          </p:cNvSpPr>
          <p:nvPr>
            <p:ph type="subTitle" idx="1"/>
          </p:nvPr>
        </p:nvSpPr>
        <p:spPr>
          <a:xfrm>
            <a:off x="400625" y="1452225"/>
            <a:ext cx="9549600" cy="54153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2000">
                <a:solidFill>
                  <a:schemeClr val="dk1"/>
                </a:solidFill>
                <a:latin typeface="Bree Serif"/>
                <a:ea typeface="Bree Serif"/>
                <a:cs typeface="Bree Serif"/>
                <a:sym typeface="Bree Serif"/>
              </a:rPr>
              <a:t>Dans chaque établissement une répartition entre les disciplines est établie par le CA sur proposition du chef d’établissement.</a:t>
            </a: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Le chef d’établissement la propose avec l’objectif de renforcer la capacité d’action pédagogique et scientifique, en particulier en augmentant la proportion de PU dans les sections CNU les plus déficitaires au </a:t>
            </a:r>
            <a:r>
              <a:rPr lang="fr-FR" sz="2000" u="sng">
                <a:solidFill>
                  <a:schemeClr val="dk1"/>
                </a:solidFill>
                <a:latin typeface="Bree Serif"/>
                <a:ea typeface="Bree Serif"/>
                <a:cs typeface="Bree Serif"/>
                <a:sym typeface="Bree Serif"/>
              </a:rPr>
              <a:t>niveau national</a:t>
            </a:r>
            <a:r>
              <a:rPr lang="fr-FR" sz="2000">
                <a:solidFill>
                  <a:schemeClr val="dk1"/>
                </a:solidFill>
                <a:latin typeface="Bree Serif"/>
                <a:ea typeface="Bree Serif"/>
                <a:cs typeface="Bree Serif"/>
                <a:sym typeface="Bree Serif"/>
              </a:rPr>
              <a:t> </a:t>
            </a:r>
            <a:endParaRPr sz="2000">
              <a:solidFill>
                <a:schemeClr val="dk1"/>
              </a:solidFill>
              <a:latin typeface="Bree Serif"/>
              <a:ea typeface="Bree Serif"/>
              <a:cs typeface="Bree Serif"/>
              <a:sym typeface="Bree Serif"/>
            </a:endParaRPr>
          </a:p>
          <a:p>
            <a:pPr marL="0" lvl="0" indent="0" algn="l" rtl="0">
              <a:lnSpc>
                <a:spcPct val="100000"/>
              </a:lnSpc>
              <a:spcBef>
                <a:spcPts val="0"/>
              </a:spcBef>
              <a:spcAft>
                <a:spcPts val="0"/>
              </a:spcAft>
              <a:buNone/>
            </a:pPr>
            <a:endParaRPr sz="2000">
              <a:solidFill>
                <a:schemeClr val="dk1"/>
              </a:solidFill>
              <a:latin typeface="Bree Serif"/>
              <a:ea typeface="Bree Serif"/>
              <a:cs typeface="Bree Serif"/>
              <a:sym typeface="Bree Serif"/>
            </a:endParaRPr>
          </a:p>
          <a:p>
            <a:pPr marL="457200" lvl="0" indent="-330200" algn="l" rtl="0">
              <a:lnSpc>
                <a:spcPct val="100000"/>
              </a:lnSpc>
              <a:spcBef>
                <a:spcPts val="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Les autres objectifs sont </a:t>
            </a:r>
            <a:endParaRPr sz="2000">
              <a:solidFill>
                <a:schemeClr val="dk1"/>
              </a:solidFill>
              <a:latin typeface="Bree Serif"/>
              <a:ea typeface="Bree Serif"/>
              <a:cs typeface="Bree Serif"/>
              <a:sym typeface="Bree Serif"/>
            </a:endParaRPr>
          </a:p>
          <a:p>
            <a:pPr marL="9144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valoriser les parcours équilibrés sur l’ensemble des missions assumées et des activités exercées, y compris à travers des mandats syndicaux ou électifs</a:t>
            </a:r>
            <a:endParaRPr sz="2000">
              <a:solidFill>
                <a:schemeClr val="dk1"/>
              </a:solidFill>
              <a:latin typeface="Bree Serif"/>
              <a:ea typeface="Bree Serif"/>
              <a:cs typeface="Bree Serif"/>
              <a:sym typeface="Bree Serif"/>
            </a:endParaRPr>
          </a:p>
          <a:p>
            <a:pPr marL="9144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améliorer l’accès des femmes au corps des professeurs</a:t>
            </a:r>
            <a:endParaRPr sz="2000">
              <a:solidFill>
                <a:schemeClr val="dk1"/>
              </a:solidFill>
              <a:latin typeface="Bree Serif"/>
              <a:ea typeface="Bree Serif"/>
              <a:cs typeface="Bree Serif"/>
              <a:sym typeface="Bree Serif"/>
            </a:endParaRPr>
          </a:p>
          <a:p>
            <a:pPr marL="457200" lvl="0" indent="0" algn="l" rtl="0">
              <a:lnSpc>
                <a:spcPct val="100000"/>
              </a:lnSpc>
              <a:spcBef>
                <a:spcPts val="0"/>
              </a:spcBef>
              <a:spcAft>
                <a:spcPts val="0"/>
              </a:spcAft>
              <a:buSzPts val="1400"/>
              <a:buNone/>
            </a:pPr>
            <a:endParaRPr sz="2000">
              <a:solidFill>
                <a:schemeClr val="dk1"/>
              </a:solidFill>
              <a:latin typeface="Bree Serif"/>
              <a:ea typeface="Bree Serif"/>
              <a:cs typeface="Bree Serif"/>
              <a:sym typeface="Bree Serif"/>
            </a:endParaRPr>
          </a:p>
          <a:p>
            <a:pPr marL="457200" lvl="0" indent="-355600" algn="l"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Seul·es les MCF éligibles appartenant aux disciplines retenues pourront déposer un dossier pour la suite de la procédure.</a:t>
            </a:r>
            <a:endParaRPr sz="2000">
              <a:solidFill>
                <a:schemeClr val="dk1"/>
              </a:solidFill>
              <a:latin typeface="Bree Serif"/>
              <a:ea typeface="Bree Serif"/>
              <a:cs typeface="Bree Serif"/>
              <a:sym typeface="Bree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10bace4ead3_0_0"/>
          <p:cNvSpPr txBox="1">
            <a:spLocks noGrp="1"/>
          </p:cNvSpPr>
          <p:nvPr>
            <p:ph type="title"/>
          </p:nvPr>
        </p:nvSpPr>
        <p:spPr>
          <a:xfrm>
            <a:off x="504000" y="301320"/>
            <a:ext cx="9072000" cy="1261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
        <p:nvSpPr>
          <p:cNvPr id="75" name="Google Shape;75;g10bace4ead3_0_0"/>
          <p:cNvSpPr txBox="1">
            <a:spLocks noGrp="1"/>
          </p:cNvSpPr>
          <p:nvPr>
            <p:ph type="subTitle" idx="1"/>
          </p:nvPr>
        </p:nvSpPr>
        <p:spPr>
          <a:xfrm>
            <a:off x="504000" y="1768680"/>
            <a:ext cx="9072000" cy="43842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SzPts val="1400"/>
              <a:buNone/>
            </a:pPr>
            <a:endParaRPr/>
          </a:p>
        </p:txBody>
      </p:sp>
      <p:pic>
        <p:nvPicPr>
          <p:cNvPr id="76" name="Google Shape;76;g10bace4ead3_0_0"/>
          <p:cNvPicPr preferRelativeResize="0"/>
          <p:nvPr/>
        </p:nvPicPr>
        <p:blipFill rotWithShape="1">
          <a:blip r:embed="rId3">
            <a:alphaModFix/>
          </a:blip>
          <a:srcRect/>
          <a:stretch/>
        </p:blipFill>
        <p:spPr>
          <a:xfrm>
            <a:off x="434750" y="0"/>
            <a:ext cx="9645874" cy="6980024"/>
          </a:xfrm>
          <a:prstGeom prst="rect">
            <a:avLst/>
          </a:prstGeom>
          <a:noFill/>
          <a:ln>
            <a:noFill/>
          </a:ln>
        </p:spPr>
      </p:pic>
      <p:pic>
        <p:nvPicPr>
          <p:cNvPr id="3" name="Image 2">
            <a:extLst>
              <a:ext uri="{FF2B5EF4-FFF2-40B4-BE49-F238E27FC236}">
                <a16:creationId xmlns:a16="http://schemas.microsoft.com/office/drawing/2014/main" id="{22092DF5-0EFC-C242-BABD-32E50D67FFC9}"/>
              </a:ext>
            </a:extLst>
          </p:cNvPr>
          <p:cNvPicPr>
            <a:picLocks noChangeAspect="1"/>
          </p:cNvPicPr>
          <p:nvPr/>
        </p:nvPicPr>
        <p:blipFill>
          <a:blip r:embed="rId4"/>
          <a:stretch>
            <a:fillRect/>
          </a:stretch>
        </p:blipFill>
        <p:spPr>
          <a:xfrm>
            <a:off x="7947147" y="941536"/>
            <a:ext cx="469900" cy="215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g1086623a52c_0_13"/>
          <p:cNvSpPr txBox="1">
            <a:spLocks noGrp="1"/>
          </p:cNvSpPr>
          <p:nvPr>
            <p:ph type="title"/>
          </p:nvPr>
        </p:nvSpPr>
        <p:spPr>
          <a:xfrm>
            <a:off x="400625" y="203575"/>
            <a:ext cx="9549600" cy="10587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1"/>
              </a:buClr>
              <a:buSzPts val="1100"/>
              <a:buFont typeface="Arial"/>
              <a:buNone/>
            </a:pPr>
            <a:r>
              <a:rPr lang="fr-FR" sz="3900" b="1">
                <a:solidFill>
                  <a:srgbClr val="37962A"/>
                </a:solidFill>
                <a:latin typeface="Lato"/>
                <a:ea typeface="Lato"/>
                <a:cs typeface="Lato"/>
                <a:sym typeface="Lato"/>
              </a:rPr>
              <a:t>Etape 2 : Répartition par discipline</a:t>
            </a:r>
            <a:endParaRPr sz="2200">
              <a:latin typeface="Lato"/>
              <a:ea typeface="Lato"/>
              <a:cs typeface="Lato"/>
              <a:sym typeface="Lato"/>
            </a:endParaRPr>
          </a:p>
        </p:txBody>
      </p:sp>
      <p:sp>
        <p:nvSpPr>
          <p:cNvPr id="83" name="Google Shape;83;g1086623a52c_0_13"/>
          <p:cNvSpPr txBox="1">
            <a:spLocks noGrp="1"/>
          </p:cNvSpPr>
          <p:nvPr>
            <p:ph type="subTitle" idx="1"/>
          </p:nvPr>
        </p:nvSpPr>
        <p:spPr>
          <a:xfrm>
            <a:off x="400625" y="1144675"/>
            <a:ext cx="9549600" cy="58095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fr-FR" sz="2000" b="1">
                <a:solidFill>
                  <a:srgbClr val="FF0000"/>
                </a:solidFill>
                <a:latin typeface="Bree Serif"/>
                <a:ea typeface="Bree Serif"/>
                <a:cs typeface="Bree Serif"/>
                <a:sym typeface="Bree Serif"/>
              </a:rPr>
              <a:t>Point de vigilance :</a:t>
            </a:r>
            <a:endParaRPr sz="2000" b="1">
              <a:solidFill>
                <a:srgbClr val="FF0000"/>
              </a:solidFill>
              <a:latin typeface="Bree Serif"/>
              <a:ea typeface="Bree Serif"/>
              <a:cs typeface="Bree Serif"/>
              <a:sym typeface="Bree Serif"/>
            </a:endParaRPr>
          </a:p>
          <a:p>
            <a:pPr marL="0" lvl="0" indent="0" algn="l" rtl="0">
              <a:lnSpc>
                <a:spcPct val="100000"/>
              </a:lnSpc>
              <a:spcBef>
                <a:spcPts val="0"/>
              </a:spcBef>
              <a:spcAft>
                <a:spcPts val="0"/>
              </a:spcAft>
              <a:buSzPts val="1400"/>
              <a:buNone/>
            </a:pPr>
            <a:endParaRPr sz="2000" b="1">
              <a:solidFill>
                <a:schemeClr val="dk1"/>
              </a:solidFill>
              <a:latin typeface="Bree Serif"/>
              <a:ea typeface="Bree Serif"/>
              <a:cs typeface="Bree Serif"/>
              <a:sym typeface="Bree Serif"/>
            </a:endParaRPr>
          </a:p>
          <a:p>
            <a:pPr marL="457200" lvl="0" indent="-330200" algn="just" rtl="0">
              <a:lnSpc>
                <a:spcPct val="100000"/>
              </a:lnSpc>
              <a:spcBef>
                <a:spcPts val="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Certains établissements demandent dès à présent aux collègues de remplir un pré-dossier de candidature pour décider des sections. </a:t>
            </a:r>
            <a:r>
              <a:rPr lang="fr-FR" sz="2000" b="1">
                <a:solidFill>
                  <a:srgbClr val="FF0000"/>
                </a:solidFill>
                <a:latin typeface="Bree Serif"/>
                <a:ea typeface="Bree Serif"/>
                <a:cs typeface="Bree Serif"/>
                <a:sym typeface="Bree Serif"/>
              </a:rPr>
              <a:t>Aucune pré-candidature n’est prévue dans les textes.</a:t>
            </a:r>
            <a:r>
              <a:rPr lang="fr-FR" sz="2000">
                <a:solidFill>
                  <a:schemeClr val="dk1"/>
                </a:solidFill>
                <a:latin typeface="Bree Serif"/>
                <a:ea typeface="Bree Serif"/>
                <a:cs typeface="Bree Serif"/>
                <a:sym typeface="Bree Serif"/>
              </a:rPr>
              <a:t> Le CA n’est pas habilité à juger de la candidature des EC. Il faut donc s’opposer en local à la mise en place d’une telle demande.</a:t>
            </a:r>
            <a:endParaRPr sz="2000">
              <a:solidFill>
                <a:schemeClr val="dk1"/>
              </a:solidFill>
              <a:latin typeface="Bree Serif"/>
              <a:ea typeface="Bree Serif"/>
              <a:cs typeface="Bree Serif"/>
              <a:sym typeface="Bree Serif"/>
            </a:endParaRPr>
          </a:p>
          <a:p>
            <a:pPr marL="457200" lvl="0" indent="-330200" algn="just" rtl="0">
              <a:lnSpc>
                <a:spcPct val="100000"/>
              </a:lnSpc>
              <a:spcBef>
                <a:spcPts val="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Attention au </a:t>
            </a:r>
            <a:r>
              <a:rPr lang="fr-FR" sz="2000" b="1" u="sng">
                <a:solidFill>
                  <a:srgbClr val="FF0000"/>
                </a:solidFill>
                <a:latin typeface="Bree Serif"/>
                <a:ea typeface="Bree Serif"/>
                <a:cs typeface="Bree Serif"/>
                <a:sym typeface="Bree Serif"/>
              </a:rPr>
              <a:t>clientélisme </a:t>
            </a:r>
            <a:r>
              <a:rPr lang="fr-FR" sz="2000">
                <a:solidFill>
                  <a:schemeClr val="dk1"/>
                </a:solidFill>
                <a:latin typeface="Bree Serif"/>
                <a:ea typeface="Bree Serif"/>
                <a:cs typeface="Bree Serif"/>
                <a:sym typeface="Bree Serif"/>
              </a:rPr>
              <a:t>: les choix de section ne doivent pas être pris sur des propositions de promotion pour certains collègues. </a:t>
            </a:r>
            <a:endParaRPr sz="2000">
              <a:solidFill>
                <a:schemeClr val="dk1"/>
              </a:solidFill>
              <a:latin typeface="Bree Serif"/>
              <a:ea typeface="Bree Serif"/>
              <a:cs typeface="Bree Serif"/>
              <a:sym typeface="Bree Serif"/>
            </a:endParaRPr>
          </a:p>
          <a:p>
            <a:pPr marL="457200" lvl="0" indent="-330200" algn="just" rtl="0">
              <a:lnSpc>
                <a:spcPct val="100000"/>
              </a:lnSpc>
              <a:spcBef>
                <a:spcPts val="0"/>
              </a:spcBef>
              <a:spcAft>
                <a:spcPts val="0"/>
              </a:spcAft>
              <a:buClr>
                <a:schemeClr val="dk1"/>
              </a:buClr>
              <a:buSzPts val="1600"/>
              <a:buFont typeface="Bree Serif"/>
              <a:buChar char="●"/>
            </a:pPr>
            <a:r>
              <a:rPr lang="fr-FR" sz="2000">
                <a:solidFill>
                  <a:schemeClr val="dk1"/>
                </a:solidFill>
                <a:latin typeface="Bree Serif"/>
                <a:ea typeface="Bree Serif"/>
                <a:cs typeface="Bree Serif"/>
                <a:sym typeface="Bree Serif"/>
              </a:rPr>
              <a:t>Ne pas hésiter à </a:t>
            </a:r>
            <a:r>
              <a:rPr lang="fr-FR" sz="2000" b="1">
                <a:solidFill>
                  <a:srgbClr val="FF0000"/>
                </a:solidFill>
                <a:latin typeface="Bree Serif"/>
                <a:ea typeface="Bree Serif"/>
                <a:cs typeface="Bree Serif"/>
                <a:sym typeface="Bree Serif"/>
              </a:rPr>
              <a:t>demander à la présidence à avoir accès aux critères de la répartition proposée</a:t>
            </a:r>
            <a:r>
              <a:rPr lang="fr-FR" sz="2000">
                <a:solidFill>
                  <a:schemeClr val="dk1"/>
                </a:solidFill>
                <a:latin typeface="Bree Serif"/>
                <a:ea typeface="Bree Serif"/>
                <a:cs typeface="Bree Serif"/>
                <a:sym typeface="Bree Serif"/>
              </a:rPr>
              <a:t> et à </a:t>
            </a:r>
            <a:r>
              <a:rPr lang="fr-FR" sz="2000" b="1">
                <a:solidFill>
                  <a:srgbClr val="FF0000"/>
                </a:solidFill>
                <a:latin typeface="Bree Serif"/>
                <a:ea typeface="Bree Serif"/>
                <a:cs typeface="Bree Serif"/>
                <a:sym typeface="Bree Serif"/>
              </a:rPr>
              <a:t>avoir accès à la répartition MCF/PU,  H/F ainsi que MCF avec 10 ans d’ancienneté/ HC</a:t>
            </a:r>
            <a:r>
              <a:rPr lang="fr-FR" sz="2000">
                <a:solidFill>
                  <a:schemeClr val="dk1"/>
                </a:solidFill>
                <a:latin typeface="Bree Serif"/>
                <a:ea typeface="Bree Serif"/>
                <a:cs typeface="Bree Serif"/>
                <a:sym typeface="Bree Serif"/>
              </a:rPr>
              <a:t> dans chacune des sections de l’établissement. Demander également les sections identifiées par le ministère comme étant déficitaires. </a:t>
            </a:r>
            <a:endParaRPr sz="2000">
              <a:solidFill>
                <a:schemeClr val="dk1"/>
              </a:solidFill>
              <a:latin typeface="Bree Serif"/>
              <a:ea typeface="Bree Serif"/>
              <a:cs typeface="Bree Serif"/>
              <a:sym typeface="Bree Serif"/>
            </a:endParaRPr>
          </a:p>
          <a:p>
            <a:pPr marL="457200" lvl="0" indent="-355600" algn="just" rtl="0">
              <a:lnSpc>
                <a:spcPct val="100000"/>
              </a:lnSpc>
              <a:spcBef>
                <a:spcPts val="0"/>
              </a:spcBef>
              <a:spcAft>
                <a:spcPts val="0"/>
              </a:spcAft>
              <a:buClr>
                <a:schemeClr val="dk1"/>
              </a:buClr>
              <a:buSzPts val="2000"/>
              <a:buFont typeface="Bree Serif"/>
              <a:buChar char="●"/>
            </a:pPr>
            <a:r>
              <a:rPr lang="fr-FR" sz="2000">
                <a:solidFill>
                  <a:schemeClr val="dk1"/>
                </a:solidFill>
                <a:latin typeface="Bree Serif"/>
                <a:ea typeface="Bree Serif"/>
                <a:cs typeface="Bree Serif"/>
                <a:sym typeface="Bree Serif"/>
              </a:rPr>
              <a:t>Il faut être </a:t>
            </a:r>
            <a:r>
              <a:rPr lang="fr-FR" sz="2000" b="1">
                <a:solidFill>
                  <a:srgbClr val="FF0000"/>
                </a:solidFill>
                <a:latin typeface="Bree Serif"/>
                <a:ea typeface="Bree Serif"/>
                <a:cs typeface="Bree Serif"/>
                <a:sym typeface="Bree Serif"/>
              </a:rPr>
              <a:t>vigilant sur la future éligibilité</a:t>
            </a:r>
            <a:r>
              <a:rPr lang="fr-FR" sz="2000">
                <a:solidFill>
                  <a:schemeClr val="dk1"/>
                </a:solidFill>
                <a:latin typeface="Bree Serif"/>
                <a:ea typeface="Bree Serif"/>
                <a:cs typeface="Bree Serif"/>
                <a:sym typeface="Bree Serif"/>
              </a:rPr>
              <a:t>, notamment de femmes, par le passage de la HDR, passage HC… Il est dans ce cas préférable d’attendre une autre session de repyramidage (2023, 2024 ou 2025) avant d’ouvrir le repyramidage dans cette section. </a:t>
            </a:r>
            <a:endParaRPr sz="2000">
              <a:solidFill>
                <a:schemeClr val="dk1"/>
              </a:solidFill>
              <a:latin typeface="Bree Serif"/>
              <a:ea typeface="Bree Serif"/>
              <a:cs typeface="Bree Serif"/>
              <a:sym typeface="Bree Serif"/>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2205</Words>
  <Application>Microsoft Macintosh PowerPoint</Application>
  <PresentationFormat>Personnalisé</PresentationFormat>
  <Paragraphs>191</Paragraphs>
  <Slides>18</Slides>
  <Notes>18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Lato</vt:lpstr>
      <vt:lpstr>Times New Roman</vt:lpstr>
      <vt:lpstr>Helvetica Neue</vt:lpstr>
      <vt:lpstr>Bree Serif</vt:lpstr>
      <vt:lpstr>Office Theme</vt:lpstr>
      <vt:lpstr>Présentation PowerPoint</vt:lpstr>
      <vt:lpstr>Repyramidage : principe</vt:lpstr>
      <vt:lpstr>Repyramidage : procédure</vt:lpstr>
      <vt:lpstr>Etape 1 : Répartition entre établissements</vt:lpstr>
      <vt:lpstr>Présentation PowerPoint</vt:lpstr>
      <vt:lpstr>Présentation PowerPoint</vt:lpstr>
      <vt:lpstr>Etape 2 : Répartition par discipline</vt:lpstr>
      <vt:lpstr>Présentation PowerPoint</vt:lpstr>
      <vt:lpstr>Etape 2 : Répartition par discipline</vt:lpstr>
      <vt:lpstr>Etape 3 : Dossier</vt:lpstr>
      <vt:lpstr>Etape 4 : Evaluation du dossier</vt:lpstr>
      <vt:lpstr>Etape 4 : Evaluation du dossier</vt:lpstr>
      <vt:lpstr>Etape 5 : Audition</vt:lpstr>
      <vt:lpstr>Etape 5 : Audition</vt:lpstr>
      <vt:lpstr>Etape 6 : Décision du président</vt:lpstr>
      <vt:lpstr>Ensuite : classement dans le corps des PU</vt:lpstr>
      <vt:lpstr>Points d’analyse</vt:lpstr>
      <vt:lpstr>Revendications du SNESUP-FSU</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Philippe</cp:lastModifiedBy>
  <cp:revision>3</cp:revision>
  <dcterms:modified xsi:type="dcterms:W3CDTF">2022-03-04T23:24:17Z</dcterms:modified>
</cp:coreProperties>
</file>