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309" r:id="rId15"/>
    <p:sldId id="269" r:id="rId16"/>
    <p:sldId id="270" r:id="rId17"/>
    <p:sldId id="271" r:id="rId18"/>
    <p:sldId id="272" r:id="rId19"/>
    <p:sldId id="274" r:id="rId20"/>
    <p:sldId id="275" r:id="rId21"/>
    <p:sldId id="294" r:id="rId22"/>
    <p:sldId id="295" r:id="rId23"/>
    <p:sldId id="297" r:id="rId24"/>
    <p:sldId id="298" r:id="rId25"/>
    <p:sldId id="296" r:id="rId26"/>
    <p:sldId id="276" r:id="rId27"/>
    <p:sldId id="273" r:id="rId28"/>
    <p:sldId id="278" r:id="rId29"/>
    <p:sldId id="277"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9" r:id="rId46"/>
    <p:sldId id="300" r:id="rId47"/>
    <p:sldId id="301" r:id="rId48"/>
    <p:sldId id="310" r:id="rId49"/>
    <p:sldId id="302" r:id="rId50"/>
    <p:sldId id="303" r:id="rId51"/>
    <p:sldId id="304" r:id="rId52"/>
    <p:sldId id="305" r:id="rId53"/>
    <p:sldId id="306" r:id="rId54"/>
    <p:sldId id="307" r:id="rId55"/>
    <p:sldId id="308" r:id="rId56"/>
  </p:sldIdLst>
  <p:sldSz cx="9144000" cy="6858000" type="screen4x3"/>
  <p:notesSz cx="9144000" cy="6858000"/>
  <p:embeddedFontLst>
    <p:embeddedFont>
      <p:font typeface="Apple Casual" pitchFamily="2" charset="77"/>
      <p:regular r:id="rId58"/>
    </p:embeddedFont>
    <p:embeddedFont>
      <p:font typeface="Arial Narrow" panose="020B0604020202020204" pitchFamily="34" charset="0"/>
      <p:regular r:id="rId59"/>
      <p:bold r:id="rId60"/>
      <p:italic r:id="rId61"/>
      <p:boldItalic r:id="rId62"/>
    </p:embeddedFont>
    <p:embeddedFont>
      <p:font typeface="Bookman Old Style" panose="02050604050505020204" pitchFamily="18" charset="0"/>
      <p:regular r:id="rId63"/>
      <p:bold r:id="rId64"/>
      <p:italic r:id="rId65"/>
      <p:boldItalic r:id="rId66"/>
    </p:embeddedFont>
    <p:embeddedFont>
      <p:font typeface="Calibri" panose="020F0502020204030204" pitchFamily="34" charset="0"/>
      <p:regular r:id="rId67"/>
      <p:bold r:id="rId68"/>
      <p:italic r:id="rId69"/>
      <p:boldItalic r:id="rId70"/>
    </p:embeddedFont>
    <p:embeddedFont>
      <p:font typeface="Cambria" panose="02040503050406030204" pitchFamily="18" charset="0"/>
      <p:regular r:id="rId71"/>
      <p:bold r:id="rId72"/>
      <p:italic r:id="rId73"/>
      <p:boldItalic r:id="rId74"/>
    </p:embeddedFont>
    <p:embeddedFont>
      <p:font typeface="Georgia" panose="02040502050405020303" pitchFamily="18" charset="0"/>
      <p:regular r:id="rId75"/>
      <p:bold r:id="rId76"/>
      <p:italic r:id="rId77"/>
      <p:boldItalic r:id="rId78"/>
    </p:embeddedFont>
    <p:embeddedFont>
      <p:font typeface="Noto Sans Symbols" panose="020F0502020204030204" pitchFamily="34" charset="0"/>
      <p:regular r:id="rId79"/>
      <p:bold r:id="rId80"/>
      <p:italic r:id="rId81"/>
      <p:boldItalic r:id="rId82"/>
    </p:embeddedFont>
    <p:embeddedFont>
      <p:font typeface="Permanent Marker" panose="020F0502020204030204" pitchFamily="34" charset="0"/>
      <p:regular r:id="rId83"/>
      <p:bold r:id="rId84"/>
      <p:italic r:id="rId85"/>
      <p:boldItalic r:id="rId86"/>
    </p:embeddedFont>
    <p:embeddedFont>
      <p:font typeface="Ubuntu" panose="020B0504030602030204" pitchFamily="34" charset="0"/>
      <p:regular r:id="rId87"/>
      <p:bold r:id="rId88"/>
      <p:italic r:id="rId89"/>
      <p:boldItalic r:id="rId90"/>
    </p:embeddedFont>
  </p:embeddedFontLst>
  <p:defaultText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23"/>
    <p:restoredTop sz="64694"/>
  </p:normalViewPr>
  <p:slideViewPr>
    <p:cSldViewPr>
      <p:cViewPr varScale="1">
        <p:scale>
          <a:sx n="76" d="100"/>
          <a:sy n="76" d="100"/>
        </p:scale>
        <p:origin x="1144"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font" Target="fonts/font3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4.xml"/><Relationship Id="rId90" Type="http://schemas.openxmlformats.org/officeDocument/2006/relationships/font" Target="fonts/font3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font" Target="fonts/font31.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14.fntdata"/><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9.fntdata"/><Relationship Id="rId87" Type="http://schemas.openxmlformats.org/officeDocument/2006/relationships/font" Target="fonts/font30.fntdata"/><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bwMode="auto">
        <a:xfrm>
          <a:off x="0" y="0"/>
          <a:ext cx="0" cy="0"/>
          <a:chOff x="0" y="0"/>
          <a:chExt cx="0" cy="0"/>
        </a:xfrm>
      </p:grpSpPr>
      <p:sp>
        <p:nvSpPr>
          <p:cNvPr id="3" name="Google Shape;3;n"/>
          <p:cNvSpPr>
            <a:spLocks noGrp="1" noRot="1" noChangeAspect="1"/>
          </p:cNvSpPr>
          <p:nvPr>
            <p:ph type="sldImg" idx="2"/>
          </p:nvPr>
        </p:nvSpPr>
        <p:spPr bwMode="auto">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1pPr>
            <a:lvl2pPr marL="914400" marR="0" lvl="1"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2pPr>
            <a:lvl3pPr marL="1371600" marR="0" lvl="2"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3pPr>
            <a:lvl4pPr marL="1828800" marR="0" lvl="3"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4pPr>
            <a:lvl5pPr marL="2286000" marR="0" lvl="4"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5pPr>
            <a:lvl6pPr marL="2743200" marR="0" lvl="5"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6pPr>
            <a:lvl7pPr marL="3200400" marR="0" lvl="6"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7pPr>
            <a:lvl8pPr marL="3657600" marR="0" lvl="7"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8pPr>
            <a:lvl9pPr marL="4114800" marR="0" lvl="8" indent="-298450" algn="l">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defRPr>
            </a:lvl9pPr>
          </a:lstStyle>
          <a:p>
            <a:pPr>
              <a:defRPr/>
            </a:pPr>
            <a:endParaRPr/>
          </a:p>
        </p:txBody>
      </p:sp>
    </p:spTree>
  </p:cSld>
  <p:clrMap bg1="lt1" tx1="dk1" bg2="dk2" tx2="lt2" accent1="accent1" accent2="accent2" accent3="accent3" accent4="accent4" accent5="accent5" accent6="accent6" hlink="hlink" folHlink="folHlink"/>
  <p:notes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logs.mediapart.fr/ugictcgt/blog/020919/age-pivot-decote-surcote-et-autre-supercheri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lemonde.fr/idees/article/2023/01/04/reforme-des-retraites-une-hausse-brutale-de-l-age-de-depart-frapperait-les-ouvriers-en-particulier_6156531_3232.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emonde.fr/idees/article/2023/01/04/reforme-des-retraites-une-hausse-brutale-de-l-age-de-depart-frapperait-les-ouvriers-en-particulier_6156531_3232.html"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insee.fr/fr/statistiques/fichier/1906668/T16F036.pdf"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www.ined.fr/fichier/s_rubrique/192/fr_esperance.vie.xl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r.wikipedia.org/wiki/P%C3%A9nibilit%C3%A9_au_travail_en_Franc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fr.wikipedia.org/wiki/Retraites_par_r%C3%A9partition" TargetMode="External"/><Relationship Id="rId5" Type="http://schemas.openxmlformats.org/officeDocument/2006/relationships/hyperlink" Target="https://fr.wikipedia.org/wiki/Retraite_(%C3%A9conomie)" TargetMode="External"/><Relationship Id="rId4" Type="http://schemas.openxmlformats.org/officeDocument/2006/relationships/hyperlink" Target="https://fr.wikipedia.org/wiki/France"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insee.fr/fr/statistiques/fichier/version-html/1908110/ip1584.pdf"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1" name="Google Shape;21;p1: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2" name="Google Shape;22;p1: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14999"/>
              </a:lnSpc>
              <a:spcBef>
                <a:spcPts val="0"/>
              </a:spcBef>
              <a:spcAft>
                <a:spcPts val="0"/>
              </a:spcAft>
              <a:buClr>
                <a:schemeClr val="dk1"/>
              </a:buClr>
              <a:buSzPts val="1100"/>
              <a:buFont typeface="Arial"/>
              <a:buNone/>
              <a:defRPr/>
            </a:pPr>
            <a:endParaRPr>
              <a:solidFill>
                <a:schemeClr val="dk1"/>
              </a:solidFill>
            </a:endParaRPr>
          </a:p>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26" name="Google Shape;126;p8: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7" name="Google Shape;127;p8: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marR="0" lvl="0" indent="-298450" algn="l" defTabSz="914400">
              <a:lnSpc>
                <a:spcPct val="100000"/>
              </a:lnSpc>
              <a:spcBef>
                <a:spcPts val="0"/>
              </a:spcBef>
              <a:spcAft>
                <a:spcPts val="0"/>
              </a:spcAft>
              <a:buClr>
                <a:srgbClr val="000000"/>
              </a:buClr>
              <a:buSzPts val="1100"/>
              <a:buFont typeface="Arial"/>
              <a:buChar char="-"/>
              <a:defRPr/>
            </a:pPr>
            <a:r>
              <a:rPr lang="fr-FR" sz="1800">
                <a:latin typeface="Bookman Old Style"/>
                <a:ea typeface="Calibri"/>
                <a:cs typeface="Times New Roman"/>
              </a:rPr>
              <a:t>On ne peut pas uniquement se focaliser sur les aspects démographiques -1,8 personnes de 20 à 59 ans pour une personne de plus de 60 ans en 2021 contre 1,3 en 2070 - en oubliant que les retraites sont une question de répartition. Il faut en revanche mettre l’accent sur l’évolution de la richesse produite et la façon dont elle est répartie, d'une part, entre le travail et le capital et, d'autre part, au sein de la masse salariale, entre les salaires nets et bruts. </a:t>
            </a:r>
            <a:endParaRPr lang="fr-FR" sz="1800">
              <a:latin typeface="Calibri"/>
              <a:ea typeface="Calibri"/>
              <a:cs typeface="Times New Roman"/>
            </a:endParaRPr>
          </a:p>
          <a:p>
            <a:pPr marL="457200" lvl="0" indent="-298450" algn="l">
              <a:lnSpc>
                <a:spcPct val="100000"/>
              </a:lnSpc>
              <a:spcBef>
                <a:spcPts val="0"/>
              </a:spcBef>
              <a:spcAft>
                <a:spcPts val="0"/>
              </a:spcAft>
              <a:buSzPts val="1100"/>
              <a:buChar char="-"/>
              <a:defRPr/>
            </a:pPr>
            <a:endParaRPr lang="fr" b="1"/>
          </a:p>
          <a:p>
            <a:pPr marL="457200" lvl="0" indent="-298450" algn="l">
              <a:lnSpc>
                <a:spcPct val="100000"/>
              </a:lnSpc>
              <a:spcBef>
                <a:spcPts val="0"/>
              </a:spcBef>
              <a:spcAft>
                <a:spcPts val="0"/>
              </a:spcAft>
              <a:buSzPts val="1100"/>
              <a:buChar char="-"/>
              <a:defRPr/>
            </a:pPr>
            <a:r>
              <a:rPr lang="fr" b="1"/>
              <a:t>Mais c’est sans compter sur l’augmentation de la productivité des actifs qui gagne entre 1 % et 2 % par an selon les scénarios du COR.</a:t>
            </a:r>
            <a:endParaRPr b="1"/>
          </a:p>
          <a:p>
            <a:pPr marL="457200" lvl="0" indent="-298450" algn="l">
              <a:lnSpc>
                <a:spcPct val="100000"/>
              </a:lnSpc>
              <a:spcBef>
                <a:spcPts val="0"/>
              </a:spcBef>
              <a:spcAft>
                <a:spcPts val="0"/>
              </a:spcAft>
              <a:buSzPts val="1100"/>
              <a:buChar char="-"/>
              <a:defRPr/>
            </a:pPr>
            <a:r>
              <a:rPr lang="fr" b="1"/>
              <a:t>Et il suffit par exemple d’augmenter de 0,15 % par an les taux de cotisations </a:t>
            </a:r>
            <a:r>
              <a:rPr lang="fr" sz="1100" b="1" i="0" u="none" strike="noStrike" cap="none">
                <a:solidFill>
                  <a:srgbClr val="000000"/>
                </a:solidFill>
                <a:latin typeface="Arial"/>
                <a:cs typeface="Arial"/>
              </a:rPr>
              <a:t>salarié·es et employeur·es pour </a:t>
            </a:r>
            <a:r>
              <a:rPr lang="fr" b="1"/>
              <a:t>qu’il n’y ait que des années excédentaires (jamais aucun déficit).</a:t>
            </a:r>
            <a:endParaRPr b="1"/>
          </a:p>
          <a:p>
            <a:pPr marL="457200" lvl="0" indent="-298450" algn="l">
              <a:lnSpc>
                <a:spcPct val="100000"/>
              </a:lnSpc>
              <a:spcBef>
                <a:spcPts val="0"/>
              </a:spcBef>
              <a:spcAft>
                <a:spcPts val="0"/>
              </a:spcAft>
              <a:buSzPts val="1100"/>
              <a:buChar char="-"/>
              <a:defRPr/>
            </a:pPr>
            <a:r>
              <a:rPr lang="fr" b="1"/>
              <a:t>Rappelons qu’entre 2010 et 2020 les cotisations des fonctionnaires ont été augmentées de +0,27 point par an !</a:t>
            </a:r>
            <a:endParaRPr b="1"/>
          </a:p>
          <a:p>
            <a:pPr marL="0" lvl="0" indent="0" algn="l">
              <a:lnSpc>
                <a:spcPct val="100000"/>
              </a:lnSpc>
              <a:spcBef>
                <a:spcPts val="0"/>
              </a:spcBef>
              <a:spcAft>
                <a:spcPts val="0"/>
              </a:spcAft>
              <a:buSzPts val="1100"/>
              <a:buNone/>
              <a:defRPr/>
            </a:pPr>
            <a:endParaRPr i="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43" name="Google Shape;143;p9: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44" name="Google Shape;144;p9: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00000"/>
              </a:lnSpc>
              <a:spcBef>
                <a:spcPts val="0"/>
              </a:spcBef>
              <a:spcAft>
                <a:spcPts val="0"/>
              </a:spcAft>
              <a:buSzPts val="1100"/>
              <a:buNone/>
              <a:defRPr/>
            </a:pPr>
            <a:r>
              <a:rPr lang="fr" sz="1100" b="1" i="0" u="none" strike="noStrike" cap="none">
                <a:solidFill>
                  <a:srgbClr val="000000"/>
                </a:solidFill>
                <a:latin typeface="Arial"/>
                <a:cs typeface="Arial"/>
              </a:rPr>
              <a:t>Rapport Cotisant·es/retraité·es :</a:t>
            </a:r>
            <a:endParaRPr sz="1100" b="1" i="0" u="none" strike="noStrike" cap="none">
              <a:solidFill>
                <a:srgbClr val="000000"/>
              </a:solidFill>
              <a:latin typeface="Arial"/>
              <a:cs typeface="Arial"/>
            </a:endParaRPr>
          </a:p>
          <a:p>
            <a:pPr marL="457200" lvl="0" indent="-298450" algn="l">
              <a:lnSpc>
                <a:spcPct val="100000"/>
              </a:lnSpc>
              <a:spcBef>
                <a:spcPts val="0"/>
              </a:spcBef>
              <a:spcAft>
                <a:spcPts val="0"/>
              </a:spcAft>
              <a:buSzPts val="1100"/>
              <a:buChar char="-"/>
              <a:defRPr/>
            </a:pPr>
            <a:r>
              <a:rPr lang="fr" b="1"/>
              <a:t>2 en 1970 ;</a:t>
            </a:r>
            <a:endParaRPr b="1"/>
          </a:p>
          <a:p>
            <a:pPr marL="457200" lvl="0" indent="-298450" algn="l">
              <a:lnSpc>
                <a:spcPct val="100000"/>
              </a:lnSpc>
              <a:spcBef>
                <a:spcPts val="0"/>
              </a:spcBef>
              <a:spcAft>
                <a:spcPts val="0"/>
              </a:spcAft>
              <a:buSzPts val="1100"/>
              <a:buChar char="-"/>
              <a:defRPr/>
            </a:pPr>
            <a:r>
              <a:rPr lang="fr" b="1"/>
              <a:t>1,7 en 2016 ;</a:t>
            </a:r>
            <a:endParaRPr b="1"/>
          </a:p>
          <a:p>
            <a:pPr marL="457200" lvl="0" indent="-298450" algn="l">
              <a:lnSpc>
                <a:spcPct val="100000"/>
              </a:lnSpc>
              <a:spcBef>
                <a:spcPts val="0"/>
              </a:spcBef>
              <a:spcAft>
                <a:spcPts val="0"/>
              </a:spcAft>
              <a:buSzPts val="1100"/>
              <a:buChar char="-"/>
              <a:defRPr/>
            </a:pPr>
            <a:r>
              <a:rPr lang="fr" b="1"/>
              <a:t>1,4 en 2050.</a:t>
            </a:r>
            <a:endParaRPr b="1"/>
          </a:p>
          <a:p>
            <a:pPr marL="0" lvl="0" indent="0" algn="l">
              <a:lnSpc>
                <a:spcPct val="100000"/>
              </a:lnSpc>
              <a:spcBef>
                <a:spcPts val="0"/>
              </a:spcBef>
              <a:spcAft>
                <a:spcPts val="0"/>
              </a:spcAft>
              <a:buSzPts val="1100"/>
              <a:buNone/>
              <a:defRPr/>
            </a:pPr>
            <a:endParaRPr i="1"/>
          </a:p>
          <a:p>
            <a:pPr marL="0" lvl="0" indent="0" algn="l">
              <a:lnSpc>
                <a:spcPct val="100000"/>
              </a:lnSpc>
              <a:spcBef>
                <a:spcPts val="0"/>
              </a:spcBef>
              <a:spcAft>
                <a:spcPts val="0"/>
              </a:spcAft>
              <a:buSzPts val="1100"/>
              <a:buNone/>
              <a:defRPr/>
            </a:pPr>
            <a:r>
              <a:rPr lang="fr" i="1"/>
              <a:t>AGIC ARCO bascule dans une caisse unique</a:t>
            </a: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88" name="Google Shape;488;p45: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9" name="Google Shape;489;p45: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0" algn="l">
              <a:lnSpc>
                <a:spcPct val="114999"/>
              </a:lnSpc>
              <a:spcBef>
                <a:spcPts val="0"/>
              </a:spcBef>
              <a:spcAft>
                <a:spcPts val="0"/>
              </a:spcAft>
              <a:buSzPts val="1100"/>
              <a:buNone/>
              <a:defRPr/>
            </a:pPr>
            <a:r>
              <a:rPr lang="fr" sz="1200">
                <a:solidFill>
                  <a:schemeClr val="dk1"/>
                </a:solidFill>
                <a:latin typeface="Calibri"/>
                <a:ea typeface="Calibri"/>
                <a:cs typeface="Calibri"/>
              </a:rPr>
              <a:t>Malgré l'absence de revalorisation des pensions, le montant moyen de la retraite de droit direct s'est accru de 0,9 %, à 1 389 euros brut mensuels, soit </a:t>
            </a:r>
            <a:endParaRPr/>
          </a:p>
          <a:p>
            <a:pPr marL="457200" lvl="0" indent="0" algn="l">
              <a:lnSpc>
                <a:spcPct val="114999"/>
              </a:lnSpc>
              <a:spcBef>
                <a:spcPts val="0"/>
              </a:spcBef>
              <a:spcAft>
                <a:spcPts val="0"/>
              </a:spcAft>
              <a:buSzPts val="1100"/>
              <a:buNone/>
              <a:defRPr/>
            </a:pPr>
            <a:r>
              <a:rPr lang="fr" sz="1200">
                <a:solidFill>
                  <a:schemeClr val="dk1"/>
                </a:solidFill>
                <a:latin typeface="Calibri"/>
                <a:ea typeface="Calibri"/>
                <a:cs typeface="Calibri"/>
              </a:rPr>
              <a:t>1 294 euros net après prélèvements sociaux. </a:t>
            </a:r>
            <a:endParaRPr sz="1200">
              <a:solidFill>
                <a:schemeClr val="dk1"/>
              </a:solidFill>
              <a:latin typeface="Calibri"/>
              <a:ea typeface="Calibri"/>
              <a:cs typeface="Calibri"/>
            </a:endParaRPr>
          </a:p>
          <a:p>
            <a:pPr marL="457200" lvl="0" indent="0" algn="l">
              <a:lnSpc>
                <a:spcPct val="114999"/>
              </a:lnSpc>
              <a:spcBef>
                <a:spcPts val="0"/>
              </a:spcBef>
              <a:spcAft>
                <a:spcPts val="0"/>
              </a:spcAft>
              <a:buSzPts val="1100"/>
              <a:buNone/>
              <a:defRPr/>
            </a:pPr>
            <a:r>
              <a:rPr lang="fr" sz="1200">
                <a:solidFill>
                  <a:schemeClr val="dk1"/>
                </a:solidFill>
                <a:latin typeface="Calibri"/>
                <a:ea typeface="Calibri"/>
                <a:cs typeface="Calibri"/>
              </a:rPr>
              <a:t>Une hausse mécanique, les nouveaux retraités "disposant de carrières plus favorables" et donc de pensions plus élevées que ceux qui décèdent. </a:t>
            </a:r>
            <a:endParaRPr sz="1200">
              <a:solidFill>
                <a:schemeClr val="dk1"/>
              </a:solidFill>
              <a:latin typeface="Calibri"/>
              <a:ea typeface="Calibri"/>
              <a:cs typeface="Calibri"/>
            </a:endParaRPr>
          </a:p>
          <a:p>
            <a:pPr marL="457200" lvl="0" indent="0" algn="l">
              <a:lnSpc>
                <a:spcPct val="114999"/>
              </a:lnSpc>
              <a:spcBef>
                <a:spcPts val="0"/>
              </a:spcBef>
              <a:spcAft>
                <a:spcPts val="0"/>
              </a:spcAft>
              <a:buSzPts val="1100"/>
              <a:buNone/>
              <a:defRPr/>
            </a:pPr>
            <a:r>
              <a:rPr lang="fr" sz="1200">
                <a:solidFill>
                  <a:schemeClr val="dk1"/>
                </a:solidFill>
                <a:latin typeface="Calibri"/>
                <a:ea typeface="Calibri"/>
                <a:cs typeface="Calibri"/>
              </a:rPr>
              <a:t>L'écart entre femmes et hommes s'est légèrement réduit, de 39,2 % à 38,8 %, les premières percevant en moyenne 1 070 euros brut, contre 1 740 pour les seconds. </a:t>
            </a:r>
            <a:endParaRPr sz="1200">
              <a:solidFill>
                <a:schemeClr val="dk1"/>
              </a:solidFill>
              <a:latin typeface="Calibri"/>
              <a:ea typeface="Calibri"/>
              <a:cs typeface="Calibri"/>
            </a:endParaRPr>
          </a:p>
          <a:p>
            <a:pPr marL="457200" lvl="0" indent="0" algn="l">
              <a:lnSpc>
                <a:spcPct val="114999"/>
              </a:lnSpc>
              <a:spcBef>
                <a:spcPts val="0"/>
              </a:spcBef>
              <a:spcAft>
                <a:spcPts val="0"/>
              </a:spcAft>
              <a:buSzPts val="1100"/>
              <a:buNone/>
              <a:defRPr/>
            </a:pPr>
            <a:r>
              <a:rPr lang="fr" sz="1200">
                <a:solidFill>
                  <a:schemeClr val="dk1"/>
                </a:solidFill>
                <a:latin typeface="Calibri"/>
                <a:ea typeface="Calibri"/>
                <a:cs typeface="Calibri"/>
              </a:rPr>
              <a:t>En incluant les pensions de réversion, le montant mensuel moyen servi aux retraité</a:t>
            </a:r>
            <a:r>
              <a:rPr lang="fr" sz="1200">
                <a:solidFill>
                  <a:srgbClr val="2D3539"/>
                </a:solidFill>
                <a:highlight>
                  <a:srgbClr val="FFFFFF"/>
                </a:highlight>
              </a:rPr>
              <a:t>·e</a:t>
            </a:r>
            <a:r>
              <a:rPr lang="fr" sz="1200">
                <a:solidFill>
                  <a:schemeClr val="dk1"/>
                </a:solidFill>
                <a:latin typeface="Calibri"/>
                <a:ea typeface="Calibri"/>
                <a:cs typeface="Calibri"/>
              </a:rPr>
              <a:t>s s'est établi à 1 532 euros brut (1 429 euros net) et l'écart entre femmes et hommes s'est trouvé réduit à 25 %. </a:t>
            </a:r>
            <a:endParaRPr sz="1200">
              <a:solidFill>
                <a:schemeClr val="dk1"/>
              </a:solidFill>
              <a:latin typeface="Calibri"/>
              <a:ea typeface="Calibri"/>
              <a:cs typeface="Calibri"/>
            </a:endParaRPr>
          </a:p>
          <a:p>
            <a:pPr marL="457200" lvl="0" indent="0" algn="l">
              <a:lnSpc>
                <a:spcPct val="114999"/>
              </a:lnSpc>
              <a:spcBef>
                <a:spcPts val="0"/>
              </a:spcBef>
              <a:spcAft>
                <a:spcPts val="0"/>
              </a:spcAft>
              <a:buSzPts val="1100"/>
              <a:buNone/>
              <a:defRPr/>
            </a:pPr>
            <a:r>
              <a:rPr lang="fr" sz="1200" b="1">
                <a:solidFill>
                  <a:schemeClr val="dk1"/>
                </a:solidFill>
                <a:latin typeface="Calibri"/>
                <a:ea typeface="Calibri"/>
                <a:cs typeface="Calibri"/>
              </a:rPr>
              <a:t>Notons les inégalités H/F… aggravées au moment du passage à la retraite et du calcul des pensions.</a:t>
            </a:r>
            <a:endParaRPr sz="1800" b="1">
              <a:solidFill>
                <a:srgbClr val="FF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52;p10:notes">
            <a:extLst>
              <a:ext uri="{FF2B5EF4-FFF2-40B4-BE49-F238E27FC236}">
                <a16:creationId xmlns:a16="http://schemas.microsoft.com/office/drawing/2014/main" id="{83A6548F-E70B-D657-936F-5C7694A8C1D6}"/>
              </a:ext>
            </a:extLst>
          </p:cNvPr>
          <p:cNvSpPr>
            <a:spLocks noGrp="1" noRot="1" noChangeAspect="1"/>
          </p:cNvSpPr>
          <p:nvPr>
            <p:ph type="sldImg"/>
          </p:nvPr>
        </p:nvSpPr>
        <p:spPr>
          <a:xfrm>
            <a:off x="1143000" y="685800"/>
            <a:ext cx="4572000" cy="3429000"/>
          </a:xfrm>
          <a:solidFill>
            <a:srgbClr val="FFFFFF"/>
          </a:solidFill>
          <a:ln w="9528" cap="flat">
            <a:solidFill>
              <a:srgbClr val="000000"/>
            </a:solidFill>
            <a:prstDash val="solid"/>
            <a:miter/>
          </a:ln>
        </p:spPr>
      </p:sp>
      <p:sp>
        <p:nvSpPr>
          <p:cNvPr id="3" name="Google Shape;153;p10:notes">
            <a:extLst>
              <a:ext uri="{FF2B5EF4-FFF2-40B4-BE49-F238E27FC236}">
                <a16:creationId xmlns:a16="http://schemas.microsoft.com/office/drawing/2014/main" id="{2FAE97E6-C203-8684-D80D-7254ACE7DDE0}"/>
              </a:ext>
            </a:extLst>
          </p:cNvPr>
          <p:cNvSpPr txBox="1">
            <a:spLocks noGrp="1"/>
          </p:cNvSpPr>
          <p:nvPr>
            <p:ph type="body" sz="quarter" idx="1"/>
          </p:nvPr>
        </p:nvSpPr>
        <p:spPr>
          <a:xfrm>
            <a:off x="914400" y="4343400"/>
            <a:ext cx="5029200" cy="4114800"/>
          </a:xfrm>
        </p:spPr>
        <p:txBody>
          <a:bodyPr lIns="90004" tIns="46798" rIns="90004" bIns="46798" anchor="ctr"/>
          <a:lstStyle/>
          <a:p>
            <a:pPr lvl="1"/>
            <a:r>
              <a:rPr lang="fr-FR" b="1">
                <a:solidFill>
                  <a:srgbClr val="272729"/>
                </a:solidFill>
                <a:latin typeface="Droid Sans"/>
              </a:rPr>
              <a:t>Qui peut bénéficier d'une majoration de pension pour enfants ?</a:t>
            </a:r>
          </a:p>
          <a:p>
            <a:pPr lvl="0"/>
            <a:r>
              <a:rPr lang="fr-FR">
                <a:solidFill>
                  <a:srgbClr val="272729"/>
                </a:solidFill>
                <a:latin typeface="Arial" pitchFamily="34"/>
              </a:rPr>
              <a:t>Fonctionnaire, magistrat ou militaire, vous pouvez bénéficier d'une majoration de votre pension lorsque vous avez élevé au moins trois enfants dont la filiation est établie ou recueillis. Si le père et la mère des enfants sont tous les deux fonctionnaires, magistrats ou militaires, ils peuvent bénéficier tous les deux d'une majoration pour enfants.</a:t>
            </a:r>
          </a:p>
          <a:p>
            <a:pPr lvl="0"/>
            <a:r>
              <a:rPr lang="fr-FR">
                <a:solidFill>
                  <a:srgbClr val="272729"/>
                </a:solidFill>
                <a:latin typeface="Arial" pitchFamily="34"/>
              </a:rPr>
              <a:t>Vous devez avoir élevé au moins trois enfants (dont la filiation est établie ou recueillis) pendant au moins neuf ans avant leur 16e anniversaire, ou avant l'âge auquel ils ont cessé de donner droit aux prestations familiales (cette condition ne concerne pas les enfants décédés par faits de guerre).</a:t>
            </a:r>
          </a:p>
          <a:p>
            <a:pPr lvl="1"/>
            <a:r>
              <a:rPr lang="fr-FR">
                <a:solidFill>
                  <a:srgbClr val="272729"/>
                </a:solidFill>
                <a:latin typeface="Arial" pitchFamily="34"/>
              </a:rPr>
              <a:t>La majoration est due lorsque le troisième enfant atteint l’âge de 16 ans.</a:t>
            </a:r>
          </a:p>
          <a:p>
            <a:pPr lvl="0"/>
            <a:r>
              <a:rPr lang="fr-FR">
                <a:solidFill>
                  <a:srgbClr val="272729"/>
                </a:solidFill>
                <a:latin typeface="Arial" pitchFamily="34"/>
              </a:rPr>
              <a:t>Lorsque la condition d’éducation de neuf ans est satisfaite après le 16e anniversaire de l’enfant, le droit à majoration est acquis dès que cette condition est remplie.</a:t>
            </a:r>
          </a:p>
          <a:p>
            <a:pPr marL="0" lvl="0" indent="0">
              <a:buNone/>
            </a:pPr>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52" name="Google Shape;152;p10: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3" name="Google Shape;153;p10: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00000"/>
              </a:lnSpc>
              <a:spcBef>
                <a:spcPts val="0"/>
              </a:spcBef>
              <a:spcAft>
                <a:spcPts val="0"/>
              </a:spcAft>
              <a:buSzPts val="1100"/>
              <a:buNone/>
              <a:defRPr/>
            </a:pPr>
            <a:r>
              <a:rPr lang="fr" u="sng">
                <a:solidFill>
                  <a:schemeClr val="hlink"/>
                </a:solidFill>
                <a:hlinkClick r:id="rId3" tooltip="https://blogs.mediapart.fr/ugictcgt/blog/020919/age-pivot-decote-surcote-et-autre-supercheries"/>
              </a:rPr>
              <a:t>https://blogs.mediapart.fr/ugictcgt/blog/020919/age-pivot-decote-surcote-et-autre-supercheries</a:t>
            </a:r>
            <a:endParaRPr/>
          </a:p>
          <a:p>
            <a:pPr marL="0" lvl="0" indent="0" algn="l">
              <a:lnSpc>
                <a:spcPct val="100000"/>
              </a:lnSpc>
              <a:spcBef>
                <a:spcPts val="0"/>
              </a:spcBef>
              <a:spcAft>
                <a:spcPts val="0"/>
              </a:spcAft>
              <a:buSzPts val="1100"/>
              <a:buNone/>
              <a:defRPr/>
            </a:pPr>
            <a:endParaRPr/>
          </a:p>
          <a:p>
            <a:pPr marL="0" lvl="0" indent="0" algn="l">
              <a:lnSpc>
                <a:spcPct val="100000"/>
              </a:lnSpc>
              <a:spcBef>
                <a:spcPts val="0"/>
              </a:spcBef>
              <a:spcAft>
                <a:spcPts val="0"/>
              </a:spcAft>
              <a:buSzPts val="1100"/>
              <a:buNone/>
              <a:defRPr/>
            </a:pPr>
            <a:r>
              <a:rPr lang="fr"/>
              <a:t>avec une durée du taux plein qui passe de 164 à 172 trimestres les générations entre 1958 et 1973 sont toutes perdantes, la perte se situant entre 2 et 5 %.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92" name="Google Shape;192;p11: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a:lnSpc>
                <a:spcPct val="114999"/>
              </a:lnSpc>
              <a:spcBef>
                <a:spcPts val="0"/>
              </a:spcBef>
              <a:spcAft>
                <a:spcPts val="0"/>
              </a:spcAft>
              <a:buClr>
                <a:schemeClr val="dk1"/>
              </a:buClr>
              <a:buSzPts val="1100"/>
              <a:buFont typeface="Arial"/>
              <a:buNone/>
              <a:defRPr/>
            </a:pPr>
            <a:r>
              <a:rPr lang="fr" sz="1200">
                <a:solidFill>
                  <a:schemeClr val="dk1"/>
                </a:solidFill>
                <a:latin typeface="Calibri"/>
                <a:ea typeface="Calibri"/>
                <a:cs typeface="Calibri"/>
              </a:rPr>
              <a:t>On voit bien le double effet des réformes:</a:t>
            </a:r>
            <a:endParaRPr sz="1200">
              <a:solidFill>
                <a:schemeClr val="dk1"/>
              </a:solidFill>
              <a:latin typeface="Calibri"/>
              <a:ea typeface="Calibri"/>
              <a:cs typeface="Calibri"/>
            </a:endParaRPr>
          </a:p>
          <a:p>
            <a:pPr marL="0" lvl="0" indent="0" algn="l">
              <a:lnSpc>
                <a:spcPct val="114999"/>
              </a:lnSpc>
              <a:spcBef>
                <a:spcPts val="0"/>
              </a:spcBef>
              <a:spcAft>
                <a:spcPts val="0"/>
              </a:spcAft>
              <a:buClr>
                <a:schemeClr val="dk1"/>
              </a:buClr>
              <a:buSzPts val="1100"/>
              <a:buFont typeface="Arial"/>
              <a:buNone/>
              <a:defRPr/>
            </a:pPr>
            <a:r>
              <a:rPr lang="fr" sz="1400">
                <a:solidFill>
                  <a:schemeClr val="dk1"/>
                </a:solidFill>
              </a:rPr>
              <a:t>- </a:t>
            </a:r>
            <a:r>
              <a:rPr lang="fr" sz="1200">
                <a:solidFill>
                  <a:schemeClr val="dk1"/>
                </a:solidFill>
                <a:latin typeface="Calibri"/>
                <a:ea typeface="Calibri"/>
                <a:cs typeface="Calibri"/>
              </a:rPr>
              <a:t>Non seulement le fait de ne pas avoir le bon nombre de trimestres minore le taux (passage de 75 à 67,78 % pour François) ;</a:t>
            </a:r>
            <a:endParaRPr sz="1200">
              <a:solidFill>
                <a:schemeClr val="dk1"/>
              </a:solidFill>
              <a:latin typeface="Calibri"/>
              <a:ea typeface="Calibri"/>
              <a:cs typeface="Calibri"/>
            </a:endParaRPr>
          </a:p>
          <a:p>
            <a:pPr marL="0" lvl="0" indent="0" algn="l">
              <a:lnSpc>
                <a:spcPct val="114999"/>
              </a:lnSpc>
              <a:spcBef>
                <a:spcPts val="0"/>
              </a:spcBef>
              <a:spcAft>
                <a:spcPts val="0"/>
              </a:spcAft>
              <a:buClr>
                <a:schemeClr val="dk1"/>
              </a:buClr>
              <a:buSzPts val="1100"/>
              <a:buFont typeface="Arial"/>
              <a:buNone/>
              <a:defRPr/>
            </a:pPr>
            <a:r>
              <a:rPr lang="fr" sz="1400">
                <a:solidFill>
                  <a:schemeClr val="dk1"/>
                </a:solidFill>
              </a:rPr>
              <a:t>- </a:t>
            </a:r>
            <a:r>
              <a:rPr lang="fr" sz="1200">
                <a:solidFill>
                  <a:schemeClr val="dk1"/>
                </a:solidFill>
                <a:latin typeface="Calibri"/>
                <a:ea typeface="Calibri"/>
                <a:cs typeface="Calibri"/>
              </a:rPr>
              <a:t>Mais en plus cela entraîne une décote de 4 ans soit - 20% (passage de 67,78% à 54,22%) ;</a:t>
            </a:r>
            <a:endParaRPr sz="1400">
              <a:solidFill>
                <a:schemeClr val="dk1"/>
              </a:solidFill>
            </a:endParaRPr>
          </a:p>
          <a:p>
            <a:pPr marL="0" lvl="0" indent="0" algn="l">
              <a:lnSpc>
                <a:spcPct val="114999"/>
              </a:lnSpc>
              <a:spcBef>
                <a:spcPts val="0"/>
              </a:spcBef>
              <a:spcAft>
                <a:spcPts val="0"/>
              </a:spcAft>
              <a:buClr>
                <a:schemeClr val="dk1"/>
              </a:buClr>
              <a:buSzPts val="1100"/>
              <a:buFont typeface="Arial"/>
              <a:buNone/>
              <a:defRPr/>
            </a:pPr>
            <a:r>
              <a:rPr lang="fr" sz="1400">
                <a:solidFill>
                  <a:schemeClr val="dk1"/>
                </a:solidFill>
              </a:rPr>
              <a:t>- </a:t>
            </a:r>
            <a:r>
              <a:rPr lang="fr" sz="1200">
                <a:solidFill>
                  <a:schemeClr val="dk1"/>
                </a:solidFill>
                <a:latin typeface="Calibri"/>
                <a:ea typeface="Calibri"/>
                <a:cs typeface="Calibri"/>
              </a:rPr>
              <a:t>Même très dégradé, on conserve la référence à un taux de remplacement, cela pourrait ne plus être le cas dans la future réforme.</a:t>
            </a:r>
            <a:endParaRPr sz="1200">
              <a:solidFill>
                <a:schemeClr val="dk1"/>
              </a:solidFill>
              <a:latin typeface="Calibri"/>
              <a:ea typeface="Calibri"/>
              <a:cs typeface="Calibri"/>
            </a:endParaRPr>
          </a:p>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04" name="Google Shape;204;p12: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05" name="Google Shape;205;p12: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14999"/>
              </a:lnSpc>
              <a:spcBef>
                <a:spcPts val="0"/>
              </a:spcBef>
              <a:spcAft>
                <a:spcPts val="0"/>
              </a:spcAft>
              <a:buClr>
                <a:schemeClr val="dk1"/>
              </a:buClr>
              <a:buSzPts val="1100"/>
              <a:buFont typeface="Arial"/>
              <a:buNone/>
              <a:defRPr/>
            </a:pPr>
            <a:r>
              <a:rPr lang="fr" sz="1200">
                <a:solidFill>
                  <a:srgbClr val="00000A"/>
                </a:solidFill>
                <a:latin typeface="Calibri"/>
                <a:ea typeface="Calibri"/>
                <a:cs typeface="Calibri"/>
              </a:rPr>
              <a:t>Concernant les chercheur</a:t>
            </a:r>
            <a:r>
              <a:rPr lang="fr" sz="1200">
                <a:solidFill>
                  <a:srgbClr val="2D3539"/>
                </a:solidFill>
                <a:highlight>
                  <a:srgbClr val="FFFFFF"/>
                </a:highlight>
              </a:rPr>
              <a:t>·e</a:t>
            </a:r>
            <a:r>
              <a:rPr lang="fr" sz="1200">
                <a:solidFill>
                  <a:srgbClr val="00000A"/>
                </a:solidFill>
                <a:latin typeface="Calibri"/>
                <a:ea typeface="Calibri"/>
                <a:cs typeface="Calibri"/>
              </a:rPr>
              <a:t>s et enseignant</a:t>
            </a:r>
            <a:r>
              <a:rPr lang="fr" sz="1200">
                <a:solidFill>
                  <a:srgbClr val="2D3539"/>
                </a:solidFill>
                <a:highlight>
                  <a:srgbClr val="FFFFFF"/>
                </a:highlight>
              </a:rPr>
              <a:t>·e</a:t>
            </a:r>
            <a:r>
              <a:rPr lang="fr" sz="1200">
                <a:solidFill>
                  <a:srgbClr val="00000A"/>
                </a:solidFill>
                <a:latin typeface="Calibri"/>
                <a:ea typeface="Calibri"/>
                <a:cs typeface="Calibri"/>
              </a:rPr>
              <a:t>s-chercheur</a:t>
            </a:r>
            <a:r>
              <a:rPr lang="fr" sz="1200">
                <a:solidFill>
                  <a:srgbClr val="2D3539"/>
                </a:solidFill>
                <a:highlight>
                  <a:srgbClr val="FFFFFF"/>
                </a:highlight>
              </a:rPr>
              <a:t>·e</a:t>
            </a:r>
            <a:r>
              <a:rPr lang="fr" sz="1200">
                <a:solidFill>
                  <a:srgbClr val="00000A"/>
                </a:solidFill>
                <a:latin typeface="Calibri"/>
                <a:ea typeface="Calibri"/>
                <a:cs typeface="Calibri"/>
              </a:rPr>
              <a:t>s ayant eu des études longues, avec des parties de carrière non prises en compte pour la retraite en France (travail à l’étranger, par exemple), nombre d’entre elles/eux poursuivent leur activité jusqu’à la date limite d’activité (67 ans actuellement) ou jusqu’à obtenir le nombre de trimestres nécessaires pour partir sans décote (172 trimestres actuellement). Pourtant, les taux de liquidation</a:t>
            </a:r>
            <a:r>
              <a:rPr lang="fr" sz="2000" baseline="30000">
                <a:solidFill>
                  <a:srgbClr val="00000A"/>
                </a:solidFill>
                <a:latin typeface="Calibri"/>
                <a:ea typeface="Calibri"/>
                <a:cs typeface="Calibri"/>
              </a:rPr>
              <a:t>[1]</a:t>
            </a:r>
            <a:r>
              <a:rPr lang="fr" sz="1200">
                <a:solidFill>
                  <a:srgbClr val="00000A"/>
                </a:solidFill>
                <a:latin typeface="Calibri"/>
                <a:ea typeface="Calibri"/>
                <a:cs typeface="Calibri"/>
              </a:rPr>
              <a:t> des retraites ont baissé de 2010 à 2017 : de 74,4 % à 71,7 % chez les Directeurs de Recherche</a:t>
            </a:r>
            <a:r>
              <a:rPr lang="fr" sz="1200">
                <a:solidFill>
                  <a:srgbClr val="FF0000"/>
                </a:solidFill>
                <a:latin typeface="Calibri"/>
                <a:ea typeface="Calibri"/>
                <a:cs typeface="Calibri"/>
              </a:rPr>
              <a:t> </a:t>
            </a:r>
            <a:r>
              <a:rPr lang="fr" sz="1200">
                <a:solidFill>
                  <a:srgbClr val="00000A"/>
                </a:solidFill>
                <a:latin typeface="Calibri"/>
                <a:ea typeface="Calibri"/>
                <a:cs typeface="Calibri"/>
              </a:rPr>
              <a:t>(DR) et Chargés de Recherche (CR) hommes, de 79,8 % à 77,4 % chez les Professeurs d’Université (PR) et Maitres de Conférences (MCF) hommes, de 79,6 % à 76,2 % chez les PR et MCF femmes, sauf ceux des DR et CR femmes qui ont augmenté de 72.9 % à 73.9 %. Et les surcotes des MCF et PR ont diminué en moyenne, du fait de l’augmentation de l’âge légal de 60 à 62 ans et du nombre total de trimestres exigés.</a:t>
            </a:r>
            <a:endParaRPr sz="2400">
              <a:solidFill>
                <a:schemeClr val="dk1"/>
              </a:solidFill>
            </a:endParaRPr>
          </a:p>
          <a:p>
            <a:pPr marL="0" lvl="0" indent="0" algn="l">
              <a:lnSpc>
                <a:spcPct val="114999"/>
              </a:lnSpc>
              <a:spcBef>
                <a:spcPts val="0"/>
              </a:spcBef>
              <a:spcAft>
                <a:spcPts val="0"/>
              </a:spcAft>
              <a:buClr>
                <a:schemeClr val="dk1"/>
              </a:buClr>
              <a:buSzPts val="1100"/>
              <a:buFont typeface="Arial"/>
              <a:buNone/>
              <a:defRPr/>
            </a:pPr>
            <a:r>
              <a:rPr lang="fr" sz="1800" baseline="30000">
                <a:solidFill>
                  <a:schemeClr val="dk1"/>
                </a:solidFill>
                <a:latin typeface="Arial Narrow"/>
                <a:ea typeface="Arial Narrow"/>
                <a:cs typeface="Arial Narrow"/>
              </a:rPr>
              <a:t>[1] </a:t>
            </a:r>
            <a:r>
              <a:rPr lang="fr">
                <a:solidFill>
                  <a:schemeClr val="dk1"/>
                </a:solidFill>
                <a:latin typeface="Arial Narrow"/>
                <a:ea typeface="Arial Narrow"/>
                <a:cs typeface="Arial Narrow"/>
              </a:rPr>
              <a:t>Le taux de liquidation est calculé en fonction du nombre de trimestres effectifs validés et des bonifications.</a:t>
            </a:r>
            <a:endParaRPr>
              <a:solidFill>
                <a:schemeClr val="dk1"/>
              </a:solidFill>
              <a:latin typeface="Arial Narrow"/>
              <a:ea typeface="Arial Narrow"/>
              <a:cs typeface="Arial Narrow"/>
            </a:endParaRPr>
          </a:p>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27" name="Google Shape;227;p15: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28" name="Google Shape;228;p15: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00000"/>
              </a:lnSpc>
              <a:spcBef>
                <a:spcPts val="0"/>
              </a:spcBef>
              <a:spcAft>
                <a:spcPts val="0"/>
              </a:spcAft>
              <a:buSzPts val="1100"/>
              <a:buNone/>
              <a:defRPr/>
            </a:pPr>
            <a:r>
              <a:rPr lang="fr" sz="1600" b="1">
                <a:solidFill>
                  <a:schemeClr val="dk1"/>
                </a:solidFill>
                <a:latin typeface="Times New Roman"/>
                <a:ea typeface="Times New Roman"/>
                <a:cs typeface="Times New Roman"/>
              </a:rPr>
              <a:t>EM se sera attaqué à toutes les cotisation sociales :</a:t>
            </a:r>
            <a:endParaRPr/>
          </a:p>
          <a:p>
            <a:pPr marL="285750" lvl="0" indent="-285750" algn="l">
              <a:lnSpc>
                <a:spcPct val="100000"/>
              </a:lnSpc>
              <a:spcBef>
                <a:spcPts val="0"/>
              </a:spcBef>
              <a:spcAft>
                <a:spcPts val="0"/>
              </a:spcAft>
              <a:buSzPts val="1100"/>
              <a:buFont typeface="Times New Roman"/>
              <a:buChar char="-"/>
              <a:defRPr/>
            </a:pPr>
            <a:r>
              <a:rPr lang="fr" sz="1600" b="1">
                <a:solidFill>
                  <a:schemeClr val="dk1"/>
                </a:solidFill>
                <a:latin typeface="Times New Roman"/>
                <a:ea typeface="Times New Roman"/>
                <a:cs typeface="Times New Roman"/>
              </a:rPr>
              <a:t>aux retraites, …</a:t>
            </a:r>
            <a:endParaRPr/>
          </a:p>
          <a:p>
            <a:pPr marL="285750" lvl="0" indent="-285750" algn="l">
              <a:lnSpc>
                <a:spcPct val="100000"/>
              </a:lnSpc>
              <a:spcBef>
                <a:spcPts val="0"/>
              </a:spcBef>
              <a:spcAft>
                <a:spcPts val="0"/>
              </a:spcAft>
              <a:buSzPts val="1100"/>
              <a:buFont typeface="Times New Roman"/>
              <a:buChar char="-"/>
              <a:defRPr/>
            </a:pPr>
            <a:r>
              <a:rPr lang="fr" sz="1600" b="1">
                <a:solidFill>
                  <a:schemeClr val="dk1"/>
                </a:solidFill>
                <a:latin typeface="Times New Roman"/>
                <a:ea typeface="Times New Roman"/>
                <a:cs typeface="Times New Roman"/>
              </a:rPr>
              <a:t>à l’assurance chômage (actuellement : la flexi-flexibilité)</a:t>
            </a:r>
            <a:endParaRPr/>
          </a:p>
          <a:p>
            <a:pPr marL="285750" lvl="0" indent="-285750" algn="l">
              <a:lnSpc>
                <a:spcPct val="100000"/>
              </a:lnSpc>
              <a:spcBef>
                <a:spcPts val="0"/>
              </a:spcBef>
              <a:spcAft>
                <a:spcPts val="0"/>
              </a:spcAft>
              <a:buSzPts val="1100"/>
              <a:buFont typeface="Times New Roman"/>
              <a:buChar char="-"/>
              <a:defRPr/>
            </a:pPr>
            <a:r>
              <a:rPr lang="fr" sz="1600" b="1">
                <a:solidFill>
                  <a:schemeClr val="dk1"/>
                </a:solidFill>
                <a:latin typeface="Times New Roman"/>
                <a:ea typeface="Times New Roman"/>
                <a:cs typeface="Times New Roman"/>
              </a:rPr>
              <a:t>aux prestations familiales (« ce n’est pas au travail de les financer ! »)</a:t>
            </a:r>
            <a:endParaRPr/>
          </a:p>
          <a:p>
            <a:pPr marL="285750" lvl="0" indent="-285750" algn="l">
              <a:lnSpc>
                <a:spcPct val="100000"/>
              </a:lnSpc>
              <a:spcBef>
                <a:spcPts val="0"/>
              </a:spcBef>
              <a:spcAft>
                <a:spcPts val="0"/>
              </a:spcAft>
              <a:buSzPts val="1100"/>
              <a:buFont typeface="Times New Roman"/>
              <a:buChar char="-"/>
              <a:defRPr/>
            </a:pPr>
            <a:r>
              <a:rPr lang="fr" sz="1600" b="1">
                <a:solidFill>
                  <a:schemeClr val="dk1"/>
                </a:solidFill>
                <a:latin typeface="Times New Roman"/>
                <a:ea typeface="Times New Roman"/>
                <a:cs typeface="Times New Roman"/>
              </a:rPr>
              <a:t>À la sécurité sociale (Non compensation des baisses et exonération de cotisation décidée par l’État =&gt; </a:t>
            </a:r>
            <a:endParaRPr/>
          </a:p>
          <a:p>
            <a:pPr marL="285750" lvl="0" indent="-285750" algn="l">
              <a:lnSpc>
                <a:spcPct val="100000"/>
              </a:lnSpc>
              <a:spcBef>
                <a:spcPts val="0"/>
              </a:spcBef>
              <a:spcAft>
                <a:spcPts val="0"/>
              </a:spcAft>
              <a:buSzPts val="1100"/>
              <a:buFont typeface="Times New Roman"/>
              <a:buChar char="-"/>
              <a:defRPr/>
            </a:pPr>
            <a:r>
              <a:rPr lang="fr" sz="1600" b="1">
                <a:solidFill>
                  <a:schemeClr val="dk1"/>
                </a:solidFill>
                <a:latin typeface="Times New Roman"/>
                <a:ea typeface="Times New Roman"/>
                <a:cs typeface="Times New Roman"/>
              </a:rPr>
              <a:t>C’est une étatisation du budget des prestations sociale (600 G€) alors que le budget de l’État c’est environs 300 G€.</a:t>
            </a:r>
            <a:endParaRPr sz="1600" b="1">
              <a:solidFill>
                <a:schemeClr val="dk1"/>
              </a:solidFill>
              <a:latin typeface="Times New Roman"/>
              <a:ea typeface="Times New Roman"/>
              <a:cs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35" name="Google Shape;235;p16: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6" name="Google Shape;236;p16: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298450" algn="l">
              <a:lnSpc>
                <a:spcPct val="100000"/>
              </a:lnSpc>
              <a:spcBef>
                <a:spcPts val="0"/>
              </a:spcBef>
              <a:spcAft>
                <a:spcPts val="0"/>
              </a:spcAft>
              <a:buSzPts val="1100"/>
              <a:buChar char="-"/>
              <a:defRPr/>
            </a:pPr>
            <a:r>
              <a:rPr lang="fr" sz="1600" b="1">
                <a:solidFill>
                  <a:schemeClr val="dk1"/>
                </a:solidFill>
                <a:latin typeface="Times New Roman"/>
                <a:ea typeface="Times New Roman"/>
                <a:cs typeface="Times New Roman"/>
              </a:rPr>
              <a:t>plus simple : cela fait 75 ans que la gestion est effectuée sans problème, y compris manuellement pendant une longue période, et on ne pourrait pas continuer avec l’informatique ?!</a:t>
            </a:r>
            <a:endParaRPr sz="1600" b="1">
              <a:solidFill>
                <a:schemeClr val="dk1"/>
              </a:solidFill>
              <a:latin typeface="Times New Roman"/>
              <a:ea typeface="Times New Roman"/>
              <a:cs typeface="Times New Roman"/>
            </a:endParaRPr>
          </a:p>
          <a:p>
            <a:pPr marL="457200" lvl="0" indent="-330200" algn="l">
              <a:lnSpc>
                <a:spcPct val="100000"/>
              </a:lnSpc>
              <a:spcBef>
                <a:spcPts val="0"/>
              </a:spcBef>
              <a:spcAft>
                <a:spcPts val="0"/>
              </a:spcAft>
              <a:buClr>
                <a:schemeClr val="dk1"/>
              </a:buClr>
              <a:buSzPts val="1600"/>
              <a:buFont typeface="Times New Roman"/>
              <a:buChar char="-"/>
              <a:defRPr/>
            </a:pPr>
            <a:r>
              <a:rPr lang="fr" sz="1600" b="1">
                <a:solidFill>
                  <a:schemeClr val="dk1"/>
                </a:solidFill>
                <a:latin typeface="Times New Roman"/>
                <a:ea typeface="Times New Roman"/>
                <a:cs typeface="Times New Roman"/>
              </a:rPr>
              <a:t>Et qui a complexifié le système, si ce n’est ceux qui ont introduit les décotes, surcotes, âge limite, etc ?</a:t>
            </a:r>
            <a:endParaRPr sz="1600" b="1">
              <a:solidFill>
                <a:schemeClr val="dk1"/>
              </a:solidFill>
              <a:latin typeface="Times New Roman"/>
              <a:ea typeface="Times New Roman"/>
              <a:cs typeface="Times New Roman"/>
            </a:endParaRPr>
          </a:p>
          <a:p>
            <a:pPr marL="0" lvl="0" indent="0" algn="l">
              <a:lnSpc>
                <a:spcPct val="100000"/>
              </a:lnSpc>
              <a:spcBef>
                <a:spcPts val="0"/>
              </a:spcBef>
              <a:spcAft>
                <a:spcPts val="0"/>
              </a:spcAft>
              <a:buSzPts val="1100"/>
              <a:buNone/>
              <a:defRPr/>
            </a:pPr>
            <a:endParaRPr sz="1600" b="1">
              <a:solidFill>
                <a:schemeClr val="dk1"/>
              </a:solidFill>
              <a:latin typeface="Times New Roman"/>
              <a:ea typeface="Times New Roman"/>
              <a:cs typeface="Times New Roman"/>
            </a:endParaRPr>
          </a:p>
          <a:p>
            <a:pPr marL="0" lvl="0" indent="0" algn="l">
              <a:lnSpc>
                <a:spcPct val="100000"/>
              </a:lnSpc>
              <a:spcBef>
                <a:spcPts val="0"/>
              </a:spcBef>
              <a:spcAft>
                <a:spcPts val="0"/>
              </a:spcAft>
              <a:buSzPts val="1100"/>
              <a:buNone/>
              <a:defRPr/>
            </a:pPr>
            <a:r>
              <a:rPr lang="fr" sz="1600" b="1">
                <a:solidFill>
                  <a:schemeClr val="dk1"/>
                </a:solidFill>
                <a:latin typeface="Times New Roman"/>
                <a:ea typeface="Times New Roman"/>
                <a:cs typeface="Times New Roman"/>
              </a:rPr>
              <a:t>le système à points de la RAFP : </a:t>
            </a:r>
            <a:r>
              <a:rPr lang="fr" sz="1600">
                <a:solidFill>
                  <a:schemeClr val="dk1"/>
                </a:solidFill>
                <a:latin typeface="Times New Roman"/>
                <a:ea typeface="Times New Roman"/>
                <a:cs typeface="Times New Roman"/>
              </a:rPr>
              <a:t>le rapport baisse de 4 % à 3,6 % entre 2005 et aujourd’hui.</a:t>
            </a:r>
            <a:endParaRPr/>
          </a:p>
          <a:p>
            <a:pPr marL="0" lvl="0" indent="0" algn="l">
              <a:lnSpc>
                <a:spcPct val="100000"/>
              </a:lnSpc>
              <a:spcBef>
                <a:spcPts val="0"/>
              </a:spcBef>
              <a:spcAft>
                <a:spcPts val="0"/>
              </a:spcAft>
              <a:buSzPts val="1100"/>
              <a:buNone/>
              <a:defRPr/>
            </a:pPr>
            <a:endParaRPr sz="1600">
              <a:solidFill>
                <a:schemeClr val="dk1"/>
              </a:solidFill>
              <a:latin typeface="Times New Roman"/>
              <a:ea typeface="Times New Roman"/>
              <a:cs typeface="Times New Roman"/>
            </a:endParaRPr>
          </a:p>
          <a:p>
            <a:pPr marL="914400" lvl="1"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la </a:t>
            </a:r>
            <a:r>
              <a:rPr lang="fr" sz="1100" b="1" i="0" u="none" strike="noStrike" cap="none">
                <a:solidFill>
                  <a:srgbClr val="000000"/>
                </a:solidFill>
                <a:latin typeface="Arial"/>
                <a:ea typeface="Arial"/>
                <a:cs typeface="Arial"/>
              </a:rPr>
              <a:t>lisibilité</a:t>
            </a:r>
            <a:r>
              <a:rPr lang="fr" sz="1100" b="0" i="0" u="none" strike="noStrike" cap="none">
                <a:solidFill>
                  <a:srgbClr val="000000"/>
                </a:solidFill>
                <a:latin typeface="Arial"/>
                <a:ea typeface="Arial"/>
                <a:cs typeface="Arial"/>
              </a:rPr>
              <a:t> est donc un argument</a:t>
            </a:r>
            <a:endParaRPr/>
          </a:p>
          <a:p>
            <a:pPr marL="1371600" lvl="2"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même si nombre de collègues ne savent pas aujourd’hui quelle sera leur retraite</a:t>
            </a:r>
            <a:endParaRPr/>
          </a:p>
          <a:p>
            <a:pPr marL="1371600" lvl="2"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le système par point ne se donne plus comme objectif de rémunérer dignement les agents à la hauteur de la qualification acquise. C’est un conquis !</a:t>
            </a:r>
            <a:endParaRPr/>
          </a:p>
          <a:p>
            <a:pPr marL="1371600" lvl="2"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c’est une réforme antidémocratique car les ajustements ne seront plus soumis à débat (comment mobiliser contre une variation de 1% de la valeur du point) les ajustement ne se feront plus lors du PLFSS mais par un conseil d’administration (sic)</a:t>
            </a:r>
            <a:endParaRPr/>
          </a:p>
          <a:p>
            <a:pPr marL="914400" lvl="1"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quid de la </a:t>
            </a:r>
            <a:r>
              <a:rPr lang="fr" sz="1100" b="1" i="0" u="none" strike="noStrike" cap="none">
                <a:solidFill>
                  <a:srgbClr val="000000"/>
                </a:solidFill>
                <a:latin typeface="Arial"/>
                <a:ea typeface="Arial"/>
                <a:cs typeface="Arial"/>
              </a:rPr>
              <a:t>solidarité</a:t>
            </a:r>
            <a:r>
              <a:rPr lang="fr" sz="1100" b="0" i="0" u="none" strike="noStrike" cap="none">
                <a:solidFill>
                  <a:srgbClr val="000000"/>
                </a:solidFill>
                <a:latin typeface="Arial"/>
                <a:ea typeface="Arial"/>
                <a:cs typeface="Arial"/>
              </a:rPr>
              <a:t> ?</a:t>
            </a:r>
            <a:endParaRPr/>
          </a:p>
          <a:p>
            <a:pPr marL="1371600" lvl="2"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c’est chacun pour soi</a:t>
            </a:r>
            <a:endParaRPr/>
          </a:p>
          <a:p>
            <a:pPr marL="1371600" lvl="2"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les temps partiels imposés ?</a:t>
            </a:r>
            <a:endParaRPr/>
          </a:p>
          <a:p>
            <a:pPr marL="1371600" lvl="2"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les minimas ne sont pas assurés</a:t>
            </a:r>
            <a:endParaRPr/>
          </a:p>
          <a:p>
            <a:pPr marL="914400" lvl="1"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quid de la </a:t>
            </a:r>
            <a:r>
              <a:rPr lang="fr" sz="1100" b="1" i="0" u="none" strike="noStrike" cap="none">
                <a:solidFill>
                  <a:srgbClr val="000000"/>
                </a:solidFill>
                <a:latin typeface="Arial"/>
                <a:ea typeface="Arial"/>
                <a:cs typeface="Arial"/>
              </a:rPr>
              <a:t>justice</a:t>
            </a:r>
            <a:r>
              <a:rPr lang="fr" sz="1100" b="0" i="0" u="none" strike="noStrike" cap="none">
                <a:solidFill>
                  <a:srgbClr val="000000"/>
                </a:solidFill>
                <a:latin typeface="Arial"/>
                <a:ea typeface="Arial"/>
                <a:cs typeface="Arial"/>
              </a:rPr>
              <a:t> ?</a:t>
            </a:r>
            <a:endParaRPr/>
          </a:p>
          <a:p>
            <a:pPr marL="1371600" lvl="2"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la justice peut-elle se résumer à « je récupère ce que j’ai mis au pot » ?</a:t>
            </a:r>
            <a:endParaRPr/>
          </a:p>
          <a:p>
            <a:pPr marL="1371600" lvl="2"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la sécurité sociale ce n’est pas un droit de tirage, ou récupérer ce que j’ai mis</a:t>
            </a:r>
            <a:endParaRPr/>
          </a:p>
          <a:p>
            <a:pPr marL="1828800" lvl="3"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c’est je travaille, j’acquière des droits et ces droits me permette d’en bénéficier selon mes besoins</a:t>
            </a:r>
            <a:endParaRPr/>
          </a:p>
          <a:p>
            <a:pPr marL="1828800" lvl="3"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ce retournement est fait uniquement pour ajuster comptablement les recettes et les dépenses</a:t>
            </a:r>
            <a:endParaRPr/>
          </a:p>
          <a:p>
            <a:pPr marL="914400" lvl="1"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quid de l’universalité?</a:t>
            </a:r>
            <a:endParaRPr/>
          </a:p>
          <a:p>
            <a:pPr marL="1371600" lvl="2"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Cela n’est pas juste car les carrières sont différentes</a:t>
            </a:r>
            <a:endParaRPr/>
          </a:p>
          <a:p>
            <a:pPr marL="1371600" lvl="2"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Le système unique, cela v</a:t>
            </a:r>
            <a:endParaRPr/>
          </a:p>
          <a:p>
            <a:pPr marL="1371600" lvl="2"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En 45 ceux qui s’oppose au système unique ce sont</a:t>
            </a:r>
            <a:endParaRPr/>
          </a:p>
          <a:p>
            <a:pPr marL="1828800" lvl="3"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Les libéraux</a:t>
            </a:r>
            <a:endParaRPr/>
          </a:p>
          <a:p>
            <a:pPr marL="1828800" lvl="3"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Les agriculteurs qui disaient qu’avec leur terre</a:t>
            </a:r>
            <a:endParaRPr/>
          </a:p>
          <a:p>
            <a:pPr marL="1828800" lvl="3"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Les fonctionnaires avaient déjà 75 % de taux de remplacement</a:t>
            </a:r>
            <a:endParaRPr/>
          </a:p>
          <a:p>
            <a:pPr marL="1828800" lvl="3"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Le privé avait à l’époque 40 % des meilleurs salaires</a:t>
            </a:r>
            <a:endParaRPr/>
          </a:p>
          <a:p>
            <a:pPr marL="1371600" lvl="2"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Par la suite</a:t>
            </a:r>
            <a:endParaRPr/>
          </a:p>
          <a:p>
            <a:pPr marL="1828800" lvl="3"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Les régimes complémentaires permettent d’avoir un taux de remplacement en 1970 autour de 75 %</a:t>
            </a:r>
            <a:endParaRPr/>
          </a:p>
          <a:p>
            <a:pPr marL="1828800" lvl="3"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Le code des pensions de la FP est intégré dans le statut</a:t>
            </a:r>
            <a:endParaRPr/>
          </a:p>
          <a:p>
            <a:pPr marL="2286000" lvl="4"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Qui garantit une progression de carrière</a:t>
            </a:r>
            <a:endParaRPr/>
          </a:p>
          <a:p>
            <a:pPr marL="2286000" lvl="4"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C’est un pacte social (qui permet d’accepter les très bas salaires en début de carrière) alors que dans le privé les salaires de début sont beaucoup plus élevés</a:t>
            </a:r>
            <a:endParaRPr/>
          </a:p>
          <a:p>
            <a:pPr marL="2286000" lvl="4"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C’est tout l’édifice statutaire qui est remis en cause</a:t>
            </a:r>
            <a:endParaRPr/>
          </a:p>
          <a:p>
            <a:pPr marL="1828800" lvl="3" indent="-298450" algn="l">
              <a:lnSpc>
                <a:spcPct val="100000"/>
              </a:lnSpc>
              <a:spcBef>
                <a:spcPts val="0"/>
              </a:spcBef>
              <a:spcAft>
                <a:spcPts val="0"/>
              </a:spcAft>
              <a:buSzPts val="1100"/>
              <a:buChar char="●"/>
              <a:defRPr/>
            </a:pPr>
            <a:r>
              <a:rPr lang="fr" sz="1100" b="0" i="0" u="none" strike="noStrike" cap="none">
                <a:solidFill>
                  <a:srgbClr val="000000"/>
                </a:solidFill>
                <a:latin typeface="Arial"/>
                <a:ea typeface="Arial"/>
                <a:cs typeface="Arial"/>
              </a:rPr>
              <a:t>Aujourd’hui le taux de remplacement public et privé est autour </a:t>
            </a:r>
            <a:r>
              <a:rPr lang="fr" sz="1100" b="1" i="0" u="none" strike="noStrike" cap="none">
                <a:solidFill>
                  <a:srgbClr val="000000"/>
                </a:solidFill>
                <a:latin typeface="Arial"/>
                <a:ea typeface="Arial"/>
                <a:cs typeface="Arial"/>
              </a:rPr>
              <a:t>de 66 %</a:t>
            </a:r>
            <a:endParaRPr sz="1100" b="0" i="0" u="none" strike="noStrike" cap="none">
              <a:solidFill>
                <a:srgbClr val="000000"/>
              </a:solidFill>
              <a:latin typeface="Arial"/>
              <a:ea typeface="Arial"/>
              <a:cs typeface="Arial"/>
            </a:endParaRPr>
          </a:p>
          <a:p>
            <a:pPr marL="0" lvl="0" indent="0" algn="l">
              <a:lnSpc>
                <a:spcPct val="100000"/>
              </a:lnSpc>
              <a:spcBef>
                <a:spcPts val="0"/>
              </a:spcBef>
              <a:spcAft>
                <a:spcPts val="0"/>
              </a:spcAft>
              <a:buSzPts val="1100"/>
              <a:buNone/>
              <a:defRPr/>
            </a:pPr>
            <a:endParaRPr sz="1600">
              <a:solidFill>
                <a:schemeClr val="dk1"/>
              </a:solidFill>
              <a:latin typeface="Times New Roman"/>
              <a:ea typeface="Times New Roman"/>
              <a:cs typeface="Times New Roman"/>
            </a:endParaRPr>
          </a:p>
          <a:p>
            <a:pPr marL="0" lvl="0" indent="0" algn="l">
              <a:lnSpc>
                <a:spcPct val="100000"/>
              </a:lnSpc>
              <a:spcBef>
                <a:spcPts val="0"/>
              </a:spcBef>
              <a:spcAft>
                <a:spcPts val="0"/>
              </a:spcAft>
              <a:buSzPts val="1100"/>
              <a:buNone/>
              <a:defRPr/>
            </a:pPr>
            <a:endParaRPr sz="1600" b="1">
              <a:solidFill>
                <a:schemeClr val="dk1"/>
              </a:solidFill>
              <a:latin typeface="Times New Roman"/>
              <a:ea typeface="Times New Roman"/>
              <a:cs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05" name="Google Shape;405;g1d0f408691b_0_9: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06" name="Google Shape;406;g1d0f408691b_0_9: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spcBef>
                <a:spcPts val="0"/>
              </a:spcBef>
              <a:spcAft>
                <a:spcPts val="0"/>
              </a:spcAft>
              <a:buSzPts val="1100"/>
              <a:buNone/>
              <a:defRPr/>
            </a:pPr>
            <a:r>
              <a:rPr lang="fr-FR"/>
              <a:t>Ce refus de travailler plus longtemps révèle en partie l’envie de profiter de la vie après une carrière bien remplie. Un sentiment tout à fait légitime, après plus de quarante années passées à cotiser. Mais pour un grand nombre de Français</a:t>
            </a:r>
            <a:r>
              <a:rPr lang="fr-FR" sz="1100">
                <a:solidFill>
                  <a:srgbClr val="2D3539"/>
                </a:solidFill>
                <a:highlight>
                  <a:srgbClr val="FFFFFF"/>
                </a:highlight>
              </a:rPr>
              <a:t>·es</a:t>
            </a:r>
            <a:r>
              <a:rPr lang="fr-FR"/>
              <a:t>, cela n’a rien d’un choix : cassé</a:t>
            </a:r>
            <a:r>
              <a:rPr lang="fr-FR" sz="1100">
                <a:solidFill>
                  <a:srgbClr val="2D3539"/>
                </a:solidFill>
                <a:highlight>
                  <a:srgbClr val="FFFFFF"/>
                </a:highlight>
              </a:rPr>
              <a:t>·e</a:t>
            </a:r>
            <a:r>
              <a:rPr lang="fr-FR"/>
              <a:t>s par le boulot, mis</a:t>
            </a:r>
            <a:r>
              <a:rPr lang="fr-FR" sz="1100">
                <a:solidFill>
                  <a:srgbClr val="2D3539"/>
                </a:solidFill>
                <a:highlight>
                  <a:srgbClr val="FFFFFF"/>
                </a:highlight>
              </a:rPr>
              <a:t>·es</a:t>
            </a:r>
            <a:r>
              <a:rPr lang="fr-FR"/>
              <a:t> à la porte par leur employeur</a:t>
            </a:r>
            <a:r>
              <a:rPr lang="fr-FR" sz="1100">
                <a:solidFill>
                  <a:srgbClr val="2D3539"/>
                </a:solidFill>
                <a:highlight>
                  <a:srgbClr val="FFFFFF"/>
                </a:highlight>
              </a:rPr>
              <a:t>·e</a:t>
            </a:r>
            <a:r>
              <a:rPr lang="fr-FR"/>
              <a:t>, condamné</a:t>
            </a:r>
            <a:r>
              <a:rPr lang="fr-FR" sz="1100">
                <a:solidFill>
                  <a:srgbClr val="2D3539"/>
                </a:solidFill>
                <a:highlight>
                  <a:srgbClr val="FFFFFF"/>
                </a:highlight>
              </a:rPr>
              <a:t>·e</a:t>
            </a:r>
            <a:r>
              <a:rPr lang="fr-FR"/>
              <a:t>s à pointer à Pôle emploi, ils et elles ne peuvent pas travailler plus longtemps, quand bien même ils et elles le voudraient. Or ce sont elles et eux qui vont</a:t>
            </a:r>
            <a:r>
              <a:rPr lang="fr-FR" sz="1450">
                <a:solidFill>
                  <a:srgbClr val="2D3539"/>
                </a:solidFill>
                <a:highlight>
                  <a:srgbClr val="FFFFFF"/>
                </a:highlight>
              </a:rPr>
              <a:t> faire les frais de la prochaine réforme des retraites.</a:t>
            </a:r>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8" name="Google Shape;28;g1cf96530b7c_0_145: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9" name="Google Shape;29;g1cf96530b7c_0_145: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14999"/>
              </a:lnSpc>
              <a:spcBef>
                <a:spcPts val="0"/>
              </a:spcBef>
              <a:spcAft>
                <a:spcPts val="0"/>
              </a:spcAft>
              <a:buClr>
                <a:schemeClr val="dk1"/>
              </a:buClr>
              <a:buSzPts val="1100"/>
              <a:buFont typeface="Arial"/>
              <a:buNone/>
              <a:defRPr/>
            </a:pPr>
            <a:endParaRPr>
              <a:solidFill>
                <a:schemeClr val="dk1"/>
              </a:solidFill>
            </a:endParaRPr>
          </a:p>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13" name="Google Shape;413;g1d39ea57b58_0_2: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14" name="Google Shape;414;g1d39ea57b58_0_2: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spcBef>
                <a:spcPts val="0"/>
              </a:spcBef>
              <a:spcAft>
                <a:spcPts val="0"/>
              </a:spcAft>
              <a:buSzPts val="1100"/>
              <a:buNone/>
              <a:defRPr/>
            </a:pPr>
            <a:r>
              <a:rPr lang="fr-FR"/>
              <a:t>Ce refus de travailler plus longtemps révèle en partie l’envie de profiter de la vie après une carrière bien remplie. Un sentiment tout à fait légitime, après plus de quarante années passées à cotiser. Mais pour un grand nombre de Français</a:t>
            </a:r>
            <a:r>
              <a:rPr lang="fr-FR" sz="1100">
                <a:solidFill>
                  <a:srgbClr val="2D3539"/>
                </a:solidFill>
                <a:highlight>
                  <a:srgbClr val="FFFFFF"/>
                </a:highlight>
              </a:rPr>
              <a:t>·es</a:t>
            </a:r>
            <a:r>
              <a:rPr lang="fr-FR"/>
              <a:t>, cela n’a rien d’un choix : cassé</a:t>
            </a:r>
            <a:r>
              <a:rPr lang="fr-FR" sz="1100">
                <a:solidFill>
                  <a:srgbClr val="2D3539"/>
                </a:solidFill>
                <a:highlight>
                  <a:srgbClr val="FFFFFF"/>
                </a:highlight>
              </a:rPr>
              <a:t>·e</a:t>
            </a:r>
            <a:r>
              <a:rPr lang="fr-FR"/>
              <a:t>s par le boulot, mis</a:t>
            </a:r>
            <a:r>
              <a:rPr lang="fr-FR" sz="1100">
                <a:solidFill>
                  <a:srgbClr val="2D3539"/>
                </a:solidFill>
                <a:highlight>
                  <a:srgbClr val="FFFFFF"/>
                </a:highlight>
              </a:rPr>
              <a:t>·es</a:t>
            </a:r>
            <a:r>
              <a:rPr lang="fr-FR"/>
              <a:t> à la porte par leur employeur</a:t>
            </a:r>
            <a:r>
              <a:rPr lang="fr-FR" sz="1100">
                <a:solidFill>
                  <a:srgbClr val="2D3539"/>
                </a:solidFill>
                <a:highlight>
                  <a:srgbClr val="FFFFFF"/>
                </a:highlight>
              </a:rPr>
              <a:t>·e</a:t>
            </a:r>
            <a:r>
              <a:rPr lang="fr-FR"/>
              <a:t>, condamné</a:t>
            </a:r>
            <a:r>
              <a:rPr lang="fr-FR" sz="1100">
                <a:solidFill>
                  <a:srgbClr val="2D3539"/>
                </a:solidFill>
                <a:highlight>
                  <a:srgbClr val="FFFFFF"/>
                </a:highlight>
              </a:rPr>
              <a:t>·e</a:t>
            </a:r>
            <a:r>
              <a:rPr lang="fr-FR"/>
              <a:t>s à pointer à Pôle emploi, ils et elles ne peuvent pas travailler plus longtemps, quand bien même ils et elles le voudraient. Or ce sont elles et eux qui vont</a:t>
            </a:r>
            <a:r>
              <a:rPr lang="fr-FR" sz="1450">
                <a:solidFill>
                  <a:srgbClr val="2D3539"/>
                </a:solidFill>
                <a:highlight>
                  <a:srgbClr val="FFFFFF"/>
                </a:highlight>
              </a:rPr>
              <a:t> faire les frais de la prochaine réforme des retraites.</a:t>
            </a:r>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22" name="Google Shape;422;g1d0f408691b_0_0: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23" name="Google Shape;423;g1d0f408691b_0_0: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spcBef>
                <a:spcPts val="0"/>
              </a:spcBef>
              <a:spcAft>
                <a:spcPts val="0"/>
              </a:spcAft>
              <a:buSzPts val="1100"/>
              <a:buNone/>
              <a:defRPr/>
            </a:pPr>
            <a:r>
              <a:rPr lang="fr-FR"/>
              <a:t>Ce refus de travailler plus longtemps révèle en partie l’envie de profiter de la vie après une carrière bien remplie. Un sentiment tout à fait légitime, après plus de quarante années passées à cotiser. Mais pour un grand nombre de Français</a:t>
            </a:r>
            <a:r>
              <a:rPr lang="fr-FR" sz="1100">
                <a:solidFill>
                  <a:srgbClr val="2D3539"/>
                </a:solidFill>
                <a:highlight>
                  <a:srgbClr val="FFFFFF"/>
                </a:highlight>
              </a:rPr>
              <a:t>·es</a:t>
            </a:r>
            <a:r>
              <a:rPr lang="fr-FR"/>
              <a:t>, cela n’a rien d’un choix : cassé</a:t>
            </a:r>
            <a:r>
              <a:rPr lang="fr-FR" sz="1100">
                <a:solidFill>
                  <a:srgbClr val="2D3539"/>
                </a:solidFill>
                <a:highlight>
                  <a:srgbClr val="FFFFFF"/>
                </a:highlight>
              </a:rPr>
              <a:t>·e</a:t>
            </a:r>
            <a:r>
              <a:rPr lang="fr-FR"/>
              <a:t>s par le boulot, mis</a:t>
            </a:r>
            <a:r>
              <a:rPr lang="fr-FR" sz="1100">
                <a:solidFill>
                  <a:srgbClr val="2D3539"/>
                </a:solidFill>
                <a:highlight>
                  <a:srgbClr val="FFFFFF"/>
                </a:highlight>
              </a:rPr>
              <a:t>·es</a:t>
            </a:r>
            <a:r>
              <a:rPr lang="fr-FR"/>
              <a:t> à la porte par leur employeur</a:t>
            </a:r>
            <a:r>
              <a:rPr lang="fr-FR" sz="1100">
                <a:solidFill>
                  <a:srgbClr val="2D3539"/>
                </a:solidFill>
                <a:highlight>
                  <a:srgbClr val="FFFFFF"/>
                </a:highlight>
              </a:rPr>
              <a:t>·e</a:t>
            </a:r>
            <a:r>
              <a:rPr lang="fr-FR"/>
              <a:t>, condamné</a:t>
            </a:r>
            <a:r>
              <a:rPr lang="fr-FR" sz="1100">
                <a:solidFill>
                  <a:srgbClr val="2D3539"/>
                </a:solidFill>
                <a:highlight>
                  <a:srgbClr val="FFFFFF"/>
                </a:highlight>
              </a:rPr>
              <a:t>·e</a:t>
            </a:r>
            <a:r>
              <a:rPr lang="fr-FR"/>
              <a:t>s à pointer à Pôle emploi, ils et elles ne peuvent pas travailler plus longtemps, quand bien même ils et elles le voudraient. Or ce sont elles et eux qui vont</a:t>
            </a:r>
            <a:r>
              <a:rPr lang="fr-FR" sz="1450">
                <a:solidFill>
                  <a:srgbClr val="2D3539"/>
                </a:solidFill>
                <a:highlight>
                  <a:srgbClr val="FFFFFF"/>
                </a:highlight>
              </a:rPr>
              <a:t> faire les frais de la prochaine réforme des retraites.</a:t>
            </a:r>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22" name="Google Shape;422;g1d0f408691b_0_0: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23" name="Google Shape;423;g1d0f408691b_0_0: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spcBef>
                <a:spcPts val="0"/>
              </a:spcBef>
              <a:spcAft>
                <a:spcPts val="0"/>
              </a:spcAft>
              <a:buSzPts val="1100"/>
              <a:buNone/>
              <a:defRPr/>
            </a:pPr>
            <a:r>
              <a:rPr lang="fr-FR"/>
              <a:t>Ce refus de travailler plus longtemps révèle en partie l’envie de profiter de la vie après une carrière bien remplie. Un sentiment tout à fait légitime, après plus de quarante années passées à cotiser. Mais pour un grand nombre de Français</a:t>
            </a:r>
            <a:r>
              <a:rPr lang="fr-FR" sz="1100">
                <a:solidFill>
                  <a:srgbClr val="2D3539"/>
                </a:solidFill>
                <a:highlight>
                  <a:srgbClr val="FFFFFF"/>
                </a:highlight>
              </a:rPr>
              <a:t>·es</a:t>
            </a:r>
            <a:r>
              <a:rPr lang="fr-FR"/>
              <a:t>, cela n’a rien d’un choix : cassé</a:t>
            </a:r>
            <a:r>
              <a:rPr lang="fr-FR" sz="1100">
                <a:solidFill>
                  <a:srgbClr val="2D3539"/>
                </a:solidFill>
                <a:highlight>
                  <a:srgbClr val="FFFFFF"/>
                </a:highlight>
              </a:rPr>
              <a:t>·e</a:t>
            </a:r>
            <a:r>
              <a:rPr lang="fr-FR"/>
              <a:t>s par le boulot, mis</a:t>
            </a:r>
            <a:r>
              <a:rPr lang="fr-FR" sz="1100">
                <a:solidFill>
                  <a:srgbClr val="2D3539"/>
                </a:solidFill>
                <a:highlight>
                  <a:srgbClr val="FFFFFF"/>
                </a:highlight>
              </a:rPr>
              <a:t>·es</a:t>
            </a:r>
            <a:r>
              <a:rPr lang="fr-FR"/>
              <a:t> à la porte par leur employeur</a:t>
            </a:r>
            <a:r>
              <a:rPr lang="fr-FR" sz="1100">
                <a:solidFill>
                  <a:srgbClr val="2D3539"/>
                </a:solidFill>
                <a:highlight>
                  <a:srgbClr val="FFFFFF"/>
                </a:highlight>
              </a:rPr>
              <a:t>·e</a:t>
            </a:r>
            <a:r>
              <a:rPr lang="fr-FR"/>
              <a:t>, condamné</a:t>
            </a:r>
            <a:r>
              <a:rPr lang="fr-FR" sz="1100">
                <a:solidFill>
                  <a:srgbClr val="2D3539"/>
                </a:solidFill>
                <a:highlight>
                  <a:srgbClr val="FFFFFF"/>
                </a:highlight>
              </a:rPr>
              <a:t>·e</a:t>
            </a:r>
            <a:r>
              <a:rPr lang="fr-FR"/>
              <a:t>s à pointer à Pôle emploi, ils et elles ne peuvent pas travailler plus longtemps, quand bien même ils et elles le voudraient. Or ce sont elles et eux qui vont</a:t>
            </a:r>
            <a:r>
              <a:rPr lang="fr-FR" sz="1450">
                <a:solidFill>
                  <a:srgbClr val="2D3539"/>
                </a:solidFill>
                <a:highlight>
                  <a:srgbClr val="FFFFFF"/>
                </a:highlight>
              </a:rPr>
              <a:t> faire les frais de la prochaine réforme des retraites.</a:t>
            </a:r>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22" name="Google Shape;422;g1d0f408691b_0_0: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23" name="Google Shape;423;g1d0f408691b_0_0: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spcBef>
                <a:spcPts val="0"/>
              </a:spcBef>
              <a:spcAft>
                <a:spcPts val="0"/>
              </a:spcAft>
              <a:buSzPts val="1100"/>
              <a:buNone/>
              <a:defRPr/>
            </a:pPr>
            <a:r>
              <a:rPr lang="fr-FR"/>
              <a:t>Ce refus de travailler plus longtemps révèle en partie l’envie de profiter de la vie après une carrière bien remplie. Un sentiment tout à fait légitime, après plus de quarante années passées à cotiser. Mais pour un grand nombre de Français</a:t>
            </a:r>
            <a:r>
              <a:rPr lang="fr-FR" sz="1100">
                <a:solidFill>
                  <a:srgbClr val="2D3539"/>
                </a:solidFill>
                <a:highlight>
                  <a:srgbClr val="FFFFFF"/>
                </a:highlight>
              </a:rPr>
              <a:t>·es</a:t>
            </a:r>
            <a:r>
              <a:rPr lang="fr-FR"/>
              <a:t>, cela n’a rien d’un choix : cassé</a:t>
            </a:r>
            <a:r>
              <a:rPr lang="fr-FR" sz="1100">
                <a:solidFill>
                  <a:srgbClr val="2D3539"/>
                </a:solidFill>
                <a:highlight>
                  <a:srgbClr val="FFFFFF"/>
                </a:highlight>
              </a:rPr>
              <a:t>·e</a:t>
            </a:r>
            <a:r>
              <a:rPr lang="fr-FR"/>
              <a:t>s par le boulot, mis</a:t>
            </a:r>
            <a:r>
              <a:rPr lang="fr-FR" sz="1100">
                <a:solidFill>
                  <a:srgbClr val="2D3539"/>
                </a:solidFill>
                <a:highlight>
                  <a:srgbClr val="FFFFFF"/>
                </a:highlight>
              </a:rPr>
              <a:t>·es</a:t>
            </a:r>
            <a:r>
              <a:rPr lang="fr-FR"/>
              <a:t> à la porte par leur employeur</a:t>
            </a:r>
            <a:r>
              <a:rPr lang="fr-FR" sz="1100">
                <a:solidFill>
                  <a:srgbClr val="2D3539"/>
                </a:solidFill>
                <a:highlight>
                  <a:srgbClr val="FFFFFF"/>
                </a:highlight>
              </a:rPr>
              <a:t>·e</a:t>
            </a:r>
            <a:r>
              <a:rPr lang="fr-FR"/>
              <a:t>, condamné</a:t>
            </a:r>
            <a:r>
              <a:rPr lang="fr-FR" sz="1100">
                <a:solidFill>
                  <a:srgbClr val="2D3539"/>
                </a:solidFill>
                <a:highlight>
                  <a:srgbClr val="FFFFFF"/>
                </a:highlight>
              </a:rPr>
              <a:t>·e</a:t>
            </a:r>
            <a:r>
              <a:rPr lang="fr-FR"/>
              <a:t>s à pointer à Pôle emploi, ils et elles ne peuvent pas travailler plus longtemps, quand bien même ils et elles le voudraient. Or ce sont elles et eux qui vont</a:t>
            </a:r>
            <a:r>
              <a:rPr lang="fr-FR" sz="1450">
                <a:solidFill>
                  <a:srgbClr val="2D3539"/>
                </a:solidFill>
                <a:highlight>
                  <a:srgbClr val="FFFFFF"/>
                </a:highlight>
              </a:rPr>
              <a:t> faire les frais de la prochaine réforme des retraites.</a:t>
            </a:r>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56" name="Google Shape;256;p18: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7" name="Google Shape;257;p18: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330200" algn="l">
              <a:lnSpc>
                <a:spcPct val="100000"/>
              </a:lnSpc>
              <a:spcBef>
                <a:spcPts val="0"/>
              </a:spcBef>
              <a:spcAft>
                <a:spcPts val="0"/>
              </a:spcAft>
              <a:buClr>
                <a:schemeClr val="dk1"/>
              </a:buClr>
              <a:buSzPts val="1600"/>
              <a:buFont typeface="Times New Roman"/>
              <a:buChar char="-"/>
              <a:defRPr/>
            </a:pPr>
            <a:r>
              <a:rPr lang="fr" sz="1600" b="1">
                <a:solidFill>
                  <a:schemeClr val="dk1"/>
                </a:solidFill>
                <a:latin typeface="Times New Roman"/>
                <a:ea typeface="Times New Roman"/>
                <a:cs typeface="Times New Roman"/>
              </a:rPr>
              <a:t>la pension de réversion ne sera plus calculée avec la pension du conjoint décédé mais à partir des pensions du couple (ce qui les fait mécaniquement baisser) </a:t>
            </a:r>
            <a:endParaRPr sz="1600" b="1">
              <a:solidFill>
                <a:schemeClr val="dk1"/>
              </a:solidFill>
              <a:latin typeface="Times New Roman"/>
              <a:ea typeface="Times New Roman"/>
              <a:cs typeface="Times New Roman"/>
            </a:endParaRPr>
          </a:p>
          <a:p>
            <a:pPr marL="457200" lvl="0" indent="-330200" algn="l">
              <a:lnSpc>
                <a:spcPct val="100000"/>
              </a:lnSpc>
              <a:spcBef>
                <a:spcPts val="0"/>
              </a:spcBef>
              <a:spcAft>
                <a:spcPts val="0"/>
              </a:spcAft>
              <a:buClr>
                <a:schemeClr val="dk1"/>
              </a:buClr>
              <a:buSzPts val="1600"/>
              <a:buFont typeface="Times New Roman"/>
              <a:buChar char="-"/>
              <a:defRPr/>
            </a:pPr>
            <a:r>
              <a:rPr lang="fr" sz="1600" b="1">
                <a:solidFill>
                  <a:schemeClr val="dk1"/>
                </a:solidFill>
                <a:latin typeface="Times New Roman"/>
                <a:ea typeface="Times New Roman"/>
                <a:cs typeface="Times New Roman"/>
              </a:rPr>
              <a:t>pour les divorcés cela risque de ne plus être au prorata de la vie commune.</a:t>
            </a:r>
            <a:endParaRPr sz="1600" b="1">
              <a:solidFill>
                <a:schemeClr val="dk1"/>
              </a:solidFill>
              <a:latin typeface="Times New Roman"/>
              <a:ea typeface="Times New Roman"/>
              <a:cs typeface="Times New Roman"/>
            </a:endParaRPr>
          </a:p>
          <a:p>
            <a:pPr marL="0" lvl="0" indent="0" algn="l">
              <a:lnSpc>
                <a:spcPct val="100000"/>
              </a:lnSpc>
              <a:spcBef>
                <a:spcPts val="0"/>
              </a:spcBef>
              <a:spcAft>
                <a:spcPts val="0"/>
              </a:spcAft>
              <a:buSzPts val="1100"/>
              <a:buNone/>
              <a:defRPr/>
            </a:pPr>
            <a:endParaRPr sz="1600" b="1">
              <a:solidFill>
                <a:schemeClr val="dk1"/>
              </a:solidFill>
              <a:latin typeface="Times New Roman"/>
              <a:ea typeface="Times New Roman"/>
              <a:cs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12" name="Google Shape;212;p14: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13" name="Google Shape;213;p14: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00000"/>
              </a:lnSpc>
              <a:spcBef>
                <a:spcPts val="0"/>
              </a:spcBef>
              <a:spcAft>
                <a:spcPts val="0"/>
              </a:spcAft>
              <a:buSzPts val="1100"/>
              <a:buNone/>
              <a:defRPr/>
            </a:pPr>
            <a:r>
              <a:rPr lang="fr"/>
              <a:t>Confère Black stone qui gère plus de 2000 G€ de placements soit le PIB de la France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73" name="Google Shape;273;p33: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74" name="Google Shape;274;p33: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0" algn="l">
              <a:lnSpc>
                <a:spcPct val="114999"/>
              </a:lnSpc>
              <a:spcBef>
                <a:spcPts val="0"/>
              </a:spcBef>
              <a:spcAft>
                <a:spcPts val="0"/>
              </a:spcAft>
              <a:buClr>
                <a:schemeClr val="dk1"/>
              </a:buClr>
              <a:buSzPts val="1100"/>
              <a:buFont typeface="Arial"/>
              <a:buNone/>
              <a:defRPr/>
            </a:pPr>
            <a:r>
              <a:rPr lang="fr" sz="1200">
                <a:solidFill>
                  <a:schemeClr val="dk1"/>
                </a:solidFill>
                <a:latin typeface="Calibri"/>
                <a:ea typeface="Calibri"/>
                <a:cs typeface="Calibri"/>
              </a:rPr>
              <a:t>Malgré l'absence de revalorisation des pensions, le montant moyen de la retraite de droit direct s'est accru de 0,9 %, à 1 389 euros brut mensuels, soit </a:t>
            </a:r>
            <a:endParaRPr/>
          </a:p>
          <a:p>
            <a:pPr marL="457200" lvl="0" indent="0" algn="l">
              <a:lnSpc>
                <a:spcPct val="114999"/>
              </a:lnSpc>
              <a:spcBef>
                <a:spcPts val="0"/>
              </a:spcBef>
              <a:spcAft>
                <a:spcPts val="0"/>
              </a:spcAft>
              <a:buClr>
                <a:schemeClr val="dk1"/>
              </a:buClr>
              <a:buSzPts val="1100"/>
              <a:buFont typeface="Arial"/>
              <a:buNone/>
              <a:defRPr/>
            </a:pPr>
            <a:r>
              <a:rPr lang="fr" sz="1200">
                <a:solidFill>
                  <a:schemeClr val="dk1"/>
                </a:solidFill>
                <a:latin typeface="Calibri"/>
                <a:ea typeface="Calibri"/>
                <a:cs typeface="Calibri"/>
              </a:rPr>
              <a:t>1 294 euros net après prélèvements sociaux. </a:t>
            </a:r>
            <a:endParaRPr sz="1200">
              <a:solidFill>
                <a:schemeClr val="dk1"/>
              </a:solidFill>
              <a:latin typeface="Calibri"/>
              <a:ea typeface="Calibri"/>
              <a:cs typeface="Calibri"/>
            </a:endParaRPr>
          </a:p>
          <a:p>
            <a:pPr marL="457200" lvl="0" indent="0" algn="l">
              <a:lnSpc>
                <a:spcPct val="114999"/>
              </a:lnSpc>
              <a:spcBef>
                <a:spcPts val="0"/>
              </a:spcBef>
              <a:spcAft>
                <a:spcPts val="0"/>
              </a:spcAft>
              <a:buClr>
                <a:schemeClr val="dk1"/>
              </a:buClr>
              <a:buSzPts val="1100"/>
              <a:buFont typeface="Arial"/>
              <a:buNone/>
              <a:defRPr/>
            </a:pPr>
            <a:r>
              <a:rPr lang="fr" sz="1200">
                <a:solidFill>
                  <a:schemeClr val="dk1"/>
                </a:solidFill>
                <a:latin typeface="Calibri"/>
                <a:ea typeface="Calibri"/>
                <a:cs typeface="Calibri"/>
              </a:rPr>
              <a:t>Une hausse mécanique, les nouveaux retraité</a:t>
            </a:r>
            <a:r>
              <a:rPr lang="fr" sz="1200">
                <a:solidFill>
                  <a:srgbClr val="2D3539"/>
                </a:solidFill>
                <a:highlight>
                  <a:srgbClr val="FFFFFF"/>
                </a:highlight>
              </a:rPr>
              <a:t>·e</a:t>
            </a:r>
            <a:r>
              <a:rPr lang="fr" sz="1200">
                <a:solidFill>
                  <a:schemeClr val="dk1"/>
                </a:solidFill>
                <a:latin typeface="Calibri"/>
                <a:ea typeface="Calibri"/>
                <a:cs typeface="Calibri"/>
              </a:rPr>
              <a:t>s "disposant de carrières plus favorables" et donc de pensions plus élevées que ceux et celles qui décèdent. </a:t>
            </a:r>
            <a:endParaRPr sz="1200">
              <a:solidFill>
                <a:schemeClr val="dk1"/>
              </a:solidFill>
              <a:latin typeface="Calibri"/>
              <a:ea typeface="Calibri"/>
              <a:cs typeface="Calibri"/>
            </a:endParaRPr>
          </a:p>
          <a:p>
            <a:pPr marL="457200" lvl="0" indent="0" algn="l">
              <a:lnSpc>
                <a:spcPct val="114999"/>
              </a:lnSpc>
              <a:spcBef>
                <a:spcPts val="0"/>
              </a:spcBef>
              <a:spcAft>
                <a:spcPts val="0"/>
              </a:spcAft>
              <a:buClr>
                <a:schemeClr val="dk1"/>
              </a:buClr>
              <a:buSzPts val="1100"/>
              <a:buFont typeface="Arial"/>
              <a:buNone/>
              <a:defRPr/>
            </a:pPr>
            <a:r>
              <a:rPr lang="fr" sz="1200">
                <a:solidFill>
                  <a:schemeClr val="dk1"/>
                </a:solidFill>
                <a:latin typeface="Calibri"/>
                <a:ea typeface="Calibri"/>
                <a:cs typeface="Calibri"/>
              </a:rPr>
              <a:t>L'écart entre femmes et hommes s'est légèrement réduit, de 39,2 % à 38,8 %, les premières percevant en moyenne 1 070 euros brut, contre 1 740 pour les seconds. </a:t>
            </a:r>
            <a:endParaRPr sz="1200">
              <a:solidFill>
                <a:schemeClr val="dk1"/>
              </a:solidFill>
              <a:latin typeface="Calibri"/>
              <a:ea typeface="Calibri"/>
              <a:cs typeface="Calibri"/>
            </a:endParaRPr>
          </a:p>
          <a:p>
            <a:pPr marL="457200" lvl="0" indent="0" algn="l">
              <a:lnSpc>
                <a:spcPct val="114999"/>
              </a:lnSpc>
              <a:spcBef>
                <a:spcPts val="0"/>
              </a:spcBef>
              <a:spcAft>
                <a:spcPts val="0"/>
              </a:spcAft>
              <a:buClr>
                <a:schemeClr val="dk1"/>
              </a:buClr>
              <a:buSzPts val="1100"/>
              <a:buFont typeface="Arial"/>
              <a:buNone/>
              <a:defRPr/>
            </a:pPr>
            <a:r>
              <a:rPr lang="fr" sz="1200">
                <a:solidFill>
                  <a:schemeClr val="dk1"/>
                </a:solidFill>
                <a:latin typeface="Calibri"/>
                <a:ea typeface="Calibri"/>
                <a:cs typeface="Calibri"/>
              </a:rPr>
              <a:t>En incluant les pensions de réversion, le montant mensuel moyen servi aux retraité</a:t>
            </a:r>
            <a:r>
              <a:rPr lang="fr" sz="1200">
                <a:solidFill>
                  <a:srgbClr val="2D3539"/>
                </a:solidFill>
                <a:highlight>
                  <a:srgbClr val="FFFFFF"/>
                </a:highlight>
              </a:rPr>
              <a:t>·e</a:t>
            </a:r>
            <a:r>
              <a:rPr lang="fr" sz="1200">
                <a:solidFill>
                  <a:schemeClr val="dk1"/>
                </a:solidFill>
                <a:latin typeface="Calibri"/>
                <a:ea typeface="Calibri"/>
                <a:cs typeface="Calibri"/>
              </a:rPr>
              <a:t>s s'est établi à 1 532 euros brut (1 429 euros net) et l'écart entre femmes et hommes s'est trouvé réduit à 25 %. </a:t>
            </a:r>
            <a:endParaRPr sz="1200">
              <a:solidFill>
                <a:schemeClr val="dk1"/>
              </a:solidFill>
              <a:latin typeface="Calibri"/>
              <a:ea typeface="Calibri"/>
              <a:cs typeface="Calibri"/>
            </a:endParaRPr>
          </a:p>
          <a:p>
            <a:pPr marL="457200" lvl="0" indent="0" algn="l">
              <a:lnSpc>
                <a:spcPct val="114999"/>
              </a:lnSpc>
              <a:spcBef>
                <a:spcPts val="0"/>
              </a:spcBef>
              <a:spcAft>
                <a:spcPts val="0"/>
              </a:spcAft>
              <a:buSzPts val="1100"/>
              <a:buNone/>
              <a:defRPr/>
            </a:pPr>
            <a:r>
              <a:rPr lang="fr" sz="1200" b="1">
                <a:solidFill>
                  <a:schemeClr val="dk1"/>
                </a:solidFill>
                <a:latin typeface="Calibri"/>
                <a:ea typeface="Calibri"/>
                <a:cs typeface="Calibri"/>
              </a:rPr>
              <a:t>Notons les inégalités H/F… aggravées au moment du passage à la retraite et du calcul des pensions.</a:t>
            </a:r>
            <a:endParaRPr sz="1800" b="1">
              <a:solidFill>
                <a:srgbClr val="FF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65" name="Google Shape;265;p32: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6" name="Google Shape;266;p32: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0" algn="l">
              <a:lnSpc>
                <a:spcPct val="114999"/>
              </a:lnSpc>
              <a:spcBef>
                <a:spcPts val="0"/>
              </a:spcBef>
              <a:spcAft>
                <a:spcPts val="0"/>
              </a:spcAft>
              <a:buClr>
                <a:schemeClr val="dk1"/>
              </a:buClr>
              <a:buSzPts val="1100"/>
              <a:buFont typeface="Arial"/>
              <a:buNone/>
              <a:defRPr/>
            </a:pPr>
            <a:r>
              <a:rPr lang="fr" sz="1200">
                <a:solidFill>
                  <a:schemeClr val="dk1"/>
                </a:solidFill>
                <a:latin typeface="Calibri"/>
                <a:ea typeface="Calibri"/>
                <a:cs typeface="Calibri"/>
              </a:rPr>
              <a:t>Le niveau de vie moyen des actifs, actives et retraité</a:t>
            </a:r>
            <a:r>
              <a:rPr lang="fr" sz="1200">
                <a:solidFill>
                  <a:srgbClr val="2D3539"/>
                </a:solidFill>
                <a:highlight>
                  <a:srgbClr val="FFFFFF"/>
                </a:highlight>
              </a:rPr>
              <a:t>·e</a:t>
            </a:r>
            <a:r>
              <a:rPr lang="fr" sz="1200">
                <a:solidFill>
                  <a:schemeClr val="dk1"/>
                </a:solidFill>
                <a:latin typeface="Calibri"/>
                <a:ea typeface="Calibri"/>
                <a:cs typeface="Calibri"/>
              </a:rPr>
              <a:t>s a progressé de manière parallèle jusqu’en 2010. Celui des retraité</a:t>
            </a:r>
            <a:r>
              <a:rPr lang="fr" sz="1200">
                <a:solidFill>
                  <a:srgbClr val="2D3539"/>
                </a:solidFill>
                <a:highlight>
                  <a:srgbClr val="FFFFFF"/>
                </a:highlight>
              </a:rPr>
              <a:t>·e</a:t>
            </a:r>
            <a:r>
              <a:rPr lang="fr" sz="1200">
                <a:solidFill>
                  <a:schemeClr val="dk1"/>
                </a:solidFill>
                <a:latin typeface="Calibri"/>
                <a:ea typeface="Calibri"/>
                <a:cs typeface="Calibri"/>
              </a:rPr>
              <a:t>s baisse de 0,6 % par an, moins que les actifs et actives mais c’est le poids de l’effet noria. La presse utilise la notion d’ensemble de la population pour faire croire que les retraité</a:t>
            </a:r>
            <a:r>
              <a:rPr lang="fr" sz="1200">
                <a:solidFill>
                  <a:srgbClr val="2D3539"/>
                </a:solidFill>
                <a:highlight>
                  <a:srgbClr val="FFFFFF"/>
                </a:highlight>
              </a:rPr>
              <a:t>·e</a:t>
            </a:r>
            <a:r>
              <a:rPr lang="fr" sz="1200">
                <a:solidFill>
                  <a:schemeClr val="dk1"/>
                </a:solidFill>
                <a:latin typeface="Calibri"/>
                <a:ea typeface="Calibri"/>
                <a:cs typeface="Calibri"/>
              </a:rPr>
              <a:t>s ont un niveau de vie supérieur à celui des actifs.</a:t>
            </a:r>
            <a:endParaRPr sz="1200">
              <a:solidFill>
                <a:schemeClr val="dk1"/>
              </a:solidFill>
              <a:latin typeface="Calibri"/>
              <a:ea typeface="Calibri"/>
              <a:cs typeface="Calibri"/>
            </a:endParaRPr>
          </a:p>
          <a:p>
            <a:pPr marL="457200" lvl="0" indent="0" algn="l">
              <a:lnSpc>
                <a:spcPct val="114999"/>
              </a:lnSpc>
              <a:spcBef>
                <a:spcPts val="0"/>
              </a:spcBef>
              <a:spcAft>
                <a:spcPts val="0"/>
              </a:spcAft>
              <a:buClr>
                <a:schemeClr val="dk1"/>
              </a:buClr>
              <a:buSzPts val="1100"/>
              <a:buFont typeface="Arial"/>
              <a:buNone/>
              <a:defRPr/>
            </a:pPr>
            <a:r>
              <a:rPr lang="fr" sz="1200">
                <a:solidFill>
                  <a:schemeClr val="dk1"/>
                </a:solidFill>
                <a:latin typeface="Calibri"/>
                <a:ea typeface="Calibri"/>
                <a:cs typeface="Calibri"/>
              </a:rPr>
              <a:t>Les médias ne présentent que les deux courbes du bas.</a:t>
            </a:r>
            <a:endParaRPr sz="1200">
              <a:solidFill>
                <a:schemeClr val="dk1"/>
              </a:solidFill>
              <a:latin typeface="Calibri"/>
              <a:ea typeface="Calibri"/>
              <a:cs typeface="Calibri"/>
            </a:endParaRPr>
          </a:p>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83" name="Google Shape;283;p35: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4" name="Google Shape;284;p35: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14999"/>
              </a:lnSpc>
              <a:spcBef>
                <a:spcPts val="0"/>
              </a:spcBef>
              <a:spcAft>
                <a:spcPts val="0"/>
              </a:spcAft>
              <a:buClr>
                <a:schemeClr val="dk1"/>
              </a:buClr>
              <a:buSzPts val="1100"/>
              <a:buFont typeface="Arial"/>
              <a:buNone/>
              <a:defRPr/>
            </a:pPr>
            <a:r>
              <a:rPr lang="fr" sz="1400">
                <a:solidFill>
                  <a:schemeClr val="dk1"/>
                </a:solidFill>
              </a:rPr>
              <a:t>La part des profits réinvestis reste stable autour de 18,5 % tandis que les dividendes attribués aux actionnaires sont passés depuis 1975 de 3 à 9 %.</a:t>
            </a:r>
            <a:endParaRPr sz="1400">
              <a:solidFill>
                <a:schemeClr val="dk1"/>
              </a:solidFill>
            </a:endParaRPr>
          </a:p>
          <a:p>
            <a:pPr marL="0" lvl="0" indent="0" algn="l">
              <a:lnSpc>
                <a:spcPct val="114999"/>
              </a:lnSpc>
              <a:spcBef>
                <a:spcPts val="0"/>
              </a:spcBef>
              <a:spcAft>
                <a:spcPts val="0"/>
              </a:spcAft>
              <a:buClr>
                <a:schemeClr val="dk1"/>
              </a:buClr>
              <a:buSzPts val="1100"/>
              <a:buFont typeface="Arial"/>
              <a:buNone/>
              <a:defRPr/>
            </a:pPr>
            <a:endParaRPr sz="14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292" name="Google Shape;292;p36: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93" name="Google Shape;293;p36: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0" algn="l">
              <a:lnSpc>
                <a:spcPct val="114999"/>
              </a:lnSpc>
              <a:spcBef>
                <a:spcPts val="0"/>
              </a:spcBef>
              <a:spcAft>
                <a:spcPts val="0"/>
              </a:spcAft>
              <a:buSzPts val="1100"/>
              <a:buNone/>
              <a:defRPr/>
            </a:pPr>
            <a:r>
              <a:rPr lang="fr" sz="1200" b="1" i="1">
                <a:solidFill>
                  <a:srgbClr val="00000A"/>
                </a:solidFill>
                <a:latin typeface="Calibri"/>
                <a:ea typeface="Calibri"/>
                <a:cs typeface="Calibri"/>
              </a:rPr>
              <a:t>FSU estime qu’il ne devrait y avoir aucune pension inférieure au SMIC</a:t>
            </a:r>
            <a:r>
              <a:rPr lang="fr" sz="1200">
                <a:solidFill>
                  <a:srgbClr val="00000A"/>
                </a:solidFill>
                <a:latin typeface="Calibri"/>
                <a:ea typeface="Calibri"/>
                <a:cs typeface="Calibri"/>
              </a:rPr>
              <a:t> !</a:t>
            </a:r>
            <a:endParaRPr sz="1200">
              <a:solidFill>
                <a:srgbClr val="00000A"/>
              </a:solidFill>
              <a:latin typeface="Calibri"/>
              <a:ea typeface="Calibri"/>
              <a:cs typeface="Calibri"/>
            </a:endParaRPr>
          </a:p>
          <a:p>
            <a:pPr marL="457200" lvl="0" indent="0" algn="l">
              <a:lnSpc>
                <a:spcPct val="114999"/>
              </a:lnSpc>
              <a:spcBef>
                <a:spcPts val="0"/>
              </a:spcBef>
              <a:spcAft>
                <a:spcPts val="0"/>
              </a:spcAft>
              <a:buSzPts val="1100"/>
              <a:buNone/>
              <a:defRPr/>
            </a:pPr>
            <a:r>
              <a:rPr lang="fr" sz="1200">
                <a:solidFill>
                  <a:srgbClr val="00000A"/>
                </a:solidFill>
                <a:latin typeface="Calibri"/>
                <a:ea typeface="Calibri"/>
                <a:cs typeface="Calibri"/>
              </a:rPr>
              <a:t>la FSU demande que les pensions soient revalorisées non pas selon l’inflation (ce qui est déjà prévu actuellement mais peu ou pas suivi), mais sur les salaires.</a:t>
            </a:r>
            <a:endParaRPr sz="1200">
              <a:solidFill>
                <a:srgbClr val="00000A"/>
              </a:solidFill>
              <a:latin typeface="Calibri"/>
              <a:ea typeface="Calibri"/>
              <a:cs typeface="Calibri"/>
            </a:endParaRPr>
          </a:p>
          <a:p>
            <a:pPr marL="457200" lvl="0" indent="0" algn="l">
              <a:lnSpc>
                <a:spcPct val="114999"/>
              </a:lnSpc>
              <a:spcBef>
                <a:spcPts val="0"/>
              </a:spcBef>
              <a:spcAft>
                <a:spcPts val="0"/>
              </a:spcAft>
              <a:buSzPts val="1100"/>
              <a:buNone/>
              <a:defRPr/>
            </a:pPr>
            <a:endParaRPr sz="1200">
              <a:solidFill>
                <a:srgbClr val="00000A"/>
              </a:solidFill>
              <a:latin typeface="Calibri"/>
              <a:ea typeface="Calibri"/>
              <a:cs typeface="Calibri"/>
            </a:endParaRPr>
          </a:p>
          <a:p>
            <a:pPr marL="0" lvl="0" indent="0" algn="just">
              <a:lnSpc>
                <a:spcPct val="114999"/>
              </a:lnSpc>
              <a:spcBef>
                <a:spcPts val="0"/>
              </a:spcBef>
              <a:spcAft>
                <a:spcPts val="0"/>
              </a:spcAft>
              <a:buClr>
                <a:schemeClr val="dk1"/>
              </a:buClr>
              <a:buSzPts val="1100"/>
              <a:buFont typeface="Arial"/>
              <a:buNone/>
              <a:defRPr/>
            </a:pPr>
            <a:r>
              <a:rPr lang="fr" sz="2000" b="1">
                <a:solidFill>
                  <a:schemeClr val="dk1"/>
                </a:solidFill>
              </a:rPr>
              <a:t>Progrès</a:t>
            </a:r>
            <a:r>
              <a:rPr lang="fr" sz="2000">
                <a:solidFill>
                  <a:schemeClr val="dk1"/>
                </a:solidFill>
              </a:rPr>
              <a:t> : le fait de partir tôt en bonne santé n’est pas simplement une juste reconnaissance pour des travailleurs mais aussi un bienfait pour la société dans son ensemble (intégration dans la vie associative, culturelle et sportive…)</a:t>
            </a:r>
            <a:endParaRPr sz="2000">
              <a:solidFill>
                <a:schemeClr val="dk1"/>
              </a:solidFill>
            </a:endParaRPr>
          </a:p>
          <a:p>
            <a:pPr marL="457200" lvl="0" indent="0" algn="l">
              <a:lnSpc>
                <a:spcPct val="114999"/>
              </a:lnSpc>
              <a:spcBef>
                <a:spcPts val="1200"/>
              </a:spcBef>
              <a:spcAft>
                <a:spcPts val="0"/>
              </a:spcAft>
              <a:buSzPts val="1100"/>
              <a:buNone/>
              <a:defRPr/>
            </a:pPr>
            <a:endParaRPr sz="1200">
              <a:solidFill>
                <a:srgbClr val="00000A"/>
              </a:solidFill>
              <a:latin typeface="Calibri"/>
              <a:ea typeface="Calibri"/>
              <a:cs typeface="Calibri"/>
            </a:endParaRPr>
          </a:p>
          <a:p>
            <a:pPr marL="0" lvl="0" indent="0" algn="l">
              <a:lnSpc>
                <a:spcPct val="114999"/>
              </a:lnSpc>
              <a:spcBef>
                <a:spcPts val="0"/>
              </a:spcBef>
              <a:spcAft>
                <a:spcPts val="0"/>
              </a:spcAft>
              <a:buSzPts val="1100"/>
              <a:buNone/>
              <a:defRPr/>
            </a:pPr>
            <a:r>
              <a:rPr lang="fr" sz="1200">
                <a:solidFill>
                  <a:srgbClr val="00000A"/>
                </a:solidFill>
                <a:latin typeface="Calibri"/>
                <a:ea typeface="Calibri"/>
                <a:cs typeface="Calibri"/>
              </a:rPr>
              <a:t>Doit-on subir une perte de revenu telle que le ou la retraité</a:t>
            </a:r>
            <a:r>
              <a:rPr lang="fr" sz="1200">
                <a:solidFill>
                  <a:srgbClr val="2D3539"/>
                </a:solidFill>
                <a:highlight>
                  <a:srgbClr val="FFFFFF"/>
                </a:highlight>
              </a:rPr>
              <a:t>·e</a:t>
            </a:r>
            <a:r>
              <a:rPr lang="fr" sz="1200">
                <a:solidFill>
                  <a:srgbClr val="00000A"/>
                </a:solidFill>
                <a:latin typeface="Calibri"/>
                <a:ea typeface="Calibri"/>
                <a:cs typeface="Calibri"/>
              </a:rPr>
              <a:t> ne puisse plus rembourser un prêt immobilier en cours ou voyager pour rencontrer sa famille ?</a:t>
            </a:r>
            <a:endParaRPr sz="1200">
              <a:solidFill>
                <a:srgbClr val="00000A"/>
              </a:solidFill>
              <a:latin typeface="Calibri"/>
              <a:ea typeface="Calibri"/>
              <a:cs typeface="Calibri"/>
            </a:endParaRPr>
          </a:p>
          <a:p>
            <a:pPr marL="0" lvl="0" indent="0" algn="l">
              <a:lnSpc>
                <a:spcPct val="114999"/>
              </a:lnSpc>
              <a:spcBef>
                <a:spcPts val="0"/>
              </a:spcBef>
              <a:spcAft>
                <a:spcPts val="0"/>
              </a:spcAft>
              <a:buSzPts val="1100"/>
              <a:buNone/>
              <a:defRPr/>
            </a:pPr>
            <a:r>
              <a:rPr lang="fr" sz="1200">
                <a:solidFill>
                  <a:srgbClr val="00000A"/>
                </a:solidFill>
                <a:latin typeface="Calibri"/>
                <a:ea typeface="Calibri"/>
                <a:cs typeface="Calibri"/>
              </a:rPr>
              <a:t>Le code des pensions des fonctionnaires prévoit qu’avec un taux de remplacement de 75 % le ou la pensionné</a:t>
            </a:r>
            <a:r>
              <a:rPr lang="fr" sz="1200">
                <a:solidFill>
                  <a:srgbClr val="2D3539"/>
                </a:solidFill>
                <a:highlight>
                  <a:srgbClr val="FFFFFF"/>
                </a:highlight>
              </a:rPr>
              <a:t>·e</a:t>
            </a:r>
            <a:r>
              <a:rPr lang="fr" sz="1200">
                <a:solidFill>
                  <a:srgbClr val="00000A"/>
                </a:solidFill>
                <a:latin typeface="Calibri"/>
                <a:ea typeface="Calibri"/>
                <a:cs typeface="Calibri"/>
              </a:rPr>
              <a:t> puisse continuer à vivre dans la dignité avec un niveau de vie comparable à celui des agent</a:t>
            </a:r>
            <a:r>
              <a:rPr lang="fr" sz="1200">
                <a:solidFill>
                  <a:srgbClr val="2D3539"/>
                </a:solidFill>
                <a:highlight>
                  <a:srgbClr val="FFFFFF"/>
                </a:highlight>
              </a:rPr>
              <a:t>·e</a:t>
            </a:r>
            <a:r>
              <a:rPr lang="fr" sz="1200">
                <a:solidFill>
                  <a:srgbClr val="00000A"/>
                </a:solidFill>
                <a:latin typeface="Calibri"/>
                <a:ea typeface="Calibri"/>
                <a:cs typeface="Calibri"/>
              </a:rPr>
              <a:t>s de sa fonction.</a:t>
            </a:r>
            <a:endParaRPr sz="1200">
              <a:solidFill>
                <a:srgbClr val="00000A"/>
              </a:solidFill>
              <a:latin typeface="Calibri"/>
              <a:ea typeface="Calibri"/>
              <a:cs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4" name="Google Shape;34;g1cf96530b7c_0_153: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5" name="Google Shape;35;g1cf96530b7c_0_153: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14999"/>
              </a:lnSpc>
              <a:spcBef>
                <a:spcPts val="0"/>
              </a:spcBef>
              <a:spcAft>
                <a:spcPts val="0"/>
              </a:spcAft>
              <a:buClr>
                <a:schemeClr val="dk1"/>
              </a:buClr>
              <a:buSzPts val="1100"/>
              <a:buFont typeface="Arial"/>
              <a:buNone/>
              <a:defRPr/>
            </a:pPr>
            <a:endParaRPr>
              <a:solidFill>
                <a:schemeClr val="dk1"/>
              </a:solidFill>
            </a:endParaRPr>
          </a:p>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00" name="Google Shape;300;p37: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01" name="Google Shape;301;p37: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14999"/>
              </a:lnSpc>
              <a:spcBef>
                <a:spcPts val="0"/>
              </a:spcBef>
              <a:spcAft>
                <a:spcPts val="0"/>
              </a:spcAft>
              <a:buClr>
                <a:schemeClr val="dk1"/>
              </a:buClr>
              <a:buSzPts val="1100"/>
              <a:buFont typeface="Arial"/>
              <a:buNone/>
              <a:defRPr/>
            </a:pPr>
            <a:r>
              <a:rPr lang="fr" sz="850">
                <a:solidFill>
                  <a:srgbClr val="212121"/>
                </a:solidFill>
              </a:rPr>
              <a:t>À partir de cette génération 1955, du fait d’e</a:t>
            </a:r>
            <a:r>
              <a:rPr lang="fr" sz="850">
                <a:solidFill>
                  <a:schemeClr val="dk1"/>
                </a:solidFill>
              </a:rPr>
              <a:t>ntrées plus tardives dans l’emploi et de la précarisation des carrières, </a:t>
            </a:r>
            <a:r>
              <a:rPr lang="fr" sz="850">
                <a:solidFill>
                  <a:srgbClr val="212121"/>
                </a:solidFill>
              </a:rPr>
              <a:t>les durées de carrière attendues baissent continuellement pour n’être plus que de 38 années pour la génération 2000... pendant que de son côté, la durée de cotisation exigée augmente pour atteindre 43 années à partir de la génération 1973. L’écart entre le réalisable et la règle va croissant. Ce qui signifie que les carrières vont s’éloigner de plus en plus de l’objectif fixé pour le droit à une pension à taux plein. Déjà actuellement, sans nouvelle « réforme », de plus en plus de personnes n’atteindront pas la durée </a:t>
            </a:r>
            <a:r>
              <a:rPr lang="fr" sz="850">
                <a:solidFill>
                  <a:schemeClr val="dk1"/>
                </a:solidFill>
              </a:rPr>
              <a:t>exigée, ce qui se traduira par des pensions plus faibles puisque calculées au prorata, et diminuées en outre de la décote. On constate déjà que la proportion des départs avec décote augmente à partir de la génération 195</a:t>
            </a:r>
            <a:r>
              <a:rPr lang="fr" sz="550">
                <a:solidFill>
                  <a:schemeClr val="dk1"/>
                </a:solidFill>
              </a:rPr>
              <a:t>6</a:t>
            </a:r>
            <a:r>
              <a:rPr lang="fr" sz="850">
                <a:solidFill>
                  <a:schemeClr val="dk1"/>
                </a:solidFill>
              </a:rPr>
              <a:t>. Il est possible </a:t>
            </a:r>
            <a:r>
              <a:rPr lang="fr" sz="850">
                <a:solidFill>
                  <a:srgbClr val="212121"/>
                </a:solidFill>
              </a:rPr>
              <a:t>ne pas subir de décote en attendant 67 ans pour liquider sa retraite. </a:t>
            </a:r>
            <a:r>
              <a:rPr lang="fr" sz="850" strike="sngStrike">
                <a:solidFill>
                  <a:srgbClr val="212121"/>
                </a:solidFill>
              </a:rPr>
              <a:t>Cet âge reculerait-il lui aussi de 3 ans, pour être porté à 70 ans ?</a:t>
            </a:r>
            <a:endParaRPr sz="850" strike="sngStrike">
              <a:solidFill>
                <a:srgbClr val="212121"/>
              </a:solidFill>
            </a:endParaRPr>
          </a:p>
          <a:p>
            <a:pPr marL="0" lvl="0" indent="0" algn="l">
              <a:lnSpc>
                <a:spcPct val="114999"/>
              </a:lnSpc>
              <a:spcBef>
                <a:spcPts val="0"/>
              </a:spcBef>
              <a:spcAft>
                <a:spcPts val="0"/>
              </a:spcAft>
              <a:buSzPts val="1100"/>
              <a:buNone/>
              <a:defRPr/>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11" name="Google Shape;311;g1cf96530b7c_0_2: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12" name="Google Shape;312;g1cf96530b7c_0_2: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457200" lvl="0" indent="0" algn="l">
              <a:lnSpc>
                <a:spcPct val="114999"/>
              </a:lnSpc>
              <a:spcBef>
                <a:spcPts val="0"/>
              </a:spcBef>
              <a:spcAft>
                <a:spcPts val="0"/>
              </a:spcAft>
              <a:buSzPts val="1100"/>
              <a:buNone/>
              <a:defRPr/>
            </a:pPr>
            <a:r>
              <a:rPr lang="fr" sz="1200">
                <a:solidFill>
                  <a:schemeClr val="dk1"/>
                </a:solidFill>
                <a:latin typeface="Calibri"/>
                <a:ea typeface="Calibri"/>
                <a:cs typeface="Calibri"/>
              </a:rPr>
              <a:t>A législation constante, si le nombre de retraité</a:t>
            </a:r>
            <a:r>
              <a:rPr lang="fr" sz="1200">
                <a:solidFill>
                  <a:srgbClr val="2D3539"/>
                </a:solidFill>
                <a:highlight>
                  <a:srgbClr val="FFFFFF"/>
                </a:highlight>
              </a:rPr>
              <a:t>·es</a:t>
            </a:r>
            <a:r>
              <a:rPr lang="fr" sz="1200">
                <a:solidFill>
                  <a:schemeClr val="dk1"/>
                </a:solidFill>
                <a:latin typeface="Calibri"/>
                <a:ea typeface="Calibri"/>
                <a:cs typeface="Calibri"/>
              </a:rPr>
              <a:t> va bien augmenter, la part du PIB consacré aux retraites va baisser sous l’effet des réformes précédentes car les pensions vont baisser par rapport aux salaires, …</a:t>
            </a:r>
            <a:endParaRPr sz="1800" b="1">
              <a:solidFill>
                <a:srgbClr val="FF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67" name="Google Shape;367;g1cf96530b7c_0_86: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68" name="Google Shape;368;g1cf96530b7c_0_86: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spcBef>
                <a:spcPts val="0"/>
              </a:spcBef>
              <a:spcAft>
                <a:spcPts val="0"/>
              </a:spcAft>
              <a:buSzPts val="1100"/>
              <a:buNone/>
              <a:defRPr/>
            </a:pPr>
            <a:r>
              <a:rPr lang="fr"/>
              <a:t>Et même si les dépenses de retraite sont plus élevées d’un cran en France, la plupart des autres pays ne sont pas si loin de nous. Ils y consacrent généralement entre 11 % et 12 % de leur PIB. Seuls le Royaume-Uni, la Suède, les Pays-Bas et le Canada sont plus pingres avec leurs personnes âgées.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75" name="Google Shape;375;g1cf96530b7c_0_98: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76" name="Google Shape;376;g1cf96530b7c_0_98: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spcBef>
                <a:spcPts val="0"/>
              </a:spcBef>
              <a:spcAft>
                <a:spcPts val="0"/>
              </a:spcAft>
              <a:buSzPts val="1100"/>
              <a:buNone/>
              <a:defRPr/>
            </a:pPr>
            <a:r>
              <a:rPr lang="fr"/>
              <a:t>Grâce à notre système de retraite par répartition, les retraité</a:t>
            </a:r>
            <a:r>
              <a:rPr lang="fr" sz="1100">
                <a:solidFill>
                  <a:srgbClr val="2D3539"/>
                </a:solidFill>
                <a:highlight>
                  <a:srgbClr val="FFFFFF"/>
                </a:highlight>
              </a:rPr>
              <a:t>·e</a:t>
            </a:r>
            <a:r>
              <a:rPr lang="fr"/>
              <a:t>s ont actuellement le même niveau de vie que l’ensemble de la population, et il faut s’en féliciter. Mais cela ne veut pas dire que tout est parfait : il reste de nombreuses inégalités à corriger au sein de ce système, notamment entre femmes et hommes ou pour mieux prendre en compte la pénibilité de certains emplois.</a:t>
            </a:r>
            <a:endParaRPr/>
          </a:p>
          <a:p>
            <a:pPr marL="0" lvl="0" indent="0" algn="l">
              <a:spcBef>
                <a:spcPts val="0"/>
              </a:spcBef>
              <a:spcAft>
                <a:spcPts val="0"/>
              </a:spcAft>
              <a:buSzPts val="1100"/>
              <a:buNone/>
              <a:defRPr/>
            </a:pPr>
            <a:r>
              <a:rPr lang="fr"/>
              <a:t>Ensuite, même si le taux de pauvreté des retraité</a:t>
            </a:r>
            <a:r>
              <a:rPr lang="fr" sz="1100">
                <a:solidFill>
                  <a:srgbClr val="2D3539"/>
                </a:solidFill>
                <a:highlight>
                  <a:srgbClr val="FFFFFF"/>
                </a:highlight>
              </a:rPr>
              <a:t>·e</a:t>
            </a:r>
            <a:r>
              <a:rPr lang="fr"/>
              <a:t>s est plus faible que celui de l’ensemble de la population, il a néanmoins nettement augmenté ces dernières années, passant de 7,6 % en 2017 à 9,5 % en 2019, selon l’Insee. Et comme </a:t>
            </a:r>
            <a:r>
              <a:rPr lang="fr" u="sng">
                <a:solidFill>
                  <a:schemeClr val="hlink"/>
                </a:solidFill>
                <a:hlinkClick r:id="rId3" tooltip="https://www.lemonde.fr/idees/article/2023/01/04/reforme-des-retraites-une-hausse-brutale-de-l-age-de-depart-frapperait-les-ouvriers-en-particulier_6156531_3232.html"/>
              </a:rPr>
              <a:t>le souligne dans Le Monde</a:t>
            </a:r>
            <a:r>
              <a:rPr lang="fr" u="sng">
                <a:solidFill>
                  <a:schemeClr val="hlink"/>
                </a:solidFill>
              </a:rPr>
              <a:t> </a:t>
            </a:r>
            <a:r>
              <a:rPr lang="fr"/>
              <a:t>l’économiste Henri Sterdyniak :</a:t>
            </a:r>
            <a:endParaRPr sz="1450">
              <a:solidFill>
                <a:srgbClr val="2D3539"/>
              </a:solidFill>
            </a:endParaRPr>
          </a:p>
          <a:p>
            <a:pPr marL="0" lvl="0" indent="0" algn="l">
              <a:spcBef>
                <a:spcPts val="0"/>
              </a:spcBef>
              <a:spcAft>
                <a:spcPts val="0"/>
              </a:spcAft>
              <a:buSzPts val="1100"/>
              <a:buNone/>
              <a:defRPr/>
            </a:pPr>
            <a:r>
              <a:rPr lang="fr"/>
              <a:t>« Depuis 2017, de nombreux retraités ont subi une baisse de 9,6 % leur pouvoir d’achat, en raison de la hausse de la contribution sociale généralisée (CSG) et de la sous-indexation des pensions. »</a:t>
            </a:r>
            <a:endParaRPr/>
          </a:p>
          <a:p>
            <a:pPr marL="0" lvl="0" indent="0" algn="l">
              <a:spcBef>
                <a:spcPts val="0"/>
              </a:spcBef>
              <a:spcAft>
                <a:spcPts val="0"/>
              </a:spcAft>
              <a:buSzPts val="1100"/>
              <a:buNone/>
              <a:defRPr/>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83" name="Google Shape;383;g1cf96530b7c_0_135: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84" name="Google Shape;384;g1cf96530b7c_0_135: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spcBef>
                <a:spcPts val="0"/>
              </a:spcBef>
              <a:spcAft>
                <a:spcPts val="0"/>
              </a:spcAft>
              <a:buSzPts val="1100"/>
              <a:buNone/>
              <a:defRPr/>
            </a:pPr>
            <a:r>
              <a:rPr lang="fr"/>
              <a:t>Grâce à notre système de retraite par répartition, les retraité</a:t>
            </a:r>
            <a:r>
              <a:rPr lang="fr" sz="1100">
                <a:solidFill>
                  <a:srgbClr val="2D3539"/>
                </a:solidFill>
                <a:highlight>
                  <a:srgbClr val="FFFFFF"/>
                </a:highlight>
              </a:rPr>
              <a:t>·e</a:t>
            </a:r>
            <a:r>
              <a:rPr lang="fr"/>
              <a:t>s ont actuellement le même niveau de vie que l’ensemble de la population, et il faut s’en féliciter. Mais cela ne veut pas dire que tout est parfait : il reste de nombreuses inégalités à corriger au sein de ce système, notamment entre femmes et hommes ou pour mieux prendre en compte la pénibilité de certains emplois.</a:t>
            </a:r>
            <a:endParaRPr/>
          </a:p>
          <a:p>
            <a:pPr marL="0" lvl="0" indent="0" algn="l">
              <a:spcBef>
                <a:spcPts val="0"/>
              </a:spcBef>
              <a:spcAft>
                <a:spcPts val="0"/>
              </a:spcAft>
              <a:buSzPts val="1100"/>
              <a:buNone/>
              <a:defRPr/>
            </a:pPr>
            <a:r>
              <a:rPr lang="fr"/>
              <a:t>Ensuite, même si le taux de pauvreté des retraité</a:t>
            </a:r>
            <a:r>
              <a:rPr lang="fr" sz="1100">
                <a:solidFill>
                  <a:srgbClr val="2D3539"/>
                </a:solidFill>
                <a:highlight>
                  <a:srgbClr val="FFFFFF"/>
                </a:highlight>
              </a:rPr>
              <a:t>·e</a:t>
            </a:r>
            <a:r>
              <a:rPr lang="fr"/>
              <a:t>s est plus faible que celui de l’ensemble de la population, il a néanmoins nettement augmenté ces dernières années, passant de 7,6 % en 2017 à 9,5 % en 2019, selon l’Insee. Et comme </a:t>
            </a:r>
            <a:r>
              <a:rPr lang="fr" u="sng">
                <a:solidFill>
                  <a:schemeClr val="hlink"/>
                </a:solidFill>
                <a:hlinkClick r:id="rId3" tooltip="https://www.lemonde.fr/idees/article/2023/01/04/reforme-des-retraites-une-hausse-brutale-de-l-age-de-depart-frapperait-les-ouvriers-en-particulier_6156531_3232.html"/>
              </a:rPr>
              <a:t>le souligne dans Le Monde</a:t>
            </a:r>
            <a:r>
              <a:rPr lang="fr" u="sng">
                <a:solidFill>
                  <a:schemeClr val="hlink"/>
                </a:solidFill>
              </a:rPr>
              <a:t> </a:t>
            </a:r>
            <a:r>
              <a:rPr lang="fr"/>
              <a:t>l’économiste Henri Sterdyniak :</a:t>
            </a:r>
            <a:endParaRPr sz="1450">
              <a:solidFill>
                <a:srgbClr val="2D3539"/>
              </a:solidFill>
            </a:endParaRPr>
          </a:p>
          <a:p>
            <a:pPr marL="0" lvl="0" indent="0" algn="l">
              <a:spcBef>
                <a:spcPts val="0"/>
              </a:spcBef>
              <a:spcAft>
                <a:spcPts val="0"/>
              </a:spcAft>
              <a:buSzPts val="1100"/>
              <a:buNone/>
              <a:defRPr/>
            </a:pPr>
            <a:r>
              <a:rPr lang="fr"/>
              <a:t>« Depuis 2017, de nombreux retraités ont subi une baisse de 9,6 % leur pouvoir d’achat, en raison de la hausse de la contribution sociale généralisée (CSG) et de la sous-indexation des pensions. »</a:t>
            </a:r>
            <a:endParaRPr/>
          </a:p>
          <a:p>
            <a:pPr marL="0" lvl="0" indent="0" algn="l">
              <a:spcBef>
                <a:spcPts val="0"/>
              </a:spcBef>
              <a:spcAft>
                <a:spcPts val="0"/>
              </a:spcAft>
              <a:buSzPts val="1100"/>
              <a:buNone/>
              <a:defRPr/>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90" name="Google Shape;390;g1cf96530b7c_0_112: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91" name="Google Shape;391;g1cf96530b7c_0_112: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spcBef>
                <a:spcPts val="0"/>
              </a:spcBef>
              <a:spcAft>
                <a:spcPts val="0"/>
              </a:spcAft>
              <a:buSzPts val="1100"/>
              <a:buNone/>
              <a:defRPr/>
            </a:pPr>
            <a:r>
              <a:rPr lang="fr"/>
              <a:t>Ce refus de travailler plus longtemps révèle en partie l’envie de profiter de la vie après une carrière bien remplie. Un sentiment tout à fait légitime, après plus de quarante années passées à cotiser. Mais pour un grand nombre de Français</a:t>
            </a:r>
            <a:r>
              <a:rPr lang="fr" sz="1100">
                <a:solidFill>
                  <a:srgbClr val="2D3539"/>
                </a:solidFill>
                <a:highlight>
                  <a:srgbClr val="FFFFFF"/>
                </a:highlight>
              </a:rPr>
              <a:t>·es</a:t>
            </a:r>
            <a:r>
              <a:rPr lang="fr"/>
              <a:t>, cela n’a rien d’un choix : cassé</a:t>
            </a:r>
            <a:r>
              <a:rPr lang="fr" sz="1100">
                <a:solidFill>
                  <a:srgbClr val="2D3539"/>
                </a:solidFill>
                <a:highlight>
                  <a:srgbClr val="FFFFFF"/>
                </a:highlight>
              </a:rPr>
              <a:t>·e</a:t>
            </a:r>
            <a:r>
              <a:rPr lang="fr"/>
              <a:t>s par le boulot, mis</a:t>
            </a:r>
            <a:r>
              <a:rPr lang="fr" sz="1100">
                <a:solidFill>
                  <a:srgbClr val="2D3539"/>
                </a:solidFill>
                <a:highlight>
                  <a:srgbClr val="FFFFFF"/>
                </a:highlight>
              </a:rPr>
              <a:t>·es</a:t>
            </a:r>
            <a:r>
              <a:rPr lang="fr"/>
              <a:t> à la porte par leur employeur</a:t>
            </a:r>
            <a:r>
              <a:rPr lang="fr" sz="1100">
                <a:solidFill>
                  <a:srgbClr val="2D3539"/>
                </a:solidFill>
                <a:highlight>
                  <a:srgbClr val="FFFFFF"/>
                </a:highlight>
              </a:rPr>
              <a:t>·e</a:t>
            </a:r>
            <a:r>
              <a:rPr lang="fr"/>
              <a:t>, condamné</a:t>
            </a:r>
            <a:r>
              <a:rPr lang="fr" sz="1100">
                <a:solidFill>
                  <a:srgbClr val="2D3539"/>
                </a:solidFill>
                <a:highlight>
                  <a:srgbClr val="FFFFFF"/>
                </a:highlight>
              </a:rPr>
              <a:t>·e</a:t>
            </a:r>
            <a:r>
              <a:rPr lang="fr"/>
              <a:t>s à pointer à Pôle emploi, ils et elles ne peuvent pas travailler plus longtemps, quand bien même ils et elles le voudraient. Or ce sont elles et eux qui vont</a:t>
            </a:r>
            <a:r>
              <a:rPr lang="fr" sz="1450">
                <a:solidFill>
                  <a:srgbClr val="2D3539"/>
                </a:solidFill>
                <a:highlight>
                  <a:srgbClr val="FFFFFF"/>
                </a:highlight>
              </a:rPr>
              <a:t> faire les frais de la prochaine réforme des retraites.</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398" name="Google Shape;398;g1cf96530b7c_0_127: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99" name="Google Shape;399;g1cf96530b7c_0_127: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spcBef>
                <a:spcPts val="0"/>
              </a:spcBef>
              <a:spcAft>
                <a:spcPts val="0"/>
              </a:spcAft>
              <a:buSzPts val="1100"/>
              <a:buNone/>
              <a:defRPr/>
            </a:pPr>
            <a:r>
              <a:rPr lang="fr-FR"/>
              <a:t>Ce refus de travailler plus longtemps révèle en partie l’envie de profiter de la vie après une carrière bien remplie. Un sentiment tout à fait légitime, après plus de quarante années passées à cotiser. Mais pour un grand nombre de Français</a:t>
            </a:r>
            <a:r>
              <a:rPr lang="fr-FR" sz="1100">
                <a:solidFill>
                  <a:srgbClr val="2D3539"/>
                </a:solidFill>
                <a:highlight>
                  <a:srgbClr val="FFFFFF"/>
                </a:highlight>
              </a:rPr>
              <a:t>·es</a:t>
            </a:r>
            <a:r>
              <a:rPr lang="fr-FR"/>
              <a:t>, cela n’a rien d’un choix : cassé</a:t>
            </a:r>
            <a:r>
              <a:rPr lang="fr-FR" sz="1100">
                <a:solidFill>
                  <a:srgbClr val="2D3539"/>
                </a:solidFill>
                <a:highlight>
                  <a:srgbClr val="FFFFFF"/>
                </a:highlight>
              </a:rPr>
              <a:t>·e</a:t>
            </a:r>
            <a:r>
              <a:rPr lang="fr-FR"/>
              <a:t>s par le boulot, mis</a:t>
            </a:r>
            <a:r>
              <a:rPr lang="fr-FR" sz="1100">
                <a:solidFill>
                  <a:srgbClr val="2D3539"/>
                </a:solidFill>
                <a:highlight>
                  <a:srgbClr val="FFFFFF"/>
                </a:highlight>
              </a:rPr>
              <a:t>·es</a:t>
            </a:r>
            <a:r>
              <a:rPr lang="fr-FR"/>
              <a:t> à la porte par leur employeur</a:t>
            </a:r>
            <a:r>
              <a:rPr lang="fr-FR" sz="1100">
                <a:solidFill>
                  <a:srgbClr val="2D3539"/>
                </a:solidFill>
                <a:highlight>
                  <a:srgbClr val="FFFFFF"/>
                </a:highlight>
              </a:rPr>
              <a:t>·e</a:t>
            </a:r>
            <a:r>
              <a:rPr lang="fr-FR"/>
              <a:t>, condamné</a:t>
            </a:r>
            <a:r>
              <a:rPr lang="fr-FR" sz="1100">
                <a:solidFill>
                  <a:srgbClr val="2D3539"/>
                </a:solidFill>
                <a:highlight>
                  <a:srgbClr val="FFFFFF"/>
                </a:highlight>
              </a:rPr>
              <a:t>·e</a:t>
            </a:r>
            <a:r>
              <a:rPr lang="fr-FR"/>
              <a:t>s à pointer à Pôle emploi, ils et elles ne peuvent pas travailler plus longtemps, quand bien même ils et elles le voudraient. Or ce sont elles et eux qui vont</a:t>
            </a:r>
            <a:r>
              <a:rPr lang="fr-FR" sz="1450">
                <a:solidFill>
                  <a:srgbClr val="2D3539"/>
                </a:solidFill>
                <a:highlight>
                  <a:srgbClr val="FFFFFF"/>
                </a:highlight>
              </a:rPr>
              <a:t> faire les frais de la prochaine réforme des retraites.</a:t>
            </a:r>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053930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54" name="Google Shape;454;p41: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5" name="Google Shape;455;p41: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r>
              <a:rPr lang="fr"/>
              <a:t>Selon le rapport Delevoye, il n’y aurait que des gagnants : en fait nous serons tous perdant sur les retraites et nous allons voir que la seule compensation pour faire passer la pilule va être une revalorisation salariale des enseignants et EC via les primes … Mais attention il y a un loup !</a:t>
            </a:r>
            <a:endParaRPr/>
          </a:p>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69" name="Google Shape;469;p43: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70" name="Google Shape;470;p43: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00000"/>
              </a:lnSpc>
              <a:spcBef>
                <a:spcPts val="0"/>
              </a:spcBef>
              <a:spcAft>
                <a:spcPts val="0"/>
              </a:spcAft>
              <a:buClr>
                <a:schemeClr val="dk1"/>
              </a:buClr>
              <a:buSzPts val="1100"/>
              <a:buFont typeface="Arial"/>
              <a:buNone/>
              <a:defRPr/>
            </a:pPr>
            <a:r>
              <a:rPr lang="fr" sz="1300">
                <a:solidFill>
                  <a:srgbClr val="222222"/>
                </a:solidFill>
                <a:latin typeface="Georgia"/>
                <a:ea typeface="Georgia"/>
                <a:cs typeface="Georgia"/>
              </a:rPr>
              <a:t>En 2015, l’espérance de vie d’un homme de 60 ans est en moyenne de 22,9 ans ; pour une femme, 27,3 ans : </a:t>
            </a:r>
            <a:r>
              <a:rPr lang="fr" sz="1300" u="sng">
                <a:solidFill>
                  <a:schemeClr val="hlink"/>
                </a:solidFill>
                <a:latin typeface="Georgia"/>
                <a:ea typeface="Georgia"/>
                <a:cs typeface="Georgia"/>
                <a:hlinkClick r:id="rId3" tooltip="https://www.insee.fr/fr/statistiques/fichier/1906668/T16F036.pdf"/>
              </a:rPr>
              <a:t>https://www.insee.fr/fr/statistiques/fichier/1906668/T16F036.pdf</a:t>
            </a:r>
            <a:endParaRPr sz="1300" u="sng">
              <a:solidFill>
                <a:schemeClr val="hlink"/>
              </a:solidFill>
              <a:latin typeface="Georgia"/>
              <a:ea typeface="Georgia"/>
              <a:cs typeface="Georgia"/>
            </a:endParaRPr>
          </a:p>
          <a:p>
            <a:pPr marL="0" lvl="0" indent="0" algn="l">
              <a:lnSpc>
                <a:spcPct val="100000"/>
              </a:lnSpc>
              <a:spcBef>
                <a:spcPts val="0"/>
              </a:spcBef>
              <a:spcAft>
                <a:spcPts val="0"/>
              </a:spcAft>
              <a:buSzPts val="1100"/>
              <a:buNone/>
              <a:defRPr/>
            </a:pPr>
            <a:endParaRPr/>
          </a:p>
          <a:p>
            <a:pPr marL="0" lvl="0" indent="0" algn="l">
              <a:lnSpc>
                <a:spcPct val="100000"/>
              </a:lnSpc>
              <a:spcBef>
                <a:spcPts val="0"/>
              </a:spcBef>
              <a:spcAft>
                <a:spcPts val="0"/>
              </a:spcAft>
              <a:buClr>
                <a:schemeClr val="dk1"/>
              </a:buClr>
              <a:buSzPts val="1100"/>
              <a:buFont typeface="Arial"/>
              <a:buNone/>
              <a:defRPr/>
            </a:pPr>
            <a:r>
              <a:rPr lang="fr" sz="1300">
                <a:solidFill>
                  <a:srgbClr val="222222"/>
                </a:solidFill>
                <a:latin typeface="Georgia"/>
                <a:ea typeface="Georgia"/>
                <a:cs typeface="Georgia"/>
              </a:rPr>
              <a:t>En 2018, l’espérance de vie d’un homme de 65 ans est en moyenne de 19,4 ans ; pour une femme, 23,2 ans : </a:t>
            </a:r>
            <a:r>
              <a:rPr lang="fr" sz="1300" u="sng">
                <a:solidFill>
                  <a:schemeClr val="hlink"/>
                </a:solidFill>
                <a:latin typeface="Georgia"/>
                <a:ea typeface="Georgia"/>
                <a:cs typeface="Georgia"/>
                <a:hlinkClick r:id="rId4" tooltip="https://www.ined.fr/fichier/s_rubrique/192/fr_esperance.vie.xls"/>
              </a:rPr>
              <a:t>https://www.ined.fr/fichier/s_rubrique/192/fr_esperance.vie.xls</a:t>
            </a:r>
            <a:r>
              <a:rPr lang="fr" sz="1300">
                <a:solidFill>
                  <a:srgbClr val="222222"/>
                </a:solidFill>
                <a:latin typeface="Georgia"/>
                <a:ea typeface="Georgia"/>
                <a:cs typeface="Georgia"/>
              </a:rPr>
              <a:t> </a:t>
            </a:r>
            <a:endParaRPr/>
          </a:p>
          <a:p>
            <a:pPr marL="0" lvl="0" indent="0" algn="l">
              <a:lnSpc>
                <a:spcPct val="100000"/>
              </a:lnSpc>
              <a:spcBef>
                <a:spcPts val="0"/>
              </a:spcBef>
              <a:spcAft>
                <a:spcPts val="0"/>
              </a:spcAft>
              <a:buSzPts val="1100"/>
              <a:buNone/>
              <a:defRPr/>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8" name="Google Shape;48;p3: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9" name="Google Shape;49;p3: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00000"/>
              </a:lnSpc>
              <a:spcBef>
                <a:spcPts val="0"/>
              </a:spcBef>
              <a:spcAft>
                <a:spcPts val="0"/>
              </a:spcAft>
              <a:buSzPts val="1100"/>
              <a:buNone/>
              <a:defRPr/>
            </a:pPr>
            <a:r>
              <a:rPr lang="fr"/>
              <a:t>En 1987 : désindexation des retraites des salaires (indexées sur le salaire moyen de 1948 à 1987 comme en Allemagne et en Suède) et indexation sur l’inflation (</a:t>
            </a:r>
            <a:r>
              <a:rPr lang="fr" sz="1100" b="0" i="0" u="none" strike="noStrike" cap="none">
                <a:solidFill>
                  <a:srgbClr val="000000"/>
                </a:solidFill>
                <a:latin typeface="Arial"/>
                <a:ea typeface="Arial"/>
                <a:cs typeface="Arial"/>
              </a:rPr>
              <a:t>« la moyenne des prix à la consommation, hors tabac, calculée sur les douze derniers indices mensuels par l'Insee »)</a:t>
            </a:r>
            <a:endParaRPr/>
          </a:p>
          <a:p>
            <a:pPr marL="0" lvl="0" indent="0" algn="l">
              <a:lnSpc>
                <a:spcPct val="100000"/>
              </a:lnSpc>
              <a:spcBef>
                <a:spcPts val="0"/>
              </a:spcBef>
              <a:spcAft>
                <a:spcPts val="0"/>
              </a:spcAft>
              <a:buSzPts val="1100"/>
              <a:buNone/>
              <a:defRPr/>
            </a:pPr>
            <a:r>
              <a:rPr lang="fr"/>
              <a:t>Hollande - Touraine en 2014 : </a:t>
            </a:r>
            <a:endParaRPr/>
          </a:p>
          <a:p>
            <a:pPr marL="457200" lvl="0" indent="-295274" algn="l">
              <a:lnSpc>
                <a:spcPct val="100000"/>
              </a:lnSpc>
              <a:spcBef>
                <a:spcPts val="0"/>
              </a:spcBef>
              <a:spcAft>
                <a:spcPts val="0"/>
              </a:spcAft>
              <a:buSzPts val="1050"/>
              <a:buChar char="-"/>
              <a:defRPr/>
            </a:pPr>
            <a:r>
              <a:rPr lang="fr" sz="1050">
                <a:solidFill>
                  <a:srgbClr val="222222"/>
                </a:solidFill>
                <a:highlight>
                  <a:srgbClr val="FFFFFF"/>
                </a:highlight>
              </a:rPr>
              <a:t>inscrivent dans la loi une trajectoire d'augmentation de </a:t>
            </a:r>
            <a:r>
              <a:rPr lang="fr" sz="1050" b="1">
                <a:solidFill>
                  <a:srgbClr val="222222"/>
                </a:solidFill>
                <a:highlight>
                  <a:srgbClr val="FFFFFF"/>
                </a:highlight>
              </a:rPr>
              <a:t>la durée de référence du système de retraite jusqu'à 43 annuités</a:t>
            </a:r>
            <a:r>
              <a:rPr lang="fr" sz="1050">
                <a:solidFill>
                  <a:srgbClr val="222222"/>
                </a:solidFill>
                <a:highlight>
                  <a:srgbClr val="FFFFFF"/>
                </a:highlight>
              </a:rPr>
              <a:t>, </a:t>
            </a:r>
            <a:endParaRPr sz="1050">
              <a:solidFill>
                <a:srgbClr val="222222"/>
              </a:solidFill>
              <a:highlight>
                <a:srgbClr val="FFFFFF"/>
              </a:highlight>
            </a:endParaRPr>
          </a:p>
          <a:p>
            <a:pPr marL="457200" lvl="0" indent="-295274" algn="l">
              <a:lnSpc>
                <a:spcPct val="100000"/>
              </a:lnSpc>
              <a:spcBef>
                <a:spcPts val="0"/>
              </a:spcBef>
              <a:spcAft>
                <a:spcPts val="0"/>
              </a:spcAft>
              <a:buSzPts val="1050"/>
              <a:buChar char="-"/>
              <a:defRPr/>
            </a:pPr>
            <a:r>
              <a:rPr lang="fr" sz="1050">
                <a:solidFill>
                  <a:srgbClr val="222222"/>
                </a:solidFill>
                <a:highlight>
                  <a:srgbClr val="FFFFFF"/>
                </a:highlight>
              </a:rPr>
              <a:t>créent des droits supplémentaires (création du </a:t>
            </a:r>
            <a:r>
              <a:rPr lang="fr" sz="1050" u="sng">
                <a:solidFill>
                  <a:srgbClr val="0B0080"/>
                </a:solidFill>
                <a:hlinkClick r:id="rId3" tooltip="https://fr.wikipedia.org/wiki/P%C3%A9nibilit%C3%A9_au_travail_en_France"/>
              </a:rPr>
              <a:t>compte pénibilité</a:t>
            </a:r>
            <a:r>
              <a:rPr lang="fr" sz="1050">
                <a:solidFill>
                  <a:srgbClr val="222222"/>
                </a:solidFill>
                <a:highlight>
                  <a:srgbClr val="FFFFFF"/>
                </a:highlight>
              </a:rPr>
              <a:t>, élargissement des modalités de validation de trimestres de retraite, mise en place de dispositifs de mutualisation inter-régimes, etc.)</a:t>
            </a:r>
            <a:endParaRPr sz="1050">
              <a:solidFill>
                <a:srgbClr val="222222"/>
              </a:solidFill>
              <a:highlight>
                <a:srgbClr val="FFFFFF"/>
              </a:highlight>
            </a:endParaRPr>
          </a:p>
          <a:p>
            <a:pPr marL="457200" lvl="0" indent="-295274" algn="l">
              <a:lnSpc>
                <a:spcPct val="100000"/>
              </a:lnSpc>
              <a:spcBef>
                <a:spcPts val="0"/>
              </a:spcBef>
              <a:spcAft>
                <a:spcPts val="0"/>
              </a:spcAft>
              <a:buSzPts val="1050"/>
              <a:buChar char="-"/>
              <a:defRPr/>
            </a:pPr>
            <a:r>
              <a:rPr lang="fr" sz="1050">
                <a:solidFill>
                  <a:srgbClr val="222222"/>
                </a:solidFill>
                <a:highlight>
                  <a:srgbClr val="FFFFFF"/>
                </a:highlight>
              </a:rPr>
              <a:t>augmentent les taux de cotisations salariale et employeur ; La loi affiche une volonté de préserver l'équilibre financier du système </a:t>
            </a:r>
            <a:r>
              <a:rPr lang="fr" sz="1050" u="sng">
                <a:solidFill>
                  <a:srgbClr val="0B0080"/>
                </a:solidFill>
                <a:hlinkClick r:id="rId4" tooltip="https://fr.wikipedia.org/wiki/France"/>
              </a:rPr>
              <a:t>français</a:t>
            </a:r>
            <a:r>
              <a:rPr lang="fr" sz="1050">
                <a:solidFill>
                  <a:srgbClr val="222222"/>
                </a:solidFill>
                <a:highlight>
                  <a:srgbClr val="FFFFFF"/>
                </a:highlight>
              </a:rPr>
              <a:t> de </a:t>
            </a:r>
            <a:r>
              <a:rPr lang="fr" sz="1050" u="sng">
                <a:solidFill>
                  <a:srgbClr val="0B0080"/>
                </a:solidFill>
                <a:hlinkClick r:id="rId5" tooltip="https://fr.wikipedia.org/wiki/Retraite_(%C3%A9conomie)"/>
              </a:rPr>
              <a:t>retraites</a:t>
            </a:r>
            <a:r>
              <a:rPr lang="fr" sz="1050">
                <a:solidFill>
                  <a:srgbClr val="222222"/>
                </a:solidFill>
                <a:highlight>
                  <a:srgbClr val="FFFFFF"/>
                </a:highlight>
              </a:rPr>
              <a:t> </a:t>
            </a:r>
            <a:r>
              <a:rPr lang="fr" sz="1050" u="sng">
                <a:solidFill>
                  <a:srgbClr val="0B0080"/>
                </a:solidFill>
                <a:hlinkClick r:id="rId6" tooltip="https://fr.wikipedia.org/wiki/Retraites_par_r%C3%A9partition"/>
              </a:rPr>
              <a:t>par répartition</a:t>
            </a:r>
            <a:r>
              <a:rPr lang="fr" sz="1050">
                <a:solidFill>
                  <a:srgbClr val="222222"/>
                </a:solidFill>
                <a:highlight>
                  <a:srgbClr val="FFFFFF"/>
                </a:highlight>
              </a:rPr>
              <a:t> en visant à combler un déficit prévu alors à vingt milliards d'euros en 2020</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477" name="Google Shape;477;p44: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78" name="Google Shape;478;p44: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00000"/>
              </a:lnSpc>
              <a:spcBef>
                <a:spcPts val="0"/>
              </a:spcBef>
              <a:spcAft>
                <a:spcPts val="0"/>
              </a:spcAft>
              <a:buSzPts val="1100"/>
              <a:buNone/>
              <a:defRPr/>
            </a:pPr>
            <a:r>
              <a:rPr lang="fr"/>
              <a:t>INSEE, 18/02/2016 : </a:t>
            </a:r>
            <a:r>
              <a:rPr lang="fr" u="sng">
                <a:solidFill>
                  <a:schemeClr val="hlink"/>
                </a:solidFill>
                <a:hlinkClick r:id="rId3" tooltip="https://www.insee.fr/fr/statistiques/fichier/version-html/1908110/ip1584.pdf"/>
              </a:rPr>
              <a:t>https://www.insee.fr/fr/statistiques/fichier/version-html/1908110/ip1584.pdf</a:t>
            </a:r>
            <a:endParaRPr/>
          </a:p>
          <a:p>
            <a:pPr marL="0" lvl="0" indent="0" algn="l">
              <a:lnSpc>
                <a:spcPct val="100000"/>
              </a:lnSpc>
              <a:spcBef>
                <a:spcPts val="0"/>
              </a:spcBef>
              <a:spcAft>
                <a:spcPts val="0"/>
              </a:spcAft>
              <a:buClr>
                <a:schemeClr val="dk1"/>
              </a:buClr>
              <a:buSzPts val="1100"/>
              <a:buFont typeface="Arial"/>
              <a:buNone/>
              <a:defRPr/>
            </a:pPr>
            <a:r>
              <a:rPr lang="fr">
                <a:solidFill>
                  <a:schemeClr val="dk1"/>
                </a:solidFill>
              </a:rPr>
              <a:t>	 	</a:t>
            </a:r>
            <a:endParaRPr>
              <a:solidFill>
                <a:schemeClr val="dk1"/>
              </a:solidFill>
            </a:endParaRPr>
          </a:p>
          <a:p>
            <a:pPr marL="0" lvl="0" indent="0" algn="l">
              <a:lnSpc>
                <a:spcPct val="100000"/>
              </a:lnSpc>
              <a:spcBef>
                <a:spcPts val="1200"/>
              </a:spcBef>
              <a:spcAft>
                <a:spcPts val="0"/>
              </a:spcAft>
              <a:buClr>
                <a:schemeClr val="dk1"/>
              </a:buClr>
              <a:buSzPts val="1100"/>
              <a:buFont typeface="Arial"/>
              <a:buNone/>
              <a:defRPr/>
            </a:pPr>
            <a:r>
              <a:rPr lang="fr-FR" sz="1000">
                <a:solidFill>
                  <a:srgbClr val="525457"/>
                </a:solidFill>
              </a:rPr>
              <a:t>Les cadres sont moins soumis.es aux risques professionnels et ils et elles appartiennent à un groupe social dont les modes de vie sont favorables à une bonne santé </a:t>
            </a:r>
            <a:endParaRPr/>
          </a:p>
          <a:p>
            <a:pPr marL="0" lvl="0" indent="0" algn="l">
              <a:lnSpc>
                <a:spcPct val="100000"/>
              </a:lnSpc>
              <a:spcBef>
                <a:spcPts val="1200"/>
              </a:spcBef>
              <a:spcAft>
                <a:spcPts val="0"/>
              </a:spcAft>
              <a:buClr>
                <a:schemeClr val="dk1"/>
              </a:buClr>
              <a:buSzPts val="1100"/>
              <a:buFont typeface="Arial"/>
              <a:buNone/>
              <a:defRPr/>
            </a:pPr>
            <a:r>
              <a:rPr lang="fr" sz="1000">
                <a:solidFill>
                  <a:srgbClr val="525457"/>
                </a:solidFill>
              </a:rPr>
              <a:t>L’écart entre l’espérance de vie des diplômé.es du supérieur et des non-diplômé.es est plus important chez les hommes (7,5 ans) que chez les femmes (4,2 ans)</a:t>
            </a:r>
            <a:endParaRPr sz="1000">
              <a:solidFill>
                <a:srgbClr val="525457"/>
              </a:solidFill>
            </a:endParaRPr>
          </a:p>
          <a:p>
            <a:pPr marL="0" lvl="0" indent="0" algn="l">
              <a:lnSpc>
                <a:spcPct val="100000"/>
              </a:lnSpc>
              <a:spcBef>
                <a:spcPts val="0"/>
              </a:spcBef>
              <a:spcAft>
                <a:spcPts val="0"/>
              </a:spcAft>
              <a:buSzPts val="1100"/>
              <a:buNone/>
              <a:defRPr/>
            </a:pPr>
            <a:endParaRPr sz="1050">
              <a:solidFill>
                <a:srgbClr val="525457"/>
              </a:solidFill>
              <a:highlight>
                <a:srgbClr val="F3F3F3"/>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60" name="Google Shape;60;g1809698d343_4_0: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809698d343_4_0:notes"/>
          <p:cNvSpPr txBox="1">
            <a:spLocks noGrp="1"/>
          </p:cNvSpPr>
          <p:nvPr>
            <p:ph type="body" idx="1"/>
          </p:nvPr>
        </p:nvSpPr>
        <p:spPr bwMode="auto">
          <a:xfrm>
            <a:off x="685800" y="4343400"/>
            <a:ext cx="5486400" cy="4114800"/>
          </a:xfrm>
          <a:prstGeom prst="rect">
            <a:avLst/>
          </a:prstGeom>
        </p:spPr>
        <p:txBody>
          <a:bodyPr spcFirstLastPara="1" wrap="square" lIns="91425" tIns="91425" rIns="91425" bIns="91425" anchor="t" anchorCtr="0">
            <a:noAutofit/>
          </a:bodyPr>
          <a:lstStyle/>
          <a:p>
            <a:pPr marL="0" lvl="0" indent="0" algn="l">
              <a:lnSpc>
                <a:spcPct val="114999"/>
              </a:lnSpc>
              <a:spcBef>
                <a:spcPts val="0"/>
              </a:spcBef>
              <a:spcAft>
                <a:spcPts val="0"/>
              </a:spcAft>
              <a:buClr>
                <a:schemeClr val="dk1"/>
              </a:buClr>
              <a:buSzPts val="1100"/>
              <a:buFont typeface="Arial"/>
              <a:buNone/>
              <a:defRPr/>
            </a:pPr>
            <a:r>
              <a:rPr lang="fr" sz="850">
                <a:solidFill>
                  <a:schemeClr val="dk1"/>
                </a:solidFill>
              </a:rPr>
              <a:t>Notre système par répartition, basé sur la solidarité entre les générations, a su assurer en moyenne une pension correcte aux retraité·es jusqu’aux années 1980, bien qu’avec de fortes disparités. Ensuite, à partir de 1993, les « réformes » successives n’ont cessé de dégrader le système, avec la même </a:t>
            </a:r>
            <a:r>
              <a:rPr lang="fr" sz="850">
                <a:solidFill>
                  <a:srgbClr val="212121"/>
                </a:solidFill>
              </a:rPr>
              <a:t>logique de fond : durcir les droits d’accès à une retraite à taux plein pour diminuer les dépenses de retraite, baisser donc les pensions et inciter les personnes qui le peuvent à compléter leur pension du système public par un effort d’épargne auprès d’assurances privées. L’objectif est de favoriser le développement de la capitalisation. Pour l’instant en France, à la différence d’autres pays, la part de la capitalisation reste marginale, elle ne représente que 5,1 % du montant total des cotisations et 2,1 % du montant total des pensions versées en 2020. Mais elle est favorisée par un déploiement de mesures de défiscalisation des placements, depuis les plans d’épargne retraite jusqu’aux dispositifs de la loi Pacte de 2019.</a:t>
            </a:r>
            <a:endParaRPr sz="850">
              <a:solidFill>
                <a:srgbClr val="212121"/>
              </a:solidFill>
            </a:endParaRPr>
          </a:p>
          <a:p>
            <a:pPr marL="0" lvl="0" indent="0" algn="l">
              <a:spcBef>
                <a:spcPts val="0"/>
              </a:spcBef>
              <a:spcAft>
                <a:spcPts val="0"/>
              </a:spcAft>
              <a:buNone/>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66" name="Google Shape;66;p4: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67" name="Google Shape;67;p4: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00000"/>
              </a:lnSpc>
              <a:spcBef>
                <a:spcPts val="0"/>
              </a:spcBef>
              <a:spcAft>
                <a:spcPts val="0"/>
              </a:spcAft>
              <a:buSzPts val="1100"/>
              <a:buNone/>
              <a:defRPr/>
            </a:pPr>
            <a:endParaRPr/>
          </a:p>
          <a:p>
            <a:pPr marL="457200" lvl="0" indent="-298450" algn="l">
              <a:lnSpc>
                <a:spcPct val="100000"/>
              </a:lnSpc>
              <a:spcBef>
                <a:spcPts val="0"/>
              </a:spcBef>
              <a:spcAft>
                <a:spcPts val="0"/>
              </a:spcAft>
              <a:buSzPts val="1100"/>
              <a:buChar char="-"/>
              <a:defRPr/>
            </a:pPr>
            <a:r>
              <a:rPr lang="fr"/>
              <a:t>pour les cadre du privé le taux de remplacement est en moyenne de 76 %</a:t>
            </a:r>
            <a:endParaRPr/>
          </a:p>
          <a:p>
            <a:pPr marL="457200" lvl="0" indent="-298450" algn="l">
              <a:lnSpc>
                <a:spcPct val="100000"/>
              </a:lnSpc>
              <a:spcBef>
                <a:spcPts val="0"/>
              </a:spcBef>
              <a:spcAft>
                <a:spcPts val="0"/>
              </a:spcAft>
              <a:buSzPts val="1100"/>
              <a:buChar char="-"/>
              <a:defRPr/>
            </a:pPr>
            <a:r>
              <a:rPr lang="fr"/>
              <a:t>chacun cotise en fonction de ses moyens et en use en fonction de ses besoins</a:t>
            </a:r>
            <a:endParaRPr/>
          </a:p>
          <a:p>
            <a:pPr marL="457200" lvl="0" indent="-298450" algn="l">
              <a:lnSpc>
                <a:spcPct val="100000"/>
              </a:lnSpc>
              <a:spcBef>
                <a:spcPts val="0"/>
              </a:spcBef>
              <a:spcAft>
                <a:spcPts val="0"/>
              </a:spcAft>
              <a:buSzPts val="1100"/>
              <a:buChar char="-"/>
              <a:defRPr/>
            </a:pPr>
            <a:r>
              <a:rPr lang="fr">
                <a:solidFill>
                  <a:schemeClr val="dk1"/>
                </a:solidFill>
              </a:rPr>
              <a:t>La cotisation de 11,33 % est prélevée le 27 du mois et est reversé aux pensionnés 5 jours plus tard.</a:t>
            </a:r>
            <a:endParaRPr>
              <a:solidFill>
                <a:schemeClr val="dk1"/>
              </a:solidFill>
            </a:endParaRPr>
          </a:p>
          <a:p>
            <a:pPr marL="0" lvl="0" indent="0" algn="l">
              <a:lnSpc>
                <a:spcPct val="114999"/>
              </a:lnSpc>
              <a:spcBef>
                <a:spcPts val="0"/>
              </a:spcBef>
              <a:spcAft>
                <a:spcPts val="0"/>
              </a:spcAft>
              <a:buSzPts val="1100"/>
              <a:buNone/>
              <a:defRPr/>
            </a:pPr>
            <a:endParaRPr b="1">
              <a:solidFill>
                <a:schemeClr val="dk1"/>
              </a:solidFill>
              <a:latin typeface="Calibri"/>
              <a:ea typeface="Calibri"/>
              <a:cs typeface="Calibri"/>
            </a:endParaRPr>
          </a:p>
          <a:p>
            <a:pPr marL="0" lvl="0" indent="0" algn="l">
              <a:lnSpc>
                <a:spcPct val="114999"/>
              </a:lnSpc>
              <a:spcBef>
                <a:spcPts val="0"/>
              </a:spcBef>
              <a:spcAft>
                <a:spcPts val="0"/>
              </a:spcAft>
              <a:buSzPts val="1100"/>
              <a:buNone/>
              <a:defRPr/>
            </a:pPr>
            <a:r>
              <a:rPr lang="fr" b="1">
                <a:solidFill>
                  <a:schemeClr val="dk1"/>
                </a:solidFill>
                <a:latin typeface="Calibri"/>
                <a:ea typeface="Calibri"/>
                <a:cs typeface="Calibri"/>
              </a:rPr>
              <a:t>Le système est à l’équilibre avec 1,3 % de croissance, pour financer les retraites jusqu’en 2070. Avec 1,8 % de croissance, pour financer les retraites jusqu’en 2070 il suffit d’une augmentation de 0,16 points par an soit 5 points en 30 ans (ce que nous avons absorbé dans la FP en 10 ans en passant le </a:t>
            </a:r>
            <a:r>
              <a:rPr lang="fr" sz="1200">
                <a:solidFill>
                  <a:schemeClr val="dk1"/>
                </a:solidFill>
                <a:latin typeface="Calibri"/>
                <a:ea typeface="Calibri"/>
                <a:cs typeface="Calibri"/>
              </a:rPr>
              <a:t>CAS pension de 7,85 % à 11,10 %</a:t>
            </a:r>
            <a:r>
              <a:rPr lang="fr" b="1">
                <a:solidFill>
                  <a:schemeClr val="dk1"/>
                </a:solidFill>
                <a:latin typeface="Calibri"/>
                <a:ea typeface="Calibri"/>
                <a:cs typeface="Calibri"/>
              </a:rPr>
              <a:t> )</a:t>
            </a:r>
            <a:endParaRPr b="1">
              <a:solidFill>
                <a:schemeClr val="dk1"/>
              </a:solidFill>
              <a:latin typeface="Calibri"/>
              <a:ea typeface="Calibri"/>
              <a:cs typeface="Calibri"/>
            </a:endParaRPr>
          </a:p>
          <a:p>
            <a:pPr marL="0" lvl="0" indent="0" algn="l">
              <a:lnSpc>
                <a:spcPct val="100000"/>
              </a:lnSpc>
              <a:spcBef>
                <a:spcPts val="0"/>
              </a:spcBef>
              <a:spcAft>
                <a:spcPts val="0"/>
              </a:spcAft>
              <a:buSzPts val="1100"/>
              <a:buNone/>
              <a:defRPr/>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86" name="Google Shape;86;p5: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5:notes"/>
          <p:cNvSpPr txBox="1">
            <a:spLocks noGrp="1"/>
          </p:cNvSpPr>
          <p:nvPr>
            <p:ph type="body" idx="1"/>
          </p:nvPr>
        </p:nvSpPr>
        <p:spPr bwMode="auto">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SzPts val="1100"/>
              <a:buNone/>
              <a:defRPr/>
            </a:pPr>
            <a:r>
              <a:rPr lang="fr"/>
              <a:t>revenu brut salarié : 4557,30 €</a:t>
            </a:r>
            <a:endParaRPr/>
          </a:p>
          <a:p>
            <a:pPr marL="0" lvl="0" indent="0" algn="l">
              <a:lnSpc>
                <a:spcPct val="100000"/>
              </a:lnSpc>
              <a:spcBef>
                <a:spcPts val="0"/>
              </a:spcBef>
              <a:spcAft>
                <a:spcPts val="0"/>
              </a:spcAft>
              <a:buSzPts val="1100"/>
              <a:buNone/>
              <a:defRPr/>
            </a:pPr>
            <a:r>
              <a:rPr lang="fr"/>
              <a:t>cotisations salariales : 884,23 € = 19,32 % du brut salarié et 10,80 % du brut employeur</a:t>
            </a:r>
            <a:endParaRPr/>
          </a:p>
          <a:p>
            <a:pPr marL="0" lvl="0" indent="0" algn="l">
              <a:lnSpc>
                <a:spcPct val="100000"/>
              </a:lnSpc>
              <a:spcBef>
                <a:spcPts val="0"/>
              </a:spcBef>
              <a:spcAft>
                <a:spcPts val="0"/>
              </a:spcAft>
              <a:buSzPts val="1100"/>
              <a:buNone/>
              <a:defRPr/>
            </a:pPr>
            <a:r>
              <a:rPr lang="fr"/>
              <a:t>cotisations patronales : 3623,64 € = 44,3% des revenus brut employeur</a:t>
            </a:r>
            <a:endParaRPr/>
          </a:p>
          <a:p>
            <a:pPr marL="0" lvl="0" indent="0" algn="l">
              <a:lnSpc>
                <a:spcPct val="100000"/>
              </a:lnSpc>
              <a:spcBef>
                <a:spcPts val="0"/>
              </a:spcBef>
              <a:spcAft>
                <a:spcPts val="0"/>
              </a:spcAft>
              <a:buSzPts val="1100"/>
              <a:buNone/>
              <a:defRPr/>
            </a:pPr>
            <a:r>
              <a:rPr lang="fr"/>
              <a:t>brut employeur : 4557,30€ + 3623,64 € = 8180,94 €</a:t>
            </a:r>
            <a:endParaRPr/>
          </a:p>
          <a:p>
            <a:pPr marL="0" lvl="0" indent="0" algn="l">
              <a:lnSpc>
                <a:spcPct val="100000"/>
              </a:lnSpc>
              <a:spcBef>
                <a:spcPts val="0"/>
              </a:spcBef>
              <a:spcAft>
                <a:spcPts val="0"/>
              </a:spcAft>
              <a:buSzPts val="1100"/>
              <a:buNone/>
              <a:defRPr/>
            </a:pPr>
            <a:r>
              <a:rPr lang="fr"/>
              <a:t>brut employeur hors primes : 7481 €</a:t>
            </a:r>
            <a:endParaRPr/>
          </a:p>
          <a:p>
            <a:pPr marL="0" lvl="0" indent="0" algn="l">
              <a:lnSpc>
                <a:spcPct val="100000"/>
              </a:lnSpc>
              <a:spcBef>
                <a:spcPts val="0"/>
              </a:spcBef>
              <a:spcAft>
                <a:spcPts val="0"/>
              </a:spcAft>
              <a:buSzPts val="1100"/>
              <a:buNone/>
              <a:defRPr/>
            </a:pPr>
            <a:r>
              <a:rPr lang="fr"/>
              <a:t>aujourd’hui la part du salaire total (7513 €) cotisée pour les retraites de FPE </a:t>
            </a:r>
            <a:r>
              <a:rPr lang="fr">
                <a:solidFill>
                  <a:schemeClr val="dk1"/>
                </a:solidFill>
              </a:rPr>
              <a:t>(3310 €) </a:t>
            </a:r>
            <a:r>
              <a:rPr lang="fr"/>
              <a:t>est de 44 %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99" name="Google Shape;99;p6: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00" name="Google Shape;100;p6: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00000"/>
              </a:lnSpc>
              <a:spcBef>
                <a:spcPts val="0"/>
              </a:spcBef>
              <a:spcAft>
                <a:spcPts val="0"/>
              </a:spcAft>
              <a:buSzPts val="1100"/>
              <a:buNone/>
              <a:defRPr/>
            </a:pPr>
            <a:endParaRPr i="1"/>
          </a:p>
          <a:p>
            <a:pPr marL="0" lvl="0" indent="0" algn="l">
              <a:lnSpc>
                <a:spcPct val="100000"/>
              </a:lnSpc>
              <a:spcBef>
                <a:spcPts val="0"/>
              </a:spcBef>
              <a:spcAft>
                <a:spcPts val="0"/>
              </a:spcAft>
              <a:buSzPts val="1100"/>
              <a:buNone/>
              <a:defRPr/>
            </a:pPr>
            <a:endParaRPr i="1"/>
          </a:p>
          <a:p>
            <a:pPr marL="0" lvl="0" indent="0" algn="l">
              <a:lnSpc>
                <a:spcPct val="100000"/>
              </a:lnSpc>
              <a:spcBef>
                <a:spcPts val="0"/>
              </a:spcBef>
              <a:spcAft>
                <a:spcPts val="0"/>
              </a:spcAft>
              <a:buSzPts val="1100"/>
              <a:buNone/>
              <a:defRPr/>
            </a:pPr>
            <a:endParaRPr i="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bwMode="auto">
        <a:xfrm>
          <a:off x="0" y="0"/>
          <a:ext cx="0" cy="0"/>
          <a:chOff x="0" y="0"/>
          <a:chExt cx="0" cy="0"/>
        </a:xfrm>
      </p:grpSpPr>
      <p:sp>
        <p:nvSpPr>
          <p:cNvPr id="117" name="Google Shape;117;p7:notes"/>
          <p:cNvSpPr>
            <a:spLocks noGrp="1" noRot="1" noChangeAspect="1"/>
          </p:cNvSpPr>
          <p:nvPr>
            <p:ph type="sldImg" idx="2"/>
          </p:nvPr>
        </p:nvSpPr>
        <p:spPr bwMode="auto">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18" name="Google Shape;118;p7:notes"/>
          <p:cNvSpPr txBox="1">
            <a:spLocks noGrp="1"/>
          </p:cNvSpPr>
          <p:nvPr>
            <p:ph type="body" idx="1"/>
          </p:nvPr>
        </p:nvSpPr>
        <p:spPr bwMode="auto">
          <a:xfrm>
            <a:off x="914400" y="4343400"/>
            <a:ext cx="5029200" cy="4114800"/>
          </a:xfrm>
          <a:prstGeom prst="rect">
            <a:avLst/>
          </a:prstGeom>
          <a:noFill/>
          <a:ln>
            <a:noFill/>
          </a:ln>
        </p:spPr>
        <p:txBody>
          <a:bodyPr spcFirstLastPara="1" wrap="square" lIns="90000" tIns="46800" rIns="90000" bIns="46800" anchor="ctr" anchorCtr="0">
            <a:noAutofit/>
          </a:bodyPr>
          <a:lstStyle/>
          <a:p>
            <a:pPr marL="0" lvl="0" indent="0" algn="l">
              <a:lnSpc>
                <a:spcPct val="100000"/>
              </a:lnSpc>
              <a:spcBef>
                <a:spcPts val="0"/>
              </a:spcBef>
              <a:spcAft>
                <a:spcPts val="0"/>
              </a:spcAft>
              <a:buSzPts val="1100"/>
              <a:buNone/>
              <a:defRPr/>
            </a:pPr>
            <a:endParaRPr/>
          </a:p>
          <a:p>
            <a:pPr marL="0" lvl="0" indent="0" algn="l">
              <a:lnSpc>
                <a:spcPct val="100000"/>
              </a:lnSpc>
              <a:spcBef>
                <a:spcPts val="0"/>
              </a:spcBef>
              <a:spcAft>
                <a:spcPts val="0"/>
              </a:spcAft>
              <a:buSzPts val="1100"/>
              <a:buNone/>
              <a:defRPr/>
            </a:pPr>
            <a:r>
              <a:rPr lang="fr"/>
              <a:t>42 caisses de retraite appelées à fusionner mais : pourquoi un nivellement vers le bas ?</a:t>
            </a:r>
            <a:endParaRPr/>
          </a:p>
          <a:p>
            <a:pPr marL="0" lvl="0" indent="0" algn="l">
              <a:lnSpc>
                <a:spcPct val="100000"/>
              </a:lnSpc>
              <a:spcBef>
                <a:spcPts val="0"/>
              </a:spcBef>
              <a:spcAft>
                <a:spcPts val="0"/>
              </a:spcAft>
              <a:buSzPts val="1100"/>
              <a:buNone/>
              <a:defRPr/>
            </a:pPr>
            <a:r>
              <a:rPr lang="fr"/>
              <a:t>186 000 salariés de la RATP et de la SNCF (0,7 %) / </a:t>
            </a:r>
            <a:r>
              <a:rPr lang="fr" b="1"/>
              <a:t>27,2 millions de </a:t>
            </a:r>
            <a:r>
              <a:rPr lang="fr" sz="1100" b="1" i="0" u="none" strike="noStrike" cap="none">
                <a:solidFill>
                  <a:srgbClr val="000000"/>
                </a:solidFill>
                <a:latin typeface="Arial"/>
                <a:cs typeface="Arial"/>
              </a:rPr>
              <a:t>cotisant·es</a:t>
            </a:r>
            <a:endParaRPr sz="1100" b="1" i="0" u="none" strike="noStrike" cap="none">
              <a:solidFill>
                <a:srgbClr val="000000"/>
              </a:solidFill>
              <a:latin typeface="Arial"/>
              <a:cs typeface="Arial"/>
            </a:endParaRPr>
          </a:p>
          <a:p>
            <a:pPr marL="0" lvl="0" indent="0" algn="l">
              <a:lnSpc>
                <a:spcPct val="100000"/>
              </a:lnSpc>
              <a:spcBef>
                <a:spcPts val="0"/>
              </a:spcBef>
              <a:spcAft>
                <a:spcPts val="0"/>
              </a:spcAft>
              <a:buSzPts val="1100"/>
              <a:buNone/>
              <a:defRPr/>
            </a:pPr>
            <a:endParaRPr b="1"/>
          </a:p>
          <a:p>
            <a:pPr marL="0" marR="0" lvl="0" indent="0" algn="l">
              <a:lnSpc>
                <a:spcPct val="100000"/>
              </a:lnSpc>
              <a:spcBef>
                <a:spcPts val="0"/>
              </a:spcBef>
              <a:spcAft>
                <a:spcPts val="0"/>
              </a:spcAft>
              <a:buClr>
                <a:srgbClr val="000000"/>
              </a:buClr>
              <a:buSzPts val="1100"/>
              <a:buFont typeface="Arial"/>
              <a:buNone/>
              <a:defRPr/>
            </a:pPr>
            <a:r>
              <a:rPr lang="fr" b="1"/>
              <a:t>CNRACL </a:t>
            </a:r>
            <a:r>
              <a:rPr lang="fr" i="1"/>
              <a:t>c’est la caisse pour la FPT et la FPH ou </a:t>
            </a:r>
            <a:r>
              <a:rPr lang="fr" sz="1100" b="0" i="0" u="none" strike="noStrike" cap="none">
                <a:solidFill>
                  <a:srgbClr val="000000"/>
                </a:solidFill>
                <a:latin typeface="Arial"/>
                <a:ea typeface="Arial"/>
                <a:cs typeface="Arial"/>
              </a:rPr>
              <a:t>FSPOEIE pour les ouvriers de l’ÉTAT</a:t>
            </a:r>
            <a:endParaRPr/>
          </a:p>
          <a:p>
            <a:pPr marL="0" marR="0" lvl="0" indent="0" algn="l">
              <a:lnSpc>
                <a:spcPct val="100000"/>
              </a:lnSpc>
              <a:spcBef>
                <a:spcPts val="0"/>
              </a:spcBef>
              <a:spcAft>
                <a:spcPts val="0"/>
              </a:spcAft>
              <a:buClr>
                <a:srgbClr val="000000"/>
              </a:buClr>
              <a:buSzPts val="1100"/>
              <a:buFont typeface="Arial"/>
              <a:buNone/>
              <a:defRPr/>
            </a:pPr>
            <a:r>
              <a:rPr lang="fr" sz="1100" b="1" i="0" u="none" strike="noStrike" cap="none">
                <a:solidFill>
                  <a:srgbClr val="000000"/>
                </a:solidFill>
                <a:latin typeface="Arial"/>
                <a:ea typeface="Arial"/>
                <a:cs typeface="Arial"/>
              </a:rPr>
              <a:t>SRE</a:t>
            </a:r>
            <a:r>
              <a:rPr lang="fr" sz="1100" b="0" i="0" u="none" strike="noStrike" cap="none">
                <a:solidFill>
                  <a:srgbClr val="000000"/>
                </a:solidFill>
                <a:latin typeface="Arial"/>
                <a:ea typeface="Arial"/>
                <a:cs typeface="Arial"/>
              </a:rPr>
              <a:t> pour la FPE</a:t>
            </a:r>
            <a:endParaRPr/>
          </a:p>
          <a:p>
            <a:pPr marL="0" lvl="0" indent="0" algn="l">
              <a:lnSpc>
                <a:spcPct val="100000"/>
              </a:lnSpc>
              <a:spcBef>
                <a:spcPts val="0"/>
              </a:spcBef>
              <a:spcAft>
                <a:spcPts val="0"/>
              </a:spcAft>
              <a:buSzPts val="1100"/>
              <a:buNone/>
              <a:defRPr/>
            </a:pPr>
            <a:endParaRPr i="1"/>
          </a:p>
          <a:p>
            <a:pPr marL="0" lvl="0" indent="0" algn="l">
              <a:lnSpc>
                <a:spcPct val="100000"/>
              </a:lnSpc>
              <a:spcBef>
                <a:spcPts val="0"/>
              </a:spcBef>
              <a:spcAft>
                <a:spcPts val="0"/>
              </a:spcAft>
              <a:buSzPts val="1100"/>
              <a:buNone/>
              <a:defRPr/>
            </a:pPr>
            <a:r>
              <a:rPr lang="fr" i="1"/>
              <a:t>AGIC ARCO bascule dans une caisse unique</a:t>
            </a:r>
            <a:endParaRPr i="1"/>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matchingName="Title slide" type="title" userDrawn="1">
  <p:cSld name="TITLE">
    <p:spTree>
      <p:nvGrpSpPr>
        <p:cNvPr id="1" name=""/>
        <p:cNvGrpSpPr/>
        <p:nvPr/>
      </p:nvGrpSpPr>
      <p:grpSpPr bwMode="auto">
        <a:xfrm>
          <a:off x="0" y="0"/>
          <a:ext cx="0" cy="0"/>
          <a:chOff x="0" y="0"/>
          <a:chExt cx="0" cy="0"/>
        </a:xfrm>
      </p:grpSpPr>
      <p:sp>
        <p:nvSpPr>
          <p:cNvPr id="15" name="Google Shape;15;p47"/>
          <p:cNvSpPr txBox="1">
            <a:spLocks noGrp="1"/>
          </p:cNvSpPr>
          <p:nvPr>
            <p:ph type="ctrTitle"/>
          </p:nvPr>
        </p:nvSpPr>
        <p:spPr bwMode="auto">
          <a:xfrm>
            <a:off x="311708" y="992767"/>
            <a:ext cx="8520600" cy="2736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i="1">
                <a:latin typeface="Apple Casual" pitchFamily="2" charset="77"/>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pPr>
              <a:defRPr/>
            </a:pPr>
            <a:endParaRPr dirty="0"/>
          </a:p>
        </p:txBody>
      </p:sp>
      <p:sp>
        <p:nvSpPr>
          <p:cNvPr id="16" name="Google Shape;16;p47"/>
          <p:cNvSpPr txBox="1">
            <a:spLocks noGrp="1"/>
          </p:cNvSpPr>
          <p:nvPr>
            <p:ph type="subTitle" idx="1"/>
          </p:nvPr>
        </p:nvSpPr>
        <p:spPr bwMode="auto">
          <a:xfrm>
            <a:off x="311700" y="3778833"/>
            <a:ext cx="8520600" cy="1056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pPr>
              <a:defRPr/>
            </a:pPr>
            <a:endParaRPr/>
          </a:p>
        </p:txBody>
      </p:sp>
      <p:sp>
        <p:nvSpPr>
          <p:cNvPr id="17" name="Google Shape;17;p47"/>
          <p:cNvSpPr txBox="1">
            <a:spLocks noGrp="1"/>
          </p:cNvSpPr>
          <p:nvPr>
            <p:ph type="sldNum" idx="12"/>
          </p:nvPr>
        </p:nvSpPr>
        <p:spPr bwMode="auto">
          <a:xfrm rot="123606">
            <a:off x="8754955" y="6560335"/>
            <a:ext cx="375542" cy="261176"/>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9pPr>
          </a:lstStyle>
          <a:p>
            <a:pPr marL="0" lvl="0" indent="0" algn="ctr">
              <a:spcBef>
                <a:spcPts val="0"/>
              </a:spcBef>
              <a:spcAft>
                <a:spcPts val="0"/>
              </a:spcAft>
              <a:buNone/>
              <a:defRPr/>
            </a:pPr>
            <a:fld id="{00000000-1234-1234-1234-123412341234}" type="slidenum">
              <a:rPr lang="fr"/>
              <a:t>‹N°›</a:t>
            </a:fld>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matchingName="Blank" type="blank" userDrawn="1">
  <p:cSld name="BLANK">
    <p:spTree>
      <p:nvGrpSpPr>
        <p:cNvPr id="1" name=""/>
        <p:cNvGrpSpPr/>
        <p:nvPr/>
      </p:nvGrpSpPr>
      <p:grpSpPr bwMode="auto">
        <a:xfrm>
          <a:off x="0" y="0"/>
          <a:ext cx="0" cy="0"/>
          <a:chOff x="0" y="0"/>
          <a:chExt cx="0" cy="0"/>
        </a:xfrm>
      </p:grpSpPr>
      <p:sp>
        <p:nvSpPr>
          <p:cNvPr id="19" name="Google Shape;19;p48"/>
          <p:cNvSpPr txBox="1">
            <a:spLocks noGrp="1"/>
          </p:cNvSpPr>
          <p:nvPr>
            <p:ph type="sldNum" idx="12"/>
          </p:nvPr>
        </p:nvSpPr>
        <p:spPr bwMode="auto">
          <a:xfrm rot="123606">
            <a:off x="8754955" y="6560335"/>
            <a:ext cx="375542" cy="261176"/>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9pPr>
          </a:lstStyle>
          <a:p>
            <a:pPr marL="0" lvl="0" indent="0" algn="ctr">
              <a:spcBef>
                <a:spcPts val="0"/>
              </a:spcBef>
              <a:spcAft>
                <a:spcPts val="0"/>
              </a:spcAft>
              <a:buNone/>
              <a:defRPr/>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
        <p:cNvGrpSpPr/>
        <p:nvPr/>
      </p:nvGrpSpPr>
      <p:grpSpPr bwMode="auto">
        <a:xfrm>
          <a:off x="0" y="0"/>
          <a:ext cx="0" cy="0"/>
          <a:chOff x="0" y="0"/>
          <a:chExt cx="0" cy="0"/>
        </a:xfrm>
      </p:grpSpPr>
      <p:sp>
        <p:nvSpPr>
          <p:cNvPr id="6" name="Google Shape;6;p46"/>
          <p:cNvSpPr/>
          <p:nvPr/>
        </p:nvSpPr>
        <p:spPr bwMode="auto">
          <a:xfrm rot="169564">
            <a:off x="8665725" y="6554091"/>
            <a:ext cx="401588" cy="273648"/>
          </a:xfrm>
          <a:prstGeom prst="rect">
            <a:avLst/>
          </a:prstGeom>
          <a:solidFill>
            <a:srgbClr val="3333CC"/>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7" name="Google Shape;7;p46"/>
          <p:cNvSpPr/>
          <p:nvPr/>
        </p:nvSpPr>
        <p:spPr bwMode="auto">
          <a:xfrm rot="-450">
            <a:off x="0" y="6477555"/>
            <a:ext cx="9144000" cy="376500"/>
          </a:xfrm>
          <a:prstGeom prst="rect">
            <a:avLst/>
          </a:prstGeom>
          <a:solidFill>
            <a:srgbClr val="CC0000"/>
          </a:solidFill>
          <a:ln>
            <a:noFill/>
          </a:ln>
          <a:effectLst>
            <a:outerShdw blurRad="57150" dist="38100" dir="2760000" algn="bl" rotWithShape="0">
              <a:srgbClr val="000000">
                <a:alpha val="61960"/>
              </a:srgbClr>
            </a:outerShdw>
          </a:effectLst>
        </p:spPr>
        <p:txBody>
          <a:bodyPr spcFirstLastPara="1" wrap="square" lIns="91425" tIns="91425" rIns="91425" bIns="91425" anchor="ctr" anchorCtr="0">
            <a:noAutofit/>
          </a:bodyPr>
          <a:lstStyle/>
          <a:p>
            <a:pPr marL="0" marR="0" lvl="0" indent="0" algn="l">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8" name="Google Shape;8;p46"/>
          <p:cNvSpPr txBox="1">
            <a:spLocks noGrp="1"/>
          </p:cNvSpPr>
          <p:nvPr>
            <p:ph type="title"/>
          </p:nvPr>
        </p:nvSpPr>
        <p:spPr bwMode="auto">
          <a:xfrm>
            <a:off x="0" y="0"/>
            <a:ext cx="9144000" cy="5754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CC0000"/>
              </a:buClr>
              <a:buSzPts val="2800"/>
              <a:buFont typeface="Arial"/>
              <a:buNone/>
              <a:defRPr sz="2800" b="1" i="0" u="none" strike="noStrike" cap="none">
                <a:solidFill>
                  <a:srgbClr val="CC0000"/>
                </a:solidFill>
                <a:latin typeface="Arial"/>
                <a:ea typeface="Arial"/>
                <a:cs typeface="Arial"/>
              </a:defRPr>
            </a:lvl1pPr>
            <a:lvl2pPr marR="0" lvl="1" algn="l">
              <a:lnSpc>
                <a:spcPct val="100000"/>
              </a:lnSpc>
              <a:spcBef>
                <a:spcPts val="0"/>
              </a:spcBef>
              <a:spcAft>
                <a:spcPts val="0"/>
              </a:spcAft>
              <a:buClr>
                <a:srgbClr val="CC0000"/>
              </a:buClr>
              <a:buSzPts val="2800"/>
              <a:buFont typeface="Arial"/>
              <a:buNone/>
              <a:defRPr sz="2800" b="1" i="0" u="none" strike="noStrike" cap="none">
                <a:solidFill>
                  <a:srgbClr val="CC0000"/>
                </a:solidFill>
                <a:latin typeface="Arial"/>
                <a:ea typeface="Arial"/>
                <a:cs typeface="Arial"/>
              </a:defRPr>
            </a:lvl2pPr>
            <a:lvl3pPr marR="0" lvl="2" algn="l">
              <a:lnSpc>
                <a:spcPct val="100000"/>
              </a:lnSpc>
              <a:spcBef>
                <a:spcPts val="0"/>
              </a:spcBef>
              <a:spcAft>
                <a:spcPts val="0"/>
              </a:spcAft>
              <a:buClr>
                <a:srgbClr val="CC0000"/>
              </a:buClr>
              <a:buSzPts val="2800"/>
              <a:buFont typeface="Arial"/>
              <a:buNone/>
              <a:defRPr sz="2800" b="1" i="0" u="none" strike="noStrike" cap="none">
                <a:solidFill>
                  <a:srgbClr val="CC0000"/>
                </a:solidFill>
                <a:latin typeface="Arial"/>
                <a:ea typeface="Arial"/>
                <a:cs typeface="Arial"/>
              </a:defRPr>
            </a:lvl3pPr>
            <a:lvl4pPr marR="0" lvl="3" algn="l">
              <a:lnSpc>
                <a:spcPct val="100000"/>
              </a:lnSpc>
              <a:spcBef>
                <a:spcPts val="0"/>
              </a:spcBef>
              <a:spcAft>
                <a:spcPts val="0"/>
              </a:spcAft>
              <a:buClr>
                <a:srgbClr val="CC0000"/>
              </a:buClr>
              <a:buSzPts val="2800"/>
              <a:buFont typeface="Arial"/>
              <a:buNone/>
              <a:defRPr sz="2800" b="1" i="0" u="none" strike="noStrike" cap="none">
                <a:solidFill>
                  <a:srgbClr val="CC0000"/>
                </a:solidFill>
                <a:latin typeface="Arial"/>
                <a:ea typeface="Arial"/>
                <a:cs typeface="Arial"/>
              </a:defRPr>
            </a:lvl4pPr>
            <a:lvl5pPr marR="0" lvl="4" algn="l">
              <a:lnSpc>
                <a:spcPct val="100000"/>
              </a:lnSpc>
              <a:spcBef>
                <a:spcPts val="0"/>
              </a:spcBef>
              <a:spcAft>
                <a:spcPts val="0"/>
              </a:spcAft>
              <a:buClr>
                <a:srgbClr val="CC0000"/>
              </a:buClr>
              <a:buSzPts val="2800"/>
              <a:buFont typeface="Arial"/>
              <a:buNone/>
              <a:defRPr sz="2800" b="1" i="0" u="none" strike="noStrike" cap="none">
                <a:solidFill>
                  <a:srgbClr val="CC0000"/>
                </a:solidFill>
                <a:latin typeface="Arial"/>
                <a:ea typeface="Arial"/>
                <a:cs typeface="Arial"/>
              </a:defRPr>
            </a:lvl5pPr>
            <a:lvl6pPr marR="0" lvl="5" algn="l">
              <a:lnSpc>
                <a:spcPct val="100000"/>
              </a:lnSpc>
              <a:spcBef>
                <a:spcPts val="0"/>
              </a:spcBef>
              <a:spcAft>
                <a:spcPts val="0"/>
              </a:spcAft>
              <a:buClr>
                <a:srgbClr val="CC0000"/>
              </a:buClr>
              <a:buSzPts val="2800"/>
              <a:buFont typeface="Arial"/>
              <a:buNone/>
              <a:defRPr sz="2800" b="1" i="0" u="none" strike="noStrike" cap="none">
                <a:solidFill>
                  <a:srgbClr val="CC0000"/>
                </a:solidFill>
                <a:latin typeface="Arial"/>
                <a:ea typeface="Arial"/>
                <a:cs typeface="Arial"/>
              </a:defRPr>
            </a:lvl6pPr>
            <a:lvl7pPr marR="0" lvl="6" algn="l">
              <a:lnSpc>
                <a:spcPct val="100000"/>
              </a:lnSpc>
              <a:spcBef>
                <a:spcPts val="0"/>
              </a:spcBef>
              <a:spcAft>
                <a:spcPts val="0"/>
              </a:spcAft>
              <a:buClr>
                <a:srgbClr val="CC0000"/>
              </a:buClr>
              <a:buSzPts val="2800"/>
              <a:buFont typeface="Arial"/>
              <a:buNone/>
              <a:defRPr sz="2800" b="1" i="0" u="none" strike="noStrike" cap="none">
                <a:solidFill>
                  <a:srgbClr val="CC0000"/>
                </a:solidFill>
                <a:latin typeface="Arial"/>
                <a:ea typeface="Arial"/>
                <a:cs typeface="Arial"/>
              </a:defRPr>
            </a:lvl7pPr>
            <a:lvl8pPr marR="0" lvl="7" algn="l">
              <a:lnSpc>
                <a:spcPct val="100000"/>
              </a:lnSpc>
              <a:spcBef>
                <a:spcPts val="0"/>
              </a:spcBef>
              <a:spcAft>
                <a:spcPts val="0"/>
              </a:spcAft>
              <a:buClr>
                <a:srgbClr val="CC0000"/>
              </a:buClr>
              <a:buSzPts val="2800"/>
              <a:buFont typeface="Arial"/>
              <a:buNone/>
              <a:defRPr sz="2800" b="1" i="0" u="none" strike="noStrike" cap="none">
                <a:solidFill>
                  <a:srgbClr val="CC0000"/>
                </a:solidFill>
                <a:latin typeface="Arial"/>
                <a:ea typeface="Arial"/>
                <a:cs typeface="Arial"/>
              </a:defRPr>
            </a:lvl8pPr>
            <a:lvl9pPr marR="0" lvl="8" algn="l">
              <a:lnSpc>
                <a:spcPct val="100000"/>
              </a:lnSpc>
              <a:spcBef>
                <a:spcPts val="0"/>
              </a:spcBef>
              <a:spcAft>
                <a:spcPts val="0"/>
              </a:spcAft>
              <a:buClr>
                <a:srgbClr val="CC0000"/>
              </a:buClr>
              <a:buSzPts val="2800"/>
              <a:buFont typeface="Arial"/>
              <a:buNone/>
              <a:defRPr sz="2800" b="1" i="0" u="none" strike="noStrike" cap="none">
                <a:solidFill>
                  <a:srgbClr val="CC0000"/>
                </a:solidFill>
                <a:latin typeface="Arial"/>
                <a:ea typeface="Arial"/>
                <a:cs typeface="Arial"/>
              </a:defRPr>
            </a:lvl9pPr>
          </a:lstStyle>
          <a:p>
            <a:pPr>
              <a:defRPr/>
            </a:pPr>
            <a:endParaRPr dirty="0"/>
          </a:p>
        </p:txBody>
      </p:sp>
      <p:sp>
        <p:nvSpPr>
          <p:cNvPr id="9" name="Google Shape;9;p46"/>
          <p:cNvSpPr txBox="1">
            <a:spLocks noGrp="1"/>
          </p:cNvSpPr>
          <p:nvPr>
            <p:ph type="body" idx="1"/>
          </p:nvPr>
        </p:nvSpPr>
        <p:spPr bwMode="auto">
          <a:xfrm>
            <a:off x="430400" y="10340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a:lnSpc>
                <a:spcPct val="114999"/>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defRPr>
            </a:lvl1pPr>
            <a:lvl2pPr marL="914400" marR="0" lvl="1" indent="-317500" algn="l">
              <a:lnSpc>
                <a:spcPct val="114999"/>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defRPr>
            </a:lvl2pPr>
            <a:lvl3pPr marL="1371600" marR="0" lvl="2" indent="-317500" algn="l">
              <a:lnSpc>
                <a:spcPct val="114999"/>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defRPr>
            </a:lvl3pPr>
            <a:lvl4pPr marL="1828800" marR="0" lvl="3" indent="-317500" algn="l">
              <a:lnSpc>
                <a:spcPct val="114999"/>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defRPr>
            </a:lvl4pPr>
            <a:lvl5pPr marL="2286000" marR="0" lvl="4" indent="-317500" algn="l">
              <a:lnSpc>
                <a:spcPct val="114999"/>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defRPr>
            </a:lvl5pPr>
            <a:lvl6pPr marL="2743200" marR="0" lvl="5" indent="-317500" algn="l">
              <a:lnSpc>
                <a:spcPct val="114999"/>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defRPr>
            </a:lvl6pPr>
            <a:lvl7pPr marL="3200400" marR="0" lvl="6" indent="-317500" algn="l">
              <a:lnSpc>
                <a:spcPct val="114999"/>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defRPr>
            </a:lvl7pPr>
            <a:lvl8pPr marL="3657600" marR="0" lvl="7" indent="-317500" algn="l">
              <a:lnSpc>
                <a:spcPct val="114999"/>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defRPr>
            </a:lvl8pPr>
            <a:lvl9pPr marL="4114800" marR="0" lvl="8" indent="-317500" algn="l">
              <a:lnSpc>
                <a:spcPct val="114999"/>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defRPr>
            </a:lvl9pPr>
          </a:lstStyle>
          <a:p>
            <a:pPr>
              <a:defRPr/>
            </a:pPr>
            <a:endParaRPr/>
          </a:p>
        </p:txBody>
      </p:sp>
      <p:pic>
        <p:nvPicPr>
          <p:cNvPr id="10" name="Google Shape;10;p46"/>
          <p:cNvPicPr/>
          <p:nvPr/>
        </p:nvPicPr>
        <p:blipFill>
          <a:blip r:embed="rId4">
            <a:alphaModFix/>
          </a:blip>
          <a:stretch/>
        </p:blipFill>
        <p:spPr bwMode="auto">
          <a:xfrm>
            <a:off x="7627225" y="6337797"/>
            <a:ext cx="1046851" cy="483125"/>
          </a:xfrm>
          <a:prstGeom prst="rect">
            <a:avLst/>
          </a:prstGeom>
          <a:noFill/>
          <a:ln>
            <a:noFill/>
          </a:ln>
          <a:effectLst>
            <a:outerShdw blurRad="57150" dist="38100" dir="2700000" algn="bl" rotWithShape="0">
              <a:srgbClr val="000000">
                <a:alpha val="49803"/>
              </a:srgbClr>
            </a:outerShdw>
          </a:effectLst>
        </p:spPr>
      </p:pic>
      <p:sp>
        <p:nvSpPr>
          <p:cNvPr id="11" name="Google Shape;11;p46"/>
          <p:cNvSpPr txBox="1"/>
          <p:nvPr/>
        </p:nvSpPr>
        <p:spPr bwMode="auto">
          <a:xfrm rot="-418">
            <a:off x="1597375" y="6477194"/>
            <a:ext cx="4939500" cy="2988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400"/>
              <a:buFont typeface="Arial"/>
              <a:buNone/>
              <a:defRPr/>
            </a:pPr>
            <a:r>
              <a:rPr lang="fr" b="1">
                <a:solidFill>
                  <a:srgbClr val="FFFFFF"/>
                </a:solidFill>
                <a:latin typeface="Arial Narrow"/>
                <a:ea typeface="Arial Narrow"/>
                <a:cs typeface="Arial Narrow"/>
              </a:rPr>
              <a:t>PROJET DE RÉFORME DES </a:t>
            </a:r>
            <a:r>
              <a:rPr lang="fr" sz="1400" b="1" i="0" u="none" strike="noStrike" cap="none">
                <a:solidFill>
                  <a:srgbClr val="FFFFFF"/>
                </a:solidFill>
                <a:latin typeface="Arial Narrow"/>
                <a:ea typeface="Arial Narrow"/>
                <a:cs typeface="Arial Narrow"/>
              </a:rPr>
              <a:t>RETRAITES : </a:t>
            </a:r>
            <a:r>
              <a:rPr lang="fr" b="1">
                <a:solidFill>
                  <a:srgbClr val="FFFFFF"/>
                </a:solidFill>
                <a:latin typeface="Arial Narrow"/>
                <a:ea typeface="Arial Narrow"/>
                <a:cs typeface="Arial Narrow"/>
              </a:rPr>
              <a:t>REFUSONS LE RECUL</a:t>
            </a:r>
            <a:endParaRPr sz="1400" b="1" i="0" u="none" strike="noStrike" cap="none">
              <a:solidFill>
                <a:srgbClr val="FFFFFF"/>
              </a:solidFill>
              <a:latin typeface="Arial Narrow"/>
              <a:ea typeface="Arial Narrow"/>
              <a:cs typeface="Arial Narrow"/>
            </a:endParaRPr>
          </a:p>
        </p:txBody>
      </p:sp>
      <p:pic>
        <p:nvPicPr>
          <p:cNvPr id="12" name="Google Shape;12;p46"/>
          <p:cNvPicPr/>
          <p:nvPr/>
        </p:nvPicPr>
        <p:blipFill>
          <a:blip r:embed="rId5">
            <a:alphaModFix/>
          </a:blip>
          <a:stretch/>
        </p:blipFill>
        <p:spPr bwMode="auto">
          <a:xfrm>
            <a:off x="27500" y="6261600"/>
            <a:ext cx="1468051" cy="669475"/>
          </a:xfrm>
          <a:prstGeom prst="rect">
            <a:avLst/>
          </a:prstGeom>
          <a:noFill/>
          <a:ln>
            <a:noFill/>
          </a:ln>
        </p:spPr>
      </p:pic>
      <p:sp>
        <p:nvSpPr>
          <p:cNvPr id="13" name="Google Shape;13;p46"/>
          <p:cNvSpPr txBox="1">
            <a:spLocks noGrp="1"/>
          </p:cNvSpPr>
          <p:nvPr>
            <p:ph type="sldNum" idx="12"/>
          </p:nvPr>
        </p:nvSpPr>
        <p:spPr bwMode="auto">
          <a:xfrm rot="123606">
            <a:off x="8754955" y="6560335"/>
            <a:ext cx="375542" cy="261176"/>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1pPr>
            <a:lvl2pPr marL="0" marR="0" lvl="1"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2pPr>
            <a:lvl3pPr marL="0" marR="0" lvl="2"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3pPr>
            <a:lvl4pPr marL="0" marR="0" lvl="3"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4pPr>
            <a:lvl5pPr marL="0" marR="0" lvl="4"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5pPr>
            <a:lvl6pPr marL="0" marR="0" lvl="5"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6pPr>
            <a:lvl7pPr marL="0" marR="0" lvl="6"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7pPr>
            <a:lvl8pPr marL="0" marR="0" lvl="7"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8pPr>
            <a:lvl9pPr marL="0" marR="0" lvl="8" indent="0" algn="ctr">
              <a:lnSpc>
                <a:spcPct val="100000"/>
              </a:lnSpc>
              <a:spcBef>
                <a:spcPts val="0"/>
              </a:spcBef>
              <a:spcAft>
                <a:spcPts val="0"/>
              </a:spcAft>
              <a:buClr>
                <a:srgbClr val="000000"/>
              </a:buClr>
              <a:buSzPts val="1400"/>
              <a:buFont typeface="Arial"/>
              <a:buNone/>
              <a:defRPr sz="1400" b="1" i="0" u="none" strike="noStrike" cap="none">
                <a:solidFill>
                  <a:srgbClr val="FFFFFF"/>
                </a:solidFill>
                <a:latin typeface="Helvetica Neue"/>
                <a:ea typeface="Helvetica Neue"/>
                <a:cs typeface="Helvetica Neue"/>
              </a:defRPr>
            </a:lvl9pPr>
          </a:lstStyle>
          <a:p>
            <a:pPr marL="0" lvl="0" indent="0" algn="ctr">
              <a:spcBef>
                <a:spcPts val="0"/>
              </a:spcBef>
              <a:spcAft>
                <a:spcPts val="0"/>
              </a:spcAft>
              <a:buNone/>
              <a:defRPr/>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1" u="none" strike="noStrike" cap="none">
          <a:solidFill>
            <a:srgbClr val="000000"/>
          </a:solidFill>
          <a:latin typeface="Apple Casual" pitchFamily="2" charset="77"/>
          <a:ea typeface="Apple Casual" pitchFamily="2" charset="77"/>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titleStyle>
    <p:body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bodyStyle>
    <p:otherStyle>
      <a:defPPr marR="0" lvl="0" algn="l">
        <a:lnSpc>
          <a:spcPct val="100000"/>
        </a:lnSpc>
        <a:spcBef>
          <a:spcPts val="0"/>
        </a:spcBef>
        <a:spcAft>
          <a:spcPts val="0"/>
        </a:spcAft>
      </a:defPPr>
      <a:lvl1pPr marR="0" lvl="0"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1pPr>
      <a:lvl2pPr marR="0" lvl="1"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gn="l">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insee.fr/fr/statistiques/4308750"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ko-fi.com/allanbarte" TargetMode="External"/><Relationship Id="rId2" Type="http://schemas.openxmlformats.org/officeDocument/2006/relationships/hyperlink" Target="https://emmaclit.com/2019/09/23/cest-quand-quon-arrete/"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drees.solidarites-sante.gouv.fr/sites/default/files/2022-07/Retraites2022.pdf"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s://www.snesup.fr/sites/default/files/fichier/snesup_662_complet_bd.pdf" TargetMode="External"/><Relationship Id="rId3" Type="http://schemas.openxmlformats.org/officeDocument/2006/relationships/hyperlink" Target="https://www.snesup.fr/article/retraites-par-points-attention-danger-tract-retraite-septembre-2019" TargetMode="External"/><Relationship Id="rId7" Type="http://schemas.openxmlformats.org/officeDocument/2006/relationships/hyperlink" Target="https://www.snesup.fr/sites/default/files/fichier/74009-snesup_mensuel_670-671_dossier_retraite.pdf" TargetMode="External"/><Relationship Id="rId2" Type="http://schemas.openxmlformats.org/officeDocument/2006/relationships/hyperlink" Target="http://fsu.fr/POUR-speciales-retraites.html" TargetMode="External"/><Relationship Id="rId1" Type="http://schemas.openxmlformats.org/officeDocument/2006/relationships/slideLayout" Target="../slideLayouts/slideLayout2.xml"/><Relationship Id="rId6" Type="http://schemas.openxmlformats.org/officeDocument/2006/relationships/hyperlink" Target="https://www.snesup.fr/article/projets-de-reforme-des-retraites-les-pensions-de-reversion-en-ligne-de-mire" TargetMode="External"/><Relationship Id="rId5" Type="http://schemas.openxmlformats.org/officeDocument/2006/relationships/hyperlink" Target="http://fsu.fr/Retraites-comprendre-la-reforme-Macron-lutter-avec-la-FSU-pour-developper-les.html" TargetMode="External"/><Relationship Id="rId4" Type="http://schemas.openxmlformats.org/officeDocument/2006/relationships/hyperlink" Target="https://www.snesup.fr/article/retraites-lavenir-reculons-par-michelle-lauton-et-herve-lelourec-membres-de-la-can-du-snesup-fsu-17-juin-2019"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snesup.fr/sites/default/files/fichier/fsu_-_4_pages_retraites-_octobre_2022.pdf" TargetMode="External"/><Relationship Id="rId2" Type="http://schemas.openxmlformats.org/officeDocument/2006/relationships/hyperlink" Target="https://fsu.fr/michael-zemmour-invite-au-cdfn-de-septembre-2022/" TargetMode="External"/><Relationship Id="rId1" Type="http://schemas.openxmlformats.org/officeDocument/2006/relationships/slideLayout" Target="../slideLayouts/slideLayout2.xml"/><Relationship Id="rId5" Type="http://schemas.openxmlformats.org/officeDocument/2006/relationships/hyperlink" Target="https://snesup.fr/sites/default/files/fichier/mensuel_ndeg_710-711_dossier.pdf" TargetMode="External"/><Relationship Id="rId4" Type="http://schemas.openxmlformats.org/officeDocument/2006/relationships/hyperlink" Target="https://www.snesup.fr/sites/default/files/fichier/p17-23_dossier.pdf"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gradFill>
          <a:gsLst>
            <a:gs pos="0">
              <a:srgbClr val="FFFFFF"/>
            </a:gs>
            <a:gs pos="100000">
              <a:srgbClr val="B3B3B3"/>
            </a:gs>
          </a:gsLst>
          <a:lin ang="5400012" scaled="0"/>
        </a:gradFill>
        <a:effectLst/>
      </p:bgPr>
    </p:bg>
    <p:spTree>
      <p:nvGrpSpPr>
        <p:cNvPr id="1" name=""/>
        <p:cNvGrpSpPr/>
        <p:nvPr/>
      </p:nvGrpSpPr>
      <p:grpSpPr bwMode="auto">
        <a:xfrm>
          <a:off x="0" y="0"/>
          <a:ext cx="0" cy="0"/>
          <a:chOff x="0" y="0"/>
          <a:chExt cx="0" cy="0"/>
        </a:xfrm>
      </p:grpSpPr>
      <p:sp>
        <p:nvSpPr>
          <p:cNvPr id="24" name="Google Shape;24;p1"/>
          <p:cNvSpPr txBox="1"/>
          <p:nvPr/>
        </p:nvSpPr>
        <p:spPr bwMode="auto">
          <a:xfrm>
            <a:off x="8667525" y="6553200"/>
            <a:ext cx="3723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Helvetica Neue"/>
                <a:ea typeface="Helvetica Neue"/>
                <a:cs typeface="Helvetica Neue"/>
              </a:rPr>
              <a:t>1</a:t>
            </a:fld>
            <a:endParaRPr sz="1400" b="1" i="0" u="none" strike="noStrike" cap="none">
              <a:solidFill>
                <a:srgbClr val="FFFFFF"/>
              </a:solidFill>
              <a:latin typeface="Helvetica Neue"/>
              <a:ea typeface="Helvetica Neue"/>
              <a:cs typeface="Helvetica Neue"/>
            </a:endParaRPr>
          </a:p>
        </p:txBody>
      </p:sp>
      <p:sp>
        <p:nvSpPr>
          <p:cNvPr id="25" name="Google Shape;25;p1"/>
          <p:cNvSpPr txBox="1">
            <a:spLocks noGrp="1"/>
          </p:cNvSpPr>
          <p:nvPr>
            <p:ph type="ctrTitle"/>
          </p:nvPr>
        </p:nvSpPr>
        <p:spPr bwMode="auto">
          <a:xfrm>
            <a:off x="0" y="0"/>
            <a:ext cx="9144000" cy="6553200"/>
          </a:xfrm>
          <a:prstGeom prst="rect">
            <a:avLst/>
          </a:prstGeom>
          <a:noFill/>
          <a:ln>
            <a:noFill/>
          </a:ln>
        </p:spPr>
        <p:txBody>
          <a:bodyPr spcFirstLastPara="1" wrap="square" lIns="91425" tIns="91425" rIns="91425" bIns="91425" anchor="b" anchorCtr="0">
            <a:noAutofit/>
          </a:bodyPr>
          <a:lstStyle/>
          <a:p>
            <a:pPr marL="0" lvl="0" indent="0" algn="ctr">
              <a:lnSpc>
                <a:spcPct val="100000"/>
              </a:lnSpc>
              <a:spcBef>
                <a:spcPts val="0"/>
              </a:spcBef>
              <a:spcAft>
                <a:spcPts val="0"/>
              </a:spcAft>
              <a:buSzPts val="5200"/>
              <a:buNone/>
              <a:defRPr/>
            </a:pPr>
            <a:r>
              <a:rPr lang="fr" i="1" dirty="0">
                <a:latin typeface="Apple Casual" pitchFamily="2" charset="77"/>
                <a:ea typeface="Permanent Marker"/>
                <a:cs typeface="Permanent Marker"/>
              </a:rPr>
              <a:t>RÉFORME DES RETRAITES </a:t>
            </a:r>
            <a:r>
              <a:rPr lang="fr" sz="4900" i="1" dirty="0">
                <a:latin typeface="Apple Casual" pitchFamily="2" charset="77"/>
                <a:ea typeface="Permanent Marker"/>
                <a:cs typeface="Permanent Marker"/>
              </a:rPr>
              <a:t>Refusons le vol de 2 années !</a:t>
            </a:r>
            <a:endParaRPr sz="4900" i="1" dirty="0">
              <a:latin typeface="Apple Casual" pitchFamily="2" charset="77"/>
              <a:ea typeface="Permanent Marker"/>
              <a:cs typeface="Permanent Marker"/>
            </a:endParaRPr>
          </a:p>
          <a:p>
            <a:pPr marL="0" lvl="0" indent="0" algn="ctr">
              <a:lnSpc>
                <a:spcPct val="100000"/>
              </a:lnSpc>
              <a:spcBef>
                <a:spcPts val="0"/>
              </a:spcBef>
              <a:spcAft>
                <a:spcPts val="0"/>
              </a:spcAft>
              <a:buSzPts val="5200"/>
              <a:buNone/>
              <a:defRPr/>
            </a:pPr>
            <a:endParaRPr dirty="0"/>
          </a:p>
          <a:p>
            <a:pPr marL="0" lvl="0" indent="0" algn="ctr">
              <a:lnSpc>
                <a:spcPct val="100000"/>
              </a:lnSpc>
              <a:spcBef>
                <a:spcPts val="0"/>
              </a:spcBef>
              <a:spcAft>
                <a:spcPts val="0"/>
              </a:spcAft>
              <a:buSzPts val="5200"/>
              <a:buNone/>
              <a:defRPr/>
            </a:pPr>
            <a:endParaRPr dirty="0"/>
          </a:p>
          <a:p>
            <a:pPr marL="0" lvl="0" indent="0" algn="ctr">
              <a:lnSpc>
                <a:spcPct val="114999"/>
              </a:lnSpc>
              <a:spcBef>
                <a:spcPts val="1400"/>
              </a:spcBef>
              <a:spcAft>
                <a:spcPts val="0"/>
              </a:spcAft>
              <a:buSzPts val="1100"/>
              <a:buNone/>
              <a:defRPr/>
            </a:pPr>
            <a:endParaRPr sz="1800" b="0" dirty="0">
              <a:latin typeface="Permanent Marker"/>
              <a:ea typeface="Permanent Marker"/>
              <a:cs typeface="Permanent Marker"/>
            </a:endParaRPr>
          </a:p>
          <a:p>
            <a:pPr marL="0" lvl="0" indent="0" algn="ctr">
              <a:lnSpc>
                <a:spcPct val="114999"/>
              </a:lnSpc>
              <a:spcBef>
                <a:spcPts val="1400"/>
              </a:spcBef>
              <a:spcAft>
                <a:spcPts val="0"/>
              </a:spcAft>
              <a:buSzPts val="1100"/>
              <a:buNone/>
              <a:defRPr/>
            </a:pPr>
            <a:r>
              <a:rPr lang="fr" sz="2800" b="0" i="1" dirty="0">
                <a:latin typeface="Apple Casual" pitchFamily="2" charset="77"/>
                <a:ea typeface="Permanent Marker"/>
                <a:cs typeface="Permanent Marker"/>
              </a:rPr>
              <a:t>Les retraites, elles sont à nous, </a:t>
            </a:r>
            <a:endParaRPr sz="2800" b="0" i="1" dirty="0">
              <a:latin typeface="Apple Casual" pitchFamily="2" charset="77"/>
              <a:ea typeface="Permanent Marker"/>
              <a:cs typeface="Permanent Marker"/>
            </a:endParaRPr>
          </a:p>
          <a:p>
            <a:pPr marL="0" lvl="0" indent="0" algn="ctr">
              <a:lnSpc>
                <a:spcPct val="114999"/>
              </a:lnSpc>
              <a:spcBef>
                <a:spcPts val="1400"/>
              </a:spcBef>
              <a:spcAft>
                <a:spcPts val="0"/>
              </a:spcAft>
              <a:buSzPts val="1100"/>
              <a:buNone/>
              <a:defRPr/>
            </a:pPr>
            <a:r>
              <a:rPr lang="fr" sz="2800" b="0" i="1" dirty="0">
                <a:latin typeface="Apple Casual" pitchFamily="2" charset="77"/>
                <a:ea typeface="Permanent Marker"/>
                <a:cs typeface="Permanent Marker"/>
              </a:rPr>
              <a:t>nos aînés se sont battus pour les gagner, </a:t>
            </a:r>
            <a:endParaRPr sz="2800" b="0" i="1" dirty="0">
              <a:latin typeface="Apple Casual" pitchFamily="2" charset="77"/>
              <a:ea typeface="Permanent Marker"/>
              <a:cs typeface="Permanent Marker"/>
            </a:endParaRPr>
          </a:p>
          <a:p>
            <a:pPr marL="0" lvl="0" indent="0" algn="ctr">
              <a:lnSpc>
                <a:spcPct val="114999"/>
              </a:lnSpc>
              <a:spcBef>
                <a:spcPts val="1400"/>
              </a:spcBef>
              <a:spcAft>
                <a:spcPts val="0"/>
              </a:spcAft>
              <a:buClr>
                <a:schemeClr val="dk1"/>
              </a:buClr>
              <a:buSzPts val="1100"/>
              <a:buFont typeface="Arial"/>
              <a:buNone/>
              <a:defRPr/>
            </a:pPr>
            <a:r>
              <a:rPr lang="fr" sz="2800" b="0" i="1" dirty="0">
                <a:latin typeface="Apple Casual" pitchFamily="2" charset="77"/>
                <a:ea typeface="Permanent Marker"/>
                <a:cs typeface="Permanent Marker"/>
              </a:rPr>
              <a:t>on va se battre pour les garder</a:t>
            </a:r>
            <a:endParaRPr sz="2800" i="1" dirty="0">
              <a:solidFill>
                <a:srgbClr val="FFFFFF"/>
              </a:solidFill>
              <a:latin typeface="Apple Casual" pitchFamily="2" charset="77"/>
            </a:endParaRPr>
          </a:p>
          <a:p>
            <a:pPr marL="0" lvl="0" indent="0" algn="ctr">
              <a:lnSpc>
                <a:spcPct val="100000"/>
              </a:lnSpc>
              <a:spcBef>
                <a:spcPts val="400"/>
              </a:spcBef>
              <a:spcAft>
                <a:spcPts val="0"/>
              </a:spcAft>
              <a:buSzPts val="5200"/>
              <a:buNone/>
              <a:defRPr/>
            </a:pPr>
            <a:endParaRPr sz="1800" b="0" dirty="0">
              <a:latin typeface="Permanent Marker"/>
              <a:ea typeface="Permanent Marker"/>
              <a:cs typeface="Permanent Marker"/>
            </a:endParaRPr>
          </a:p>
          <a:p>
            <a:pPr marL="0" lvl="0" indent="0" algn="ctr">
              <a:lnSpc>
                <a:spcPct val="100000"/>
              </a:lnSpc>
              <a:spcBef>
                <a:spcPts val="0"/>
              </a:spcBef>
              <a:spcAft>
                <a:spcPts val="0"/>
              </a:spcAft>
              <a:buSzPts val="5200"/>
              <a:buNone/>
              <a:defRPr/>
            </a:pPr>
            <a:endParaRPr sz="1800" b="0" dirty="0">
              <a:solidFill>
                <a:srgbClr val="3333CC"/>
              </a:solidFill>
              <a:latin typeface="Permanent Marker"/>
              <a:ea typeface="Permanent Marker"/>
              <a:cs typeface="Permanent Marker"/>
            </a:endParaRPr>
          </a:p>
        </p:txBody>
      </p:sp>
      <p:pic>
        <p:nvPicPr>
          <p:cNvPr id="26" name="Google Shape;26;p1"/>
          <p:cNvPicPr/>
          <p:nvPr/>
        </p:nvPicPr>
        <p:blipFill>
          <a:blip r:embed="rId3">
            <a:alphaModFix/>
          </a:blip>
          <a:stretch/>
        </p:blipFill>
        <p:spPr bwMode="auto">
          <a:xfrm>
            <a:off x="0" y="1892636"/>
            <a:ext cx="9144003" cy="205382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120" name="Google Shape;120;p7"/>
          <p:cNvSpPr txBox="1"/>
          <p:nvPr/>
        </p:nvSpPr>
        <p:spPr bwMode="auto">
          <a:xfrm>
            <a:off x="8610600" y="6507000"/>
            <a:ext cx="4260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10</a:t>
            </a:fld>
            <a:endParaRPr sz="1400" b="1" i="0" u="none" strike="noStrike" cap="none">
              <a:solidFill>
                <a:srgbClr val="FFFFFF"/>
              </a:solidFill>
              <a:latin typeface="Arial Narrow"/>
              <a:ea typeface="Arial Narrow"/>
              <a:cs typeface="Arial Narrow"/>
            </a:endParaRPr>
          </a:p>
        </p:txBody>
      </p:sp>
      <p:sp>
        <p:nvSpPr>
          <p:cNvPr id="121" name="Google Shape;121;p7"/>
          <p:cNvSpPr txBox="1"/>
          <p:nvPr/>
        </p:nvSpPr>
        <p:spPr bwMode="auto">
          <a:xfrm>
            <a:off x="337902" y="29606"/>
            <a:ext cx="6386198" cy="6081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400" b="1" i="1" u="none" strike="noStrike" cap="none">
                <a:solidFill>
                  <a:srgbClr val="980000"/>
                </a:solidFill>
                <a:latin typeface="Apple Casual" pitchFamily="2" charset="77"/>
                <a:ea typeface="Permanent Marker"/>
                <a:cs typeface="Permanent Marker"/>
              </a:rPr>
              <a:t>42 caisses de retraites et alors ?</a:t>
            </a:r>
            <a:endParaRPr sz="1400" b="1" i="1" u="none" strike="noStrike" cap="none">
              <a:solidFill>
                <a:srgbClr val="980000"/>
              </a:solidFill>
              <a:latin typeface="Apple Casual" pitchFamily="2" charset="77"/>
              <a:ea typeface="Permanent Marker"/>
              <a:cs typeface="Permanent Marker"/>
            </a:endParaRPr>
          </a:p>
        </p:txBody>
      </p:sp>
      <p:sp>
        <p:nvSpPr>
          <p:cNvPr id="122" name="Google Shape;122;p7"/>
          <p:cNvSpPr txBox="1"/>
          <p:nvPr/>
        </p:nvSpPr>
        <p:spPr bwMode="auto">
          <a:xfrm>
            <a:off x="807000" y="477067"/>
            <a:ext cx="8229600" cy="3366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None/>
              <a:defRPr/>
            </a:pPr>
            <a:r>
              <a:rPr lang="fr" sz="1600" b="1" i="0" u="none" strike="noStrike" cap="none">
                <a:solidFill>
                  <a:srgbClr val="CC0000"/>
                </a:solidFill>
                <a:latin typeface="Arial"/>
                <a:ea typeface="Arial"/>
                <a:cs typeface="Arial"/>
              </a:rPr>
              <a:t>Prestations légales servies par la branche vieillesse en 20</a:t>
            </a:r>
            <a:r>
              <a:rPr lang="fr" sz="1600" b="1">
                <a:solidFill>
                  <a:srgbClr val="CC0000"/>
                </a:solidFill>
              </a:rPr>
              <a:t>22</a:t>
            </a:r>
            <a:r>
              <a:rPr lang="fr" sz="1600" b="1" i="0" u="none" strike="noStrike" cap="none">
                <a:solidFill>
                  <a:srgbClr val="CC0000"/>
                </a:solidFill>
                <a:latin typeface="Arial"/>
                <a:ea typeface="Arial"/>
                <a:cs typeface="Arial"/>
              </a:rPr>
              <a:t> : 3</a:t>
            </a:r>
            <a:r>
              <a:rPr lang="fr" sz="1600" b="1">
                <a:solidFill>
                  <a:srgbClr val="CC0000"/>
                </a:solidFill>
              </a:rPr>
              <a:t>50</a:t>
            </a:r>
            <a:r>
              <a:rPr lang="fr" sz="1600" b="1" i="0" u="none" strike="noStrike" cap="none">
                <a:solidFill>
                  <a:srgbClr val="CC0000"/>
                </a:solidFill>
                <a:latin typeface="Arial"/>
                <a:ea typeface="Arial"/>
                <a:cs typeface="Arial"/>
              </a:rPr>
              <a:t> G€ dont 2</a:t>
            </a:r>
            <a:r>
              <a:rPr lang="fr" sz="1600" b="1">
                <a:solidFill>
                  <a:srgbClr val="CC0000"/>
                </a:solidFill>
              </a:rPr>
              <a:t>50 </a:t>
            </a:r>
            <a:r>
              <a:rPr lang="fr" sz="1600" b="1" i="0" u="none" strike="noStrike" cap="none">
                <a:solidFill>
                  <a:srgbClr val="CC0000"/>
                </a:solidFill>
                <a:latin typeface="Arial"/>
                <a:ea typeface="Arial"/>
                <a:cs typeface="Arial"/>
              </a:rPr>
              <a:t>G€ pour les régimes de base ou complet et </a:t>
            </a:r>
            <a:r>
              <a:rPr lang="fr" sz="1600" b="1">
                <a:solidFill>
                  <a:srgbClr val="CC0000"/>
                </a:solidFill>
              </a:rPr>
              <a:t>10</a:t>
            </a:r>
            <a:r>
              <a:rPr lang="fr" sz="1600" b="1" i="0" u="none" strike="noStrike" cap="none">
                <a:solidFill>
                  <a:srgbClr val="CC0000"/>
                </a:solidFill>
                <a:latin typeface="Arial"/>
                <a:ea typeface="Arial"/>
                <a:cs typeface="Arial"/>
              </a:rPr>
              <a:t>0 G€ pour les complémentaires</a:t>
            </a:r>
            <a:endParaRPr/>
          </a:p>
          <a:p>
            <a:pPr marL="0" marR="0" lvl="0" indent="0" algn="r">
              <a:lnSpc>
                <a:spcPct val="100000"/>
              </a:lnSpc>
              <a:spcBef>
                <a:spcPts val="0"/>
              </a:spcBef>
              <a:spcAft>
                <a:spcPts val="0"/>
              </a:spcAft>
              <a:buNone/>
              <a:defRPr/>
            </a:pPr>
            <a:endParaRPr sz="1600" b="1" i="0" u="none" strike="noStrike" cap="none">
              <a:solidFill>
                <a:srgbClr val="CC0000"/>
              </a:solidFill>
              <a:latin typeface="Arial"/>
              <a:ea typeface="Arial"/>
              <a:cs typeface="Arial"/>
            </a:endParaRPr>
          </a:p>
          <a:p>
            <a:pPr marL="0" marR="0" lvl="0" indent="0" algn="r">
              <a:lnSpc>
                <a:spcPct val="100000"/>
              </a:lnSpc>
              <a:spcBef>
                <a:spcPts val="0"/>
              </a:spcBef>
              <a:spcAft>
                <a:spcPts val="0"/>
              </a:spcAft>
              <a:buClr>
                <a:srgbClr val="3333CC"/>
              </a:buClr>
              <a:buSzPts val="1600"/>
              <a:buFont typeface="Times New Roman"/>
              <a:buNone/>
              <a:defRPr/>
            </a:pPr>
            <a:endParaRPr sz="1400" b="0" i="0" u="none" strike="noStrike" cap="none">
              <a:solidFill>
                <a:srgbClr val="CC0000"/>
              </a:solidFill>
              <a:latin typeface="Arial"/>
              <a:ea typeface="Arial"/>
              <a:cs typeface="Arial"/>
            </a:endParaRPr>
          </a:p>
        </p:txBody>
      </p:sp>
      <p:sp>
        <p:nvSpPr>
          <p:cNvPr id="123" name="Google Shape;123;p7"/>
          <p:cNvSpPr txBox="1"/>
          <p:nvPr/>
        </p:nvSpPr>
        <p:spPr bwMode="auto">
          <a:xfrm rot="-5400000">
            <a:off x="-2783476" y="3170934"/>
            <a:ext cx="5904854" cy="337902"/>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None/>
              <a:defRPr/>
            </a:pPr>
            <a:r>
              <a:rPr lang="fr" sz="1000" b="0" i="1" u="none" strike="noStrike" cap="none">
                <a:solidFill>
                  <a:srgbClr val="000000"/>
                </a:solidFill>
                <a:latin typeface="Arial"/>
                <a:ea typeface="Arial"/>
                <a:cs typeface="Arial"/>
              </a:rPr>
              <a:t>Rapport sur les comptes de la sécurité sociale, </a:t>
            </a:r>
            <a:r>
              <a:rPr lang="fr" sz="1000" b="0" i="1" u="none" strike="noStrike" cap="none">
                <a:solidFill>
                  <a:schemeClr val="dk2"/>
                </a:solidFill>
                <a:latin typeface="Arial"/>
                <a:ea typeface="Arial"/>
                <a:cs typeface="Arial"/>
              </a:rPr>
              <a:t>septembre 2019, retraitements Direction du Budget.</a:t>
            </a:r>
            <a:endParaRPr sz="1000" b="0" i="0" u="none" strike="noStrike" cap="none">
              <a:solidFill>
                <a:schemeClr val="dk2"/>
              </a:solidFill>
              <a:latin typeface="Arial"/>
              <a:ea typeface="Arial"/>
              <a:cs typeface="Arial"/>
            </a:endParaRPr>
          </a:p>
          <a:p>
            <a:pPr marL="0" marR="0" lvl="0" indent="0" algn="l">
              <a:lnSpc>
                <a:spcPct val="100000"/>
              </a:lnSpc>
              <a:spcBef>
                <a:spcPts val="0"/>
              </a:spcBef>
              <a:spcAft>
                <a:spcPts val="0"/>
              </a:spcAft>
              <a:buNone/>
              <a:defRPr/>
            </a:pPr>
            <a:endParaRPr sz="1400" b="0" i="0" u="none" strike="noStrike" cap="none">
              <a:solidFill>
                <a:schemeClr val="dk2"/>
              </a:solidFill>
              <a:latin typeface="Arial"/>
              <a:ea typeface="Arial"/>
              <a:cs typeface="Arial"/>
            </a:endParaRPr>
          </a:p>
        </p:txBody>
      </p:sp>
      <p:pic>
        <p:nvPicPr>
          <p:cNvPr id="124" name="Google Shape;124;p7"/>
          <p:cNvPicPr/>
          <p:nvPr/>
        </p:nvPicPr>
        <p:blipFill>
          <a:blip r:embed="rId3">
            <a:alphaModFix/>
          </a:blip>
          <a:srcRect l="2541" t="7003" r="2189" b="13915"/>
          <a:stretch/>
        </p:blipFill>
        <p:spPr bwMode="auto">
          <a:xfrm>
            <a:off x="406695" y="1100373"/>
            <a:ext cx="8750806" cy="49439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129" name="Google Shape;129;p8"/>
          <p:cNvSpPr txBox="1"/>
          <p:nvPr/>
        </p:nvSpPr>
        <p:spPr bwMode="auto">
          <a:xfrm>
            <a:off x="8610600" y="6507000"/>
            <a:ext cx="4260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11</a:t>
            </a:fld>
            <a:endParaRPr sz="1400" b="1" i="0" u="none" strike="noStrike" cap="none">
              <a:solidFill>
                <a:srgbClr val="FFFFFF"/>
              </a:solidFill>
              <a:latin typeface="Arial Narrow"/>
              <a:ea typeface="Arial Narrow"/>
              <a:cs typeface="Arial Narrow"/>
            </a:endParaRPr>
          </a:p>
        </p:txBody>
      </p:sp>
      <p:sp>
        <p:nvSpPr>
          <p:cNvPr id="130" name="Google Shape;130;p8"/>
          <p:cNvSpPr txBox="1"/>
          <p:nvPr/>
        </p:nvSpPr>
        <p:spPr bwMode="auto">
          <a:xfrm>
            <a:off x="0" y="0"/>
            <a:ext cx="9144000" cy="6081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400" b="1" i="1" u="none" strike="noStrike" cap="none" dirty="0">
                <a:solidFill>
                  <a:srgbClr val="980000"/>
                </a:solidFill>
                <a:latin typeface="Apple Casual" pitchFamily="2" charset="77"/>
                <a:ea typeface="Permanent Marker"/>
                <a:cs typeface="Permanent Marker"/>
              </a:rPr>
              <a:t>L’équilibre du régime par répartition</a:t>
            </a:r>
            <a:endParaRPr sz="1400" b="1" i="1" u="none" strike="noStrike" cap="none" dirty="0">
              <a:solidFill>
                <a:srgbClr val="980000"/>
              </a:solidFill>
              <a:latin typeface="Apple Casual" pitchFamily="2" charset="77"/>
              <a:ea typeface="Permanent Marker"/>
              <a:cs typeface="Permanent Marker"/>
            </a:endParaRPr>
          </a:p>
        </p:txBody>
      </p:sp>
      <p:sp>
        <p:nvSpPr>
          <p:cNvPr id="131" name="Google Shape;131;p8"/>
          <p:cNvSpPr txBox="1"/>
          <p:nvPr/>
        </p:nvSpPr>
        <p:spPr bwMode="auto">
          <a:xfrm>
            <a:off x="162850" y="514750"/>
            <a:ext cx="8981100" cy="3366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600"/>
              <a:buFont typeface="Times New Roman"/>
              <a:buNone/>
              <a:defRPr/>
            </a:pPr>
            <a:r>
              <a:rPr lang="fr" sz="1800" b="1">
                <a:solidFill>
                  <a:srgbClr val="CC0000"/>
                </a:solidFill>
              </a:rPr>
              <a:t>N</a:t>
            </a:r>
            <a:r>
              <a:rPr lang="fr" sz="1800" b="1" i="0" u="none" strike="noStrike" cap="none">
                <a:solidFill>
                  <a:srgbClr val="CC0000"/>
                </a:solidFill>
                <a:latin typeface="Arial"/>
                <a:ea typeface="Arial"/>
                <a:cs typeface="Arial"/>
              </a:rPr>
              <a:t>ombre de cotisant·es par rapport au nombre de retraité</a:t>
            </a:r>
            <a:r>
              <a:rPr lang="fr" sz="1800" b="1">
                <a:solidFill>
                  <a:srgbClr val="CC0000"/>
                </a:solidFill>
              </a:rPr>
              <a:t>·e</a:t>
            </a:r>
            <a:r>
              <a:rPr lang="fr" sz="1800" b="1" i="0" u="none" strike="noStrike" cap="none">
                <a:solidFill>
                  <a:srgbClr val="CC0000"/>
                </a:solidFill>
                <a:latin typeface="Arial"/>
                <a:ea typeface="Arial"/>
                <a:cs typeface="Arial"/>
              </a:rPr>
              <a:t>s* selon les régimes</a:t>
            </a:r>
            <a:endParaRPr sz="1600" b="0" i="0" u="none" strike="noStrike" cap="none">
              <a:solidFill>
                <a:srgbClr val="CC0000"/>
              </a:solidFill>
              <a:latin typeface="Arial"/>
              <a:ea typeface="Arial"/>
              <a:cs typeface="Arial"/>
            </a:endParaRPr>
          </a:p>
        </p:txBody>
      </p:sp>
      <p:sp>
        <p:nvSpPr>
          <p:cNvPr id="132" name="Google Shape;132;p8"/>
          <p:cNvSpPr txBox="1"/>
          <p:nvPr/>
        </p:nvSpPr>
        <p:spPr bwMode="auto">
          <a:xfrm>
            <a:off x="17238" y="1195313"/>
            <a:ext cx="9272400" cy="23214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800"/>
              <a:buFont typeface="Arial"/>
              <a:buNone/>
              <a:defRPr/>
            </a:pPr>
            <a:r>
              <a:rPr lang="fr-FR" sz="1600" b="1" i="0" u="none" strike="noStrike" cap="none">
                <a:solidFill>
                  <a:schemeClr val="accent3"/>
                </a:solidFill>
                <a:latin typeface="Arial Narrow"/>
                <a:ea typeface="Arial Narrow"/>
                <a:cs typeface="Arial Narrow"/>
              </a:rPr>
              <a:t>Taux</a:t>
            </a:r>
            <a:r>
              <a:rPr lang="fr-FR" sz="1600" b="1" i="0" u="none" strike="noStrike" cap="none">
                <a:solidFill>
                  <a:srgbClr val="B7B7B7"/>
                </a:solidFill>
                <a:latin typeface="Arial Narrow"/>
                <a:ea typeface="Arial Narrow"/>
                <a:cs typeface="Arial Narrow"/>
              </a:rPr>
              <a:t> </a:t>
            </a:r>
            <a:r>
              <a:rPr lang="fr-FR" sz="1600" b="1" i="0" u="none" strike="noStrike" cap="none">
                <a:solidFill>
                  <a:srgbClr val="009900"/>
                </a:solidFill>
                <a:latin typeface="Arial Narrow"/>
                <a:ea typeface="Arial Narrow"/>
                <a:cs typeface="Arial Narrow"/>
              </a:rPr>
              <a:t>de cotisation</a:t>
            </a:r>
            <a:r>
              <a:rPr lang="fr-FR" sz="1600" b="1" i="0" u="none" strike="noStrike" cap="none">
                <a:solidFill>
                  <a:srgbClr val="B7B7B7"/>
                </a:solidFill>
                <a:latin typeface="Arial Narrow"/>
                <a:ea typeface="Arial Narrow"/>
                <a:cs typeface="Arial Narrow"/>
              </a:rPr>
              <a:t> x </a:t>
            </a:r>
            <a:r>
              <a:rPr lang="fr-FR" sz="1600" b="1" i="0" u="none" strike="noStrike" cap="none">
                <a:solidFill>
                  <a:srgbClr val="FF0000"/>
                </a:solidFill>
                <a:latin typeface="Arial Narrow"/>
                <a:ea typeface="Arial Narrow"/>
                <a:cs typeface="Arial Narrow"/>
              </a:rPr>
              <a:t>Nombre de Cotisant</a:t>
            </a:r>
            <a:r>
              <a:rPr lang="fr" sz="1600" b="1" i="0" u="none" strike="noStrike" cap="none">
                <a:solidFill>
                  <a:srgbClr val="CC0000"/>
                </a:solidFill>
                <a:latin typeface="Arial"/>
                <a:ea typeface="Arial"/>
                <a:cs typeface="Arial"/>
              </a:rPr>
              <a:t>·</a:t>
            </a:r>
            <a:r>
              <a:rPr lang="fr" sz="1600" b="1">
                <a:solidFill>
                  <a:srgbClr val="FF0000"/>
                </a:solidFill>
                <a:latin typeface="Arial Narrow"/>
              </a:rPr>
              <a:t>e</a:t>
            </a:r>
            <a:r>
              <a:rPr lang="fr-FR" sz="1600" b="1" i="0" u="none" strike="noStrike" cap="none">
                <a:solidFill>
                  <a:srgbClr val="FF0000"/>
                </a:solidFill>
                <a:latin typeface="Arial Narrow"/>
                <a:ea typeface="Arial Narrow"/>
                <a:cs typeface="Arial Narrow"/>
              </a:rPr>
              <a:t>s </a:t>
            </a:r>
            <a:r>
              <a:rPr lang="fr-FR" sz="1600" b="1" i="0" u="none" strike="noStrike" cap="none">
                <a:solidFill>
                  <a:srgbClr val="B7B7B7"/>
                </a:solidFill>
                <a:latin typeface="Arial Narrow"/>
                <a:ea typeface="Arial Narrow"/>
                <a:cs typeface="Arial Narrow"/>
              </a:rPr>
              <a:t>x </a:t>
            </a:r>
            <a:r>
              <a:rPr lang="fr-FR" sz="1600" b="1" i="0" u="none" strike="noStrike" cap="none">
                <a:solidFill>
                  <a:srgbClr val="FF0000"/>
                </a:solidFill>
                <a:latin typeface="Arial Narrow"/>
                <a:ea typeface="Arial Narrow"/>
                <a:cs typeface="Arial Narrow"/>
              </a:rPr>
              <a:t>salaire moyen </a:t>
            </a:r>
            <a:r>
              <a:rPr lang="fr-FR" sz="1600" b="1" i="0" u="none" strike="noStrike" cap="none">
                <a:solidFill>
                  <a:srgbClr val="B7B7B7"/>
                </a:solidFill>
                <a:latin typeface="Arial Narrow"/>
                <a:ea typeface="Arial Narrow"/>
                <a:cs typeface="Arial Narrow"/>
              </a:rPr>
              <a:t>=  </a:t>
            </a:r>
            <a:r>
              <a:rPr lang="fr-FR" sz="1600" b="1" i="0" u="none" strike="noStrike" cap="none">
                <a:solidFill>
                  <a:srgbClr val="EF8600"/>
                </a:solidFill>
                <a:latin typeface="Arial Narrow"/>
                <a:ea typeface="Arial Narrow"/>
                <a:cs typeface="Arial Narrow"/>
              </a:rPr>
              <a:t>Nombre de Retraité</a:t>
            </a:r>
            <a:r>
              <a:rPr lang="fr" sz="1600" b="1">
                <a:solidFill>
                  <a:srgbClr val="EF8600"/>
                </a:solidFill>
                <a:latin typeface="Arial Narrow"/>
              </a:rPr>
              <a:t>·e</a:t>
            </a:r>
            <a:r>
              <a:rPr lang="fr-FR" sz="1600" b="1" i="0" u="none" strike="noStrike" cap="none">
                <a:solidFill>
                  <a:srgbClr val="EF8600"/>
                </a:solidFill>
                <a:latin typeface="Arial Narrow"/>
                <a:ea typeface="Arial Narrow"/>
                <a:cs typeface="Arial Narrow"/>
              </a:rPr>
              <a:t>s </a:t>
            </a:r>
            <a:r>
              <a:rPr lang="fr-FR" sz="1600" b="1" i="0" u="none" strike="noStrike" cap="none">
                <a:solidFill>
                  <a:srgbClr val="B7B7B7"/>
                </a:solidFill>
                <a:latin typeface="Arial Narrow"/>
                <a:ea typeface="Arial Narrow"/>
                <a:cs typeface="Arial Narrow"/>
              </a:rPr>
              <a:t>x </a:t>
            </a:r>
            <a:r>
              <a:rPr lang="fr-FR" sz="1600" b="1" i="0" u="none" strike="noStrike" cap="none">
                <a:solidFill>
                  <a:srgbClr val="EF8600"/>
                </a:solidFill>
                <a:latin typeface="Arial Narrow"/>
                <a:ea typeface="Arial Narrow"/>
                <a:cs typeface="Arial Narrow"/>
              </a:rPr>
              <a:t>retraite moyenne</a:t>
            </a:r>
            <a:endParaRPr lang="fr-FR" sz="1600"/>
          </a:p>
          <a:p>
            <a:pPr marL="0" marR="0" lvl="0" indent="0" algn="l">
              <a:lnSpc>
                <a:spcPct val="100000"/>
              </a:lnSpc>
              <a:spcBef>
                <a:spcPts val="0"/>
              </a:spcBef>
              <a:spcAft>
                <a:spcPts val="0"/>
              </a:spcAft>
              <a:buClr>
                <a:srgbClr val="000000"/>
              </a:buClr>
              <a:buSzPts val="1600"/>
              <a:buFont typeface="Arial"/>
              <a:buNone/>
              <a:defRPr/>
            </a:pPr>
            <a:endParaRPr lang="fr-FR" sz="1600" b="1" i="0" u="none" strike="noStrike" cap="none">
              <a:solidFill>
                <a:srgbClr val="EF8600"/>
              </a:solidFill>
              <a:latin typeface="Arial Narrow"/>
              <a:ea typeface="Arial Narrow"/>
              <a:cs typeface="Arial Narrow"/>
            </a:endParaRPr>
          </a:p>
          <a:p>
            <a:pPr marL="0" marR="0" lvl="0" indent="0" algn="l">
              <a:lnSpc>
                <a:spcPct val="100000"/>
              </a:lnSpc>
              <a:spcBef>
                <a:spcPts val="0"/>
              </a:spcBef>
              <a:spcAft>
                <a:spcPts val="0"/>
              </a:spcAft>
              <a:buNone/>
              <a:defRPr/>
            </a:pPr>
            <a:r>
              <a:rPr lang="fr-FR" sz="2400" b="1" i="0" u="none" strike="noStrike" cap="none">
                <a:solidFill>
                  <a:schemeClr val="accent3"/>
                </a:solidFill>
                <a:latin typeface="Arial Narrow"/>
                <a:ea typeface="Arial Narrow"/>
                <a:cs typeface="Arial Narrow"/>
              </a:rPr>
              <a:t>Taux</a:t>
            </a:r>
            <a:r>
              <a:rPr lang="fr-FR" sz="2400" b="1" i="0" u="none" strike="noStrike" cap="none">
                <a:solidFill>
                  <a:srgbClr val="B7B7B7"/>
                </a:solidFill>
                <a:latin typeface="Arial Narrow"/>
                <a:ea typeface="Arial Narrow"/>
                <a:cs typeface="Arial Narrow"/>
              </a:rPr>
              <a:t> </a:t>
            </a:r>
            <a:r>
              <a:rPr lang="fr-FR" sz="2400" b="1" i="0" u="none" strike="noStrike" cap="none">
                <a:solidFill>
                  <a:srgbClr val="009900"/>
                </a:solidFill>
                <a:latin typeface="Arial Narrow"/>
                <a:ea typeface="Arial Narrow"/>
                <a:cs typeface="Arial Narrow"/>
              </a:rPr>
              <a:t>de cotisation</a:t>
            </a:r>
            <a:r>
              <a:rPr lang="fr-FR" sz="2400" b="1" i="0" u="none" strike="noStrike" cap="none">
                <a:solidFill>
                  <a:srgbClr val="B7B7B7"/>
                </a:solidFill>
                <a:latin typeface="Arial Narrow"/>
                <a:ea typeface="Arial Narrow"/>
                <a:cs typeface="Arial Narrow"/>
              </a:rPr>
              <a:t> x	</a:t>
            </a:r>
            <a:r>
              <a:rPr lang="fr-FR" sz="2400" b="1" i="0" u="none" strike="noStrike" cap="none">
                <a:solidFill>
                  <a:srgbClr val="FF0000"/>
                </a:solidFill>
                <a:latin typeface="Arial Narrow"/>
                <a:ea typeface="Arial Narrow"/>
                <a:cs typeface="Arial Narrow"/>
              </a:rPr>
              <a:t>Nombre de Cotisants 	  </a:t>
            </a:r>
            <a:r>
              <a:rPr lang="fr-FR" sz="2400" b="1" i="0" u="none" strike="noStrike" cap="none">
                <a:solidFill>
                  <a:srgbClr val="B7B7B7"/>
                </a:solidFill>
                <a:latin typeface="Arial Narrow"/>
                <a:ea typeface="Arial Narrow"/>
                <a:cs typeface="Arial Narrow"/>
              </a:rPr>
              <a:t>=	</a:t>
            </a:r>
            <a:r>
              <a:rPr lang="fr-FR" sz="2400" b="1" i="0" u="none" strike="noStrike" cap="none">
                <a:solidFill>
                  <a:srgbClr val="EF8600"/>
                </a:solidFill>
                <a:latin typeface="Arial Narrow"/>
                <a:ea typeface="Arial Narrow"/>
                <a:cs typeface="Arial Narrow"/>
              </a:rPr>
              <a:t>Retraite moyenne</a:t>
            </a:r>
            <a:endParaRPr lang="fr-FR" sz="1200"/>
          </a:p>
          <a:p>
            <a:pPr marL="0" marR="0" lvl="0" indent="0" algn="l">
              <a:lnSpc>
                <a:spcPct val="100000"/>
              </a:lnSpc>
              <a:spcBef>
                <a:spcPts val="0"/>
              </a:spcBef>
              <a:spcAft>
                <a:spcPts val="0"/>
              </a:spcAft>
              <a:buNone/>
              <a:defRPr/>
            </a:pPr>
            <a:r>
              <a:rPr lang="fr-FR" sz="2400" b="1" i="0" u="none" strike="noStrike" cap="none">
                <a:solidFill>
                  <a:srgbClr val="EF8600"/>
                </a:solidFill>
                <a:latin typeface="Arial Narrow"/>
                <a:ea typeface="Arial Narrow"/>
                <a:cs typeface="Arial Narrow"/>
              </a:rPr>
              <a:t>			Nombre de Retraités		</a:t>
            </a:r>
            <a:r>
              <a:rPr lang="fr-FR" sz="2400" b="1" i="0" u="none" strike="noStrike" cap="none">
                <a:solidFill>
                  <a:srgbClr val="FF0000"/>
                </a:solidFill>
                <a:latin typeface="Arial Narrow"/>
                <a:ea typeface="Arial Narrow"/>
                <a:cs typeface="Arial Narrow"/>
              </a:rPr>
              <a:t>Salaire moyen </a:t>
            </a:r>
            <a:endParaRPr lang="fr-FR" sz="2400" b="1" i="0" u="none" strike="noStrike" cap="none">
              <a:solidFill>
                <a:srgbClr val="EF8600"/>
              </a:solidFill>
              <a:latin typeface="Arial Narrow"/>
              <a:ea typeface="Arial Narrow"/>
              <a:cs typeface="Arial Narrow"/>
            </a:endParaRPr>
          </a:p>
          <a:p>
            <a:pPr marL="0" marR="0" lvl="0" indent="0" algn="l">
              <a:lnSpc>
                <a:spcPct val="100000"/>
              </a:lnSpc>
              <a:spcBef>
                <a:spcPts val="0"/>
              </a:spcBef>
              <a:spcAft>
                <a:spcPts val="0"/>
              </a:spcAft>
              <a:buNone/>
              <a:defRPr/>
            </a:pPr>
            <a:endParaRPr lang="fr-FR" sz="1600" b="1" i="0" u="none" strike="noStrike" cap="none">
              <a:solidFill>
                <a:srgbClr val="EF8600"/>
              </a:solidFill>
              <a:latin typeface="Arial Narrow"/>
              <a:ea typeface="Arial Narrow"/>
              <a:cs typeface="Arial Narrow"/>
            </a:endParaRPr>
          </a:p>
          <a:p>
            <a:pPr marL="0" marR="0" lvl="0" indent="0" algn="l">
              <a:lnSpc>
                <a:spcPct val="100000"/>
              </a:lnSpc>
              <a:spcBef>
                <a:spcPts val="0"/>
              </a:spcBef>
              <a:spcAft>
                <a:spcPts val="0"/>
              </a:spcAft>
              <a:buClr>
                <a:srgbClr val="000000"/>
              </a:buClr>
              <a:buSzPts val="1600"/>
              <a:buFont typeface="Arial"/>
              <a:buNone/>
              <a:defRPr/>
            </a:pPr>
            <a:endParaRPr lang="fr-FR" sz="1600" b="1" i="0" u="none" strike="noStrike" cap="none">
              <a:solidFill>
                <a:srgbClr val="EF8600"/>
              </a:solidFill>
              <a:latin typeface="Arial Narrow"/>
              <a:ea typeface="Arial Narrow"/>
              <a:cs typeface="Arial Narrow"/>
            </a:endParaRPr>
          </a:p>
          <a:p>
            <a:pPr marL="0" marR="0" lvl="0" indent="0" algn="l">
              <a:lnSpc>
                <a:spcPct val="100000"/>
              </a:lnSpc>
              <a:spcBef>
                <a:spcPts val="0"/>
              </a:spcBef>
              <a:spcAft>
                <a:spcPts val="0"/>
              </a:spcAft>
              <a:buClr>
                <a:srgbClr val="000000"/>
              </a:buClr>
              <a:buSzPts val="1600"/>
              <a:buFont typeface="Arial"/>
              <a:buNone/>
              <a:defRPr/>
            </a:pPr>
            <a:r>
              <a:rPr lang="fr-FR" sz="2800" b="1" i="0" u="none" strike="noStrike" cap="none">
                <a:solidFill>
                  <a:schemeClr val="dk1"/>
                </a:solidFill>
                <a:latin typeface="Arial Narrow"/>
                <a:ea typeface="Arial Narrow"/>
                <a:cs typeface="Arial Narrow"/>
              </a:rPr>
              <a:t>soit une baisse générale de 24 %</a:t>
            </a:r>
            <a:endParaRPr lang="fr-FR" sz="1100"/>
          </a:p>
          <a:p>
            <a:pPr marL="0" marR="0" lvl="0" indent="0" algn="l">
              <a:lnSpc>
                <a:spcPct val="100000"/>
              </a:lnSpc>
              <a:spcBef>
                <a:spcPts val="0"/>
              </a:spcBef>
              <a:spcAft>
                <a:spcPts val="0"/>
              </a:spcAft>
              <a:buClr>
                <a:srgbClr val="000000"/>
              </a:buClr>
              <a:buSzPts val="1600"/>
              <a:buFont typeface="Arial"/>
              <a:buNone/>
              <a:defRPr/>
            </a:pPr>
            <a:endParaRPr lang="fr-FR" sz="1600" b="1" i="0" u="none" strike="noStrike" cap="none">
              <a:solidFill>
                <a:srgbClr val="EF8600"/>
              </a:solidFill>
              <a:latin typeface="Arial Narrow"/>
              <a:ea typeface="Arial Narrow"/>
              <a:cs typeface="Arial Narrow"/>
            </a:endParaRPr>
          </a:p>
          <a:p>
            <a:pPr marL="0" marR="0" lvl="0" indent="0" algn="l">
              <a:lnSpc>
                <a:spcPct val="100000"/>
              </a:lnSpc>
              <a:spcBef>
                <a:spcPts val="0"/>
              </a:spcBef>
              <a:spcAft>
                <a:spcPts val="0"/>
              </a:spcAft>
              <a:buClr>
                <a:srgbClr val="000000"/>
              </a:buClr>
              <a:buSzPts val="1600"/>
              <a:buFont typeface="Arial"/>
              <a:buNone/>
              <a:defRPr/>
            </a:pPr>
            <a:r>
              <a:rPr lang="fr-FR" sz="1600" b="1" i="0" u="none" strike="noStrike" cap="none">
                <a:solidFill>
                  <a:srgbClr val="EF8600"/>
                </a:solidFill>
                <a:latin typeface="Arial Narrow"/>
                <a:ea typeface="Arial Narrow"/>
                <a:cs typeface="Arial Narrow"/>
              </a:rPr>
              <a:t>  </a:t>
            </a:r>
            <a:r>
              <a:rPr lang="fr-FR" sz="1600" b="1" i="0" u="none" strike="noStrike" cap="none">
                <a:solidFill>
                  <a:schemeClr val="dk1"/>
                </a:solidFill>
                <a:latin typeface="Arial Narrow"/>
                <a:ea typeface="Arial Narrow"/>
                <a:cs typeface="Arial Narrow"/>
              </a:rPr>
              <a:t>20</a:t>
            </a:r>
            <a:r>
              <a:rPr lang="fr-FR" sz="1600" b="1">
                <a:solidFill>
                  <a:schemeClr val="dk1"/>
                </a:solidFill>
                <a:latin typeface="Arial Narrow"/>
                <a:ea typeface="Arial Narrow"/>
                <a:cs typeface="Arial Narrow"/>
              </a:rPr>
              <a:t>19</a:t>
            </a:r>
            <a:r>
              <a:rPr lang="fr-FR" sz="1600" b="1" i="0" u="none" strike="noStrike" cap="none">
                <a:solidFill>
                  <a:schemeClr val="dk1"/>
                </a:solidFill>
                <a:latin typeface="Arial Narrow"/>
                <a:ea typeface="Arial Narrow"/>
                <a:cs typeface="Arial Narrow"/>
              </a:rPr>
              <a:t>	</a:t>
            </a:r>
            <a:r>
              <a:rPr lang="fr-FR" sz="1600" b="1">
                <a:solidFill>
                  <a:schemeClr val="dk1"/>
                </a:solidFill>
                <a:latin typeface="Arial Narrow"/>
                <a:ea typeface="Arial Narrow"/>
                <a:cs typeface="Arial Narrow"/>
              </a:rPr>
              <a:t>         </a:t>
            </a:r>
            <a:r>
              <a:rPr lang="fr-FR" sz="1600" b="1" i="0" u="none" strike="noStrike" cap="none">
                <a:solidFill>
                  <a:schemeClr val="dk1"/>
                </a:solidFill>
                <a:latin typeface="Arial Narrow"/>
                <a:ea typeface="Arial Narrow"/>
                <a:cs typeface="Arial Narrow"/>
              </a:rPr>
              <a:t>                                 </a:t>
            </a:r>
            <a:r>
              <a:rPr lang="fr-FR" sz="1600" b="1">
                <a:solidFill>
                  <a:schemeClr val="dk1"/>
                </a:solidFill>
                <a:latin typeface="Arial Narrow"/>
                <a:ea typeface="Arial Narrow"/>
                <a:cs typeface="Arial Narrow"/>
              </a:rPr>
              <a:t>2050</a:t>
            </a:r>
            <a:r>
              <a:rPr lang="fr-FR" sz="1600" b="1">
                <a:solidFill>
                  <a:srgbClr val="EF8600"/>
                </a:solidFill>
                <a:latin typeface="Arial Narrow"/>
                <a:ea typeface="Arial Narrow"/>
                <a:cs typeface="Arial Narrow"/>
              </a:rPr>
              <a:t>  </a:t>
            </a:r>
            <a:r>
              <a:rPr lang="fr-FR" sz="1600" b="1">
                <a:solidFill>
                  <a:schemeClr val="dk1"/>
                </a:solidFill>
                <a:latin typeface="Arial Narrow"/>
                <a:ea typeface="Arial Narrow"/>
                <a:cs typeface="Arial Narrow"/>
              </a:rPr>
              <a:t>	                                  2070</a:t>
            </a:r>
            <a:endParaRPr lang="fr-FR"/>
          </a:p>
          <a:p>
            <a:pPr marL="0" marR="0" lvl="0" indent="0" algn="l">
              <a:lnSpc>
                <a:spcPct val="100000"/>
              </a:lnSpc>
              <a:spcBef>
                <a:spcPts val="0"/>
              </a:spcBef>
              <a:spcAft>
                <a:spcPts val="0"/>
              </a:spcAft>
              <a:buClr>
                <a:srgbClr val="000000"/>
              </a:buClr>
              <a:buSzPts val="1600"/>
              <a:buFont typeface="Arial"/>
              <a:buNone/>
              <a:defRPr/>
            </a:pPr>
            <a:endParaRPr lang="fr-FR" sz="1600" b="1" i="0" u="none" strike="noStrike" cap="none">
              <a:solidFill>
                <a:srgbClr val="EF8600"/>
              </a:solidFill>
              <a:latin typeface="Arial Narrow"/>
              <a:ea typeface="Arial Narrow"/>
              <a:cs typeface="Arial Narrow"/>
            </a:endParaRPr>
          </a:p>
          <a:p>
            <a:pPr marL="0" marR="0" lvl="0" indent="0" algn="l">
              <a:lnSpc>
                <a:spcPct val="100000"/>
              </a:lnSpc>
              <a:spcBef>
                <a:spcPts val="0"/>
              </a:spcBef>
              <a:spcAft>
                <a:spcPts val="0"/>
              </a:spcAft>
              <a:buClr>
                <a:srgbClr val="000000"/>
              </a:buClr>
              <a:buSzPts val="1600"/>
              <a:buFont typeface="Arial"/>
              <a:buNone/>
              <a:defRPr/>
            </a:pPr>
            <a:endParaRPr lang="fr-FR" sz="1600" b="1" i="0" u="none" strike="noStrike" cap="none">
              <a:solidFill>
                <a:srgbClr val="EF8600"/>
              </a:solidFill>
              <a:latin typeface="Arial Narrow"/>
              <a:ea typeface="Arial Narrow"/>
              <a:cs typeface="Arial Narrow"/>
            </a:endParaRPr>
          </a:p>
        </p:txBody>
      </p:sp>
      <p:pic>
        <p:nvPicPr>
          <p:cNvPr id="133" name="Google Shape;133;p8"/>
          <p:cNvPicPr/>
          <p:nvPr/>
        </p:nvPicPr>
        <p:blipFill>
          <a:blip r:embed="rId3">
            <a:alphaModFix/>
          </a:blip>
          <a:stretch/>
        </p:blipFill>
        <p:spPr bwMode="auto">
          <a:xfrm>
            <a:off x="162838" y="4787355"/>
            <a:ext cx="1133775" cy="1133775"/>
          </a:xfrm>
          <a:prstGeom prst="rect">
            <a:avLst/>
          </a:prstGeom>
          <a:noFill/>
          <a:ln>
            <a:noFill/>
          </a:ln>
        </p:spPr>
      </p:pic>
      <p:pic>
        <p:nvPicPr>
          <p:cNvPr id="134" name="Google Shape;134;p8"/>
          <p:cNvPicPr/>
          <p:nvPr/>
        </p:nvPicPr>
        <p:blipFill>
          <a:blip r:embed="rId3">
            <a:alphaModFix/>
          </a:blip>
          <a:stretch/>
        </p:blipFill>
        <p:spPr bwMode="auto">
          <a:xfrm>
            <a:off x="2466663" y="4808804"/>
            <a:ext cx="1133775" cy="1133775"/>
          </a:xfrm>
          <a:prstGeom prst="rect">
            <a:avLst/>
          </a:prstGeom>
          <a:noFill/>
          <a:ln>
            <a:noFill/>
          </a:ln>
        </p:spPr>
      </p:pic>
      <p:sp>
        <p:nvSpPr>
          <p:cNvPr id="135" name="Google Shape;135;p8"/>
          <p:cNvSpPr/>
          <p:nvPr/>
        </p:nvSpPr>
        <p:spPr bwMode="auto">
          <a:xfrm>
            <a:off x="386537" y="5094577"/>
            <a:ext cx="686400" cy="519300"/>
          </a:xfrm>
          <a:prstGeom prst="ellipse">
            <a:avLst/>
          </a:prstGeom>
          <a:solidFill>
            <a:schemeClr val="lt1"/>
          </a:solidFill>
          <a:ln>
            <a:noFill/>
          </a:ln>
        </p:spPr>
        <p:txBody>
          <a:bodyPr spcFirstLastPara="1" wrap="square" lIns="0" tIns="0" rIns="0" bIns="0" anchor="ctr" anchorCtr="0">
            <a:spAutoFit/>
          </a:bodyPr>
          <a:lstStyle/>
          <a:p>
            <a:pPr marL="0" marR="0" lvl="0" indent="0" algn="ctr">
              <a:lnSpc>
                <a:spcPct val="100000"/>
              </a:lnSpc>
              <a:spcBef>
                <a:spcPts val="0"/>
              </a:spcBef>
              <a:spcAft>
                <a:spcPts val="0"/>
              </a:spcAft>
              <a:buNone/>
              <a:defRPr/>
            </a:pPr>
            <a:r>
              <a:rPr lang="fr" sz="2400" b="1" i="0" u="none" strike="noStrike" cap="none">
                <a:solidFill>
                  <a:schemeClr val="dk1"/>
                </a:solidFill>
                <a:latin typeface="Arial"/>
                <a:ea typeface="Arial"/>
                <a:cs typeface="Arial"/>
              </a:rPr>
              <a:t>1.</a:t>
            </a:r>
            <a:r>
              <a:rPr lang="fr" sz="2400" b="1">
                <a:solidFill>
                  <a:schemeClr val="dk1"/>
                </a:solidFill>
              </a:rPr>
              <a:t>7</a:t>
            </a:r>
            <a:endParaRPr/>
          </a:p>
        </p:txBody>
      </p:sp>
      <p:cxnSp>
        <p:nvCxnSpPr>
          <p:cNvPr id="136" name="Google Shape;136;p8"/>
          <p:cNvCxnSpPr>
            <a:cxnSpLocks/>
          </p:cNvCxnSpPr>
          <p:nvPr/>
        </p:nvCxnSpPr>
        <p:spPr bwMode="auto">
          <a:xfrm>
            <a:off x="2616759" y="2173768"/>
            <a:ext cx="2935800" cy="0"/>
          </a:xfrm>
          <a:prstGeom prst="straightConnector1">
            <a:avLst/>
          </a:prstGeom>
          <a:noFill/>
          <a:ln w="28575" cap="flat" cmpd="sng">
            <a:solidFill>
              <a:schemeClr val="accent3"/>
            </a:solidFill>
            <a:prstDash val="solid"/>
            <a:round/>
            <a:headEnd type="none" w="sm" len="sm"/>
            <a:tailEnd type="none" w="sm" len="sm"/>
          </a:ln>
        </p:spPr>
      </p:cxnSp>
      <p:cxnSp>
        <p:nvCxnSpPr>
          <p:cNvPr id="137" name="Google Shape;137;p8"/>
          <p:cNvCxnSpPr>
            <a:cxnSpLocks/>
          </p:cNvCxnSpPr>
          <p:nvPr/>
        </p:nvCxnSpPr>
        <p:spPr bwMode="auto">
          <a:xfrm>
            <a:off x="6296216" y="2173768"/>
            <a:ext cx="2402400" cy="0"/>
          </a:xfrm>
          <a:prstGeom prst="straightConnector1">
            <a:avLst/>
          </a:prstGeom>
          <a:noFill/>
          <a:ln w="28575" cap="flat" cmpd="sng">
            <a:solidFill>
              <a:schemeClr val="accent3"/>
            </a:solidFill>
            <a:prstDash val="solid"/>
            <a:round/>
            <a:headEnd type="none" w="sm" len="sm"/>
            <a:tailEnd type="none" w="sm" len="sm"/>
          </a:ln>
        </p:spPr>
      </p:cxnSp>
      <p:sp>
        <p:nvSpPr>
          <p:cNvPr id="138" name="Google Shape;138;p8"/>
          <p:cNvSpPr/>
          <p:nvPr/>
        </p:nvSpPr>
        <p:spPr bwMode="auto">
          <a:xfrm>
            <a:off x="2690350" y="5128973"/>
            <a:ext cx="686400" cy="457200"/>
          </a:xfrm>
          <a:prstGeom prst="ellipse">
            <a:avLst/>
          </a:prstGeom>
          <a:solidFill>
            <a:schemeClr val="lt1"/>
          </a:solidFill>
          <a:ln>
            <a:noFill/>
          </a:ln>
        </p:spPr>
        <p:txBody>
          <a:bodyPr spcFirstLastPara="1" wrap="square" lIns="0" tIns="0" rIns="0" bIns="0" anchor="ctr" anchorCtr="0">
            <a:noAutofit/>
          </a:bodyPr>
          <a:lstStyle/>
          <a:p>
            <a:pPr marL="0" marR="0" lvl="0" indent="0" algn="ctr">
              <a:lnSpc>
                <a:spcPct val="100000"/>
              </a:lnSpc>
              <a:spcBef>
                <a:spcPts val="0"/>
              </a:spcBef>
              <a:spcAft>
                <a:spcPts val="0"/>
              </a:spcAft>
              <a:buNone/>
              <a:defRPr/>
            </a:pPr>
            <a:r>
              <a:rPr lang="fr" sz="2400" b="1" i="0" u="none" strike="noStrike" cap="none">
                <a:solidFill>
                  <a:schemeClr val="dk1"/>
                </a:solidFill>
                <a:latin typeface="Arial"/>
                <a:ea typeface="Arial"/>
                <a:cs typeface="Arial"/>
              </a:rPr>
              <a:t>1.</a:t>
            </a:r>
            <a:r>
              <a:rPr lang="fr" sz="2400" b="1">
                <a:solidFill>
                  <a:schemeClr val="dk1"/>
                </a:solidFill>
              </a:rPr>
              <a:t>4</a:t>
            </a:r>
            <a:endParaRPr/>
          </a:p>
        </p:txBody>
      </p:sp>
      <p:pic>
        <p:nvPicPr>
          <p:cNvPr id="139" name="Google Shape;139;p8"/>
          <p:cNvPicPr/>
          <p:nvPr/>
        </p:nvPicPr>
        <p:blipFill>
          <a:blip r:embed="rId3">
            <a:alphaModFix/>
          </a:blip>
          <a:stretch/>
        </p:blipFill>
        <p:spPr bwMode="auto">
          <a:xfrm>
            <a:off x="4770488" y="4808804"/>
            <a:ext cx="1133775" cy="1133775"/>
          </a:xfrm>
          <a:prstGeom prst="rect">
            <a:avLst/>
          </a:prstGeom>
          <a:noFill/>
          <a:ln>
            <a:noFill/>
          </a:ln>
        </p:spPr>
      </p:pic>
      <p:sp>
        <p:nvSpPr>
          <p:cNvPr id="140" name="Google Shape;140;p8"/>
          <p:cNvSpPr/>
          <p:nvPr/>
        </p:nvSpPr>
        <p:spPr bwMode="auto">
          <a:xfrm>
            <a:off x="4994175" y="5128973"/>
            <a:ext cx="686400" cy="457200"/>
          </a:xfrm>
          <a:prstGeom prst="ellipse">
            <a:avLst/>
          </a:prstGeom>
          <a:solidFill>
            <a:schemeClr val="lt1"/>
          </a:solidFill>
          <a:ln>
            <a:noFill/>
          </a:ln>
        </p:spPr>
        <p:txBody>
          <a:bodyPr spcFirstLastPara="1" wrap="square" lIns="0" tIns="0" rIns="0" bIns="0" anchor="ctr" anchorCtr="0">
            <a:noAutofit/>
          </a:bodyPr>
          <a:lstStyle/>
          <a:p>
            <a:pPr marL="0" marR="0" lvl="0" indent="0" algn="ctr">
              <a:lnSpc>
                <a:spcPct val="100000"/>
              </a:lnSpc>
              <a:spcBef>
                <a:spcPts val="0"/>
              </a:spcBef>
              <a:spcAft>
                <a:spcPts val="0"/>
              </a:spcAft>
              <a:buNone/>
              <a:defRPr/>
            </a:pPr>
            <a:r>
              <a:rPr lang="fr" sz="2400" b="1" i="0" u="none" strike="noStrike" cap="none">
                <a:solidFill>
                  <a:schemeClr val="dk1"/>
                </a:solidFill>
                <a:latin typeface="Arial"/>
                <a:ea typeface="Arial"/>
                <a:cs typeface="Arial"/>
              </a:rPr>
              <a:t>1</a:t>
            </a:r>
            <a:r>
              <a:rPr lang="fr" sz="2400" b="1">
                <a:solidFill>
                  <a:schemeClr val="dk1"/>
                </a:solidFill>
              </a:rPr>
              <a:t>.3</a:t>
            </a:r>
            <a:endParaRPr/>
          </a:p>
        </p:txBody>
      </p:sp>
      <p:pic>
        <p:nvPicPr>
          <p:cNvPr id="141" name="Google Shape;141;p8"/>
          <p:cNvPicPr/>
          <p:nvPr/>
        </p:nvPicPr>
        <p:blipFill>
          <a:blip r:embed="rId4">
            <a:alphaModFix/>
          </a:blip>
          <a:stretch/>
        </p:blipFill>
        <p:spPr bwMode="auto">
          <a:xfrm>
            <a:off x="6208196" y="3331637"/>
            <a:ext cx="2935800" cy="29157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146" name="Google Shape;146;p9"/>
          <p:cNvSpPr txBox="1"/>
          <p:nvPr/>
        </p:nvSpPr>
        <p:spPr bwMode="auto">
          <a:xfrm>
            <a:off x="8610600" y="6507000"/>
            <a:ext cx="4260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12</a:t>
            </a:fld>
            <a:endParaRPr sz="1400" b="1" i="0" u="none" strike="noStrike" cap="none">
              <a:solidFill>
                <a:srgbClr val="FFFFFF"/>
              </a:solidFill>
              <a:latin typeface="Arial Narrow"/>
              <a:ea typeface="Arial Narrow"/>
              <a:cs typeface="Arial Narrow"/>
            </a:endParaRPr>
          </a:p>
        </p:txBody>
      </p:sp>
      <p:sp>
        <p:nvSpPr>
          <p:cNvPr id="147" name="Google Shape;147;p9"/>
          <p:cNvSpPr txBox="1"/>
          <p:nvPr/>
        </p:nvSpPr>
        <p:spPr bwMode="auto">
          <a:xfrm>
            <a:off x="0" y="0"/>
            <a:ext cx="9144000" cy="6081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400" b="1" i="1" u="none" strike="noStrike" cap="none" dirty="0">
                <a:solidFill>
                  <a:srgbClr val="980000"/>
                </a:solidFill>
                <a:latin typeface="Apple Casual" pitchFamily="2" charset="77"/>
                <a:ea typeface="Permanent Marker"/>
                <a:cs typeface="Permanent Marker"/>
              </a:rPr>
              <a:t>L’équilibre du régime par répartition</a:t>
            </a:r>
            <a:endParaRPr sz="1400" b="1" i="1" u="none" strike="noStrike" cap="none" dirty="0">
              <a:solidFill>
                <a:srgbClr val="980000"/>
              </a:solidFill>
              <a:latin typeface="Apple Casual" pitchFamily="2" charset="77"/>
              <a:ea typeface="Permanent Marker"/>
              <a:cs typeface="Permanent Marker"/>
            </a:endParaRPr>
          </a:p>
        </p:txBody>
      </p:sp>
      <p:sp>
        <p:nvSpPr>
          <p:cNvPr id="148" name="Google Shape;148;p9"/>
          <p:cNvSpPr txBox="1"/>
          <p:nvPr/>
        </p:nvSpPr>
        <p:spPr bwMode="auto">
          <a:xfrm>
            <a:off x="626150" y="514750"/>
            <a:ext cx="8229600" cy="3366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600"/>
              <a:buFont typeface="Times New Roman"/>
              <a:buNone/>
              <a:defRPr/>
            </a:pPr>
            <a:r>
              <a:rPr lang="fr" sz="1600" b="1" i="0" u="none" strike="noStrike" cap="none">
                <a:solidFill>
                  <a:srgbClr val="CC0000"/>
                </a:solidFill>
                <a:latin typeface="Arial"/>
                <a:ea typeface="Arial"/>
                <a:cs typeface="Arial"/>
              </a:rPr>
              <a:t>En 2019, les cotisations sociales représentent en moyenne 80 % des ressources permettant le paiement des retraites et pensions</a:t>
            </a:r>
            <a:endParaRPr sz="1400" b="0" i="0" u="none" strike="noStrike" cap="none">
              <a:solidFill>
                <a:srgbClr val="CC0000"/>
              </a:solidFill>
              <a:latin typeface="Arial"/>
              <a:ea typeface="Arial"/>
              <a:cs typeface="Arial"/>
            </a:endParaRPr>
          </a:p>
        </p:txBody>
      </p:sp>
      <p:pic>
        <p:nvPicPr>
          <p:cNvPr id="149" name="Google Shape;149;p9"/>
          <p:cNvPicPr/>
          <p:nvPr/>
        </p:nvPicPr>
        <p:blipFill>
          <a:blip r:embed="rId3">
            <a:alphaModFix/>
          </a:blip>
          <a:stretch/>
        </p:blipFill>
        <p:spPr bwMode="auto">
          <a:xfrm>
            <a:off x="38337" y="1564723"/>
            <a:ext cx="7477988" cy="4744557"/>
          </a:xfrm>
          <a:prstGeom prst="rect">
            <a:avLst/>
          </a:prstGeom>
          <a:noFill/>
          <a:ln>
            <a:noFill/>
          </a:ln>
        </p:spPr>
      </p:pic>
      <p:sp>
        <p:nvSpPr>
          <p:cNvPr id="150" name="Google Shape;150;p9"/>
          <p:cNvSpPr txBox="1"/>
          <p:nvPr/>
        </p:nvSpPr>
        <p:spPr bwMode="auto">
          <a:xfrm>
            <a:off x="32657" y="1107526"/>
            <a:ext cx="9116549" cy="457197"/>
          </a:xfrm>
          <a:prstGeom prst="rect">
            <a:avLst/>
          </a:prstGeom>
          <a:noFill/>
          <a:ln>
            <a:noFill/>
          </a:ln>
        </p:spPr>
        <p:txBody>
          <a:bodyPr spcFirstLastPara="1" wrap="square" lIns="91425" tIns="91425" rIns="91425" bIns="91425" anchor="t" anchorCtr="0">
            <a:noAutofit/>
          </a:bodyPr>
          <a:lstStyle/>
          <a:p>
            <a:pPr marL="0" marR="0" lvl="0" indent="0" algn="ctr">
              <a:lnSpc>
                <a:spcPct val="100000"/>
              </a:lnSpc>
              <a:spcBef>
                <a:spcPts val="0"/>
              </a:spcBef>
              <a:spcAft>
                <a:spcPts val="0"/>
              </a:spcAft>
              <a:buClr>
                <a:srgbClr val="000000"/>
              </a:buClr>
              <a:buSzPts val="1800"/>
              <a:buFont typeface="Arial"/>
              <a:buNone/>
              <a:defRPr/>
            </a:pPr>
            <a:r>
              <a:rPr lang="fr" sz="1800" b="1" i="0" u="none" strike="noStrike" cap="none">
                <a:solidFill>
                  <a:schemeClr val="dk1"/>
                </a:solidFill>
                <a:latin typeface="Arial Narrow"/>
                <a:ea typeface="Arial Narrow"/>
                <a:cs typeface="Arial Narrow"/>
              </a:rPr>
              <a:t>Structure de financement du système de retraite de 2004 à 2018 </a:t>
            </a:r>
            <a:r>
              <a:rPr lang="fr" sz="1100" b="1" i="0" u="none" strike="noStrike" cap="none">
                <a:solidFill>
                  <a:schemeClr val="dk1"/>
                </a:solidFill>
                <a:latin typeface="Arial Narrow"/>
                <a:ea typeface="Arial Narrow"/>
                <a:cs typeface="Arial Narrow"/>
              </a:rPr>
              <a:t>[Rapport annuel du COR juin 2019, p.67]</a:t>
            </a:r>
            <a:endParaRPr/>
          </a:p>
          <a:p>
            <a:pPr marL="0" marR="0" lvl="0" indent="0" algn="ctr">
              <a:lnSpc>
                <a:spcPct val="100000"/>
              </a:lnSpc>
              <a:spcBef>
                <a:spcPts val="0"/>
              </a:spcBef>
              <a:spcAft>
                <a:spcPts val="0"/>
              </a:spcAft>
              <a:buClr>
                <a:srgbClr val="000000"/>
              </a:buClr>
              <a:buSzPts val="1100"/>
              <a:buFont typeface="Arial"/>
              <a:buNone/>
              <a:defRPr/>
            </a:pPr>
            <a:endParaRPr sz="1100" b="1" i="0" u="none" strike="noStrike" cap="none">
              <a:solidFill>
                <a:schemeClr val="dk1"/>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chemeClr val="dk1"/>
                </a:solidFill>
                <a:latin typeface="Arial Narrow"/>
                <a:ea typeface="Arial Narrow"/>
                <a:cs typeface="Arial Narrow"/>
              </a:rPr>
              <a:t>+ </a:t>
            </a:r>
            <a:r>
              <a:rPr lang="fr" sz="1100" b="1" i="0" u="none" strike="noStrike" cap="none">
                <a:solidFill>
                  <a:srgbClr val="FF0000"/>
                </a:solidFill>
                <a:latin typeface="Arial Narrow"/>
                <a:ea typeface="Arial Narrow"/>
                <a:cs typeface="Arial Narrow"/>
              </a:rPr>
              <a:t>Recours à la dette </a:t>
            </a:r>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rgbClr val="FF0000"/>
                </a:solidFill>
                <a:latin typeface="Arial Narrow"/>
                <a:ea typeface="Arial Narrow"/>
                <a:cs typeface="Arial Narrow"/>
              </a:rPr>
              <a:t>et aux réserves</a:t>
            </a:r>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chemeClr val="dk1"/>
                </a:solidFill>
                <a:latin typeface="Arial Narrow"/>
                <a:ea typeface="Arial Narrow"/>
                <a:cs typeface="Arial Narrow"/>
              </a:rPr>
              <a:t>+ </a:t>
            </a:r>
            <a:r>
              <a:rPr lang="fr" sz="1100" b="1" i="0" u="none" strike="noStrike" cap="none">
                <a:solidFill>
                  <a:srgbClr val="EF8600"/>
                </a:solidFill>
                <a:latin typeface="Arial Narrow"/>
                <a:ea typeface="Arial Narrow"/>
                <a:cs typeface="Arial Narrow"/>
              </a:rPr>
              <a:t>Assurance chômage</a:t>
            </a:r>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rgbClr val="EF8600"/>
                </a:solidFill>
                <a:latin typeface="Arial Narrow"/>
                <a:ea typeface="Arial Narrow"/>
                <a:cs typeface="Arial Narrow"/>
              </a:rPr>
              <a:t>Branche famille de la Sécu.</a:t>
            </a:r>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chemeClr val="dk1"/>
                </a:solidFill>
                <a:latin typeface="Arial Narrow"/>
                <a:ea typeface="Arial Narrow"/>
                <a:cs typeface="Arial Narrow"/>
              </a:rPr>
              <a:t>+ </a:t>
            </a:r>
            <a:r>
              <a:rPr lang="fr" sz="1100" b="1" i="0" u="none" strike="noStrike" cap="none">
                <a:solidFill>
                  <a:srgbClr val="9553C7"/>
                </a:solidFill>
                <a:latin typeface="Arial Narrow"/>
                <a:ea typeface="Arial Narrow"/>
                <a:cs typeface="Arial Narrow"/>
              </a:rPr>
              <a:t>Subvention Etat</a:t>
            </a:r>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rgbClr val="9553C7"/>
                </a:solidFill>
                <a:latin typeface="Arial Narrow"/>
                <a:ea typeface="Arial Narrow"/>
                <a:cs typeface="Arial Narrow"/>
              </a:rPr>
              <a:t>équilibre régimes spéciaux</a:t>
            </a:r>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rgbClr val="59267F"/>
                </a:solidFill>
                <a:latin typeface="Arial Narrow"/>
                <a:ea typeface="Arial Narrow"/>
                <a:cs typeface="Arial Narrow"/>
              </a:rPr>
              <a:t>+ 37,3 G€</a:t>
            </a:r>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rgbClr val="59267F"/>
                </a:solidFill>
                <a:latin typeface="Arial Narrow"/>
                <a:ea typeface="Arial Narrow"/>
                <a:cs typeface="Arial Narrow"/>
              </a:rPr>
              <a:t>Impôts et </a:t>
            </a:r>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rgbClr val="59267F"/>
                </a:solidFill>
                <a:latin typeface="Arial Narrow"/>
                <a:ea typeface="Arial Narrow"/>
                <a:cs typeface="Arial Narrow"/>
              </a:rPr>
              <a:t>taxes affectés</a:t>
            </a:r>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rgbClr val="59267F"/>
                </a:solidFill>
                <a:latin typeface="Arial Narrow"/>
                <a:ea typeface="Arial Narrow"/>
                <a:cs typeface="Arial Narrow"/>
              </a:rPr>
              <a:t>CSG, TVA (alcool, </a:t>
            </a:r>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rgbClr val="59267F"/>
                </a:solidFill>
                <a:latin typeface="Arial Narrow"/>
                <a:ea typeface="Arial Narrow"/>
                <a:cs typeface="Arial Narrow"/>
              </a:rPr>
              <a:t>tabac, jeux, …)</a:t>
            </a:r>
            <a:endParaRPr/>
          </a:p>
          <a:p>
            <a:pPr marL="0" marR="0" lvl="0" indent="0" algn="r">
              <a:lnSpc>
                <a:spcPct val="100000"/>
              </a:lnSpc>
              <a:spcBef>
                <a:spcPts val="0"/>
              </a:spcBef>
              <a:spcAft>
                <a:spcPts val="0"/>
              </a:spcAft>
              <a:buClr>
                <a:srgbClr val="000000"/>
              </a:buClr>
              <a:buSzPts val="1100"/>
              <a:buFont typeface="Arial"/>
              <a:buNone/>
              <a:defRPr/>
            </a:pPr>
            <a:endParaRPr sz="1100" b="1" i="0" u="none" strike="noStrike" cap="none">
              <a:solidFill>
                <a:schemeClr val="dk1"/>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chemeClr val="dk1"/>
                </a:solidFill>
                <a:latin typeface="Arial Narrow"/>
                <a:ea typeface="Arial Narrow"/>
                <a:cs typeface="Arial Narrow"/>
              </a:rPr>
              <a:t>+ </a:t>
            </a:r>
            <a:r>
              <a:rPr lang="fr" sz="1100" b="1" i="0" u="none" strike="noStrike" cap="none">
                <a:solidFill>
                  <a:srgbClr val="92D050"/>
                </a:solidFill>
                <a:latin typeface="Arial Narrow"/>
                <a:ea typeface="Arial Narrow"/>
                <a:cs typeface="Arial Narrow"/>
              </a:rPr>
              <a:t>262 G€ dont </a:t>
            </a:r>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rgbClr val="92D050"/>
                </a:solidFill>
                <a:latin typeface="Arial Narrow"/>
                <a:ea typeface="Arial Narrow"/>
                <a:cs typeface="Arial Narrow"/>
              </a:rPr>
              <a:t>39,3 G€ de l’État</a:t>
            </a:r>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rgbClr val="92D050"/>
                </a:solidFill>
                <a:latin typeface="Arial Narrow"/>
                <a:ea typeface="Arial Narrow"/>
                <a:cs typeface="Arial Narrow"/>
              </a:rPr>
              <a:t>(FPE)</a:t>
            </a:r>
            <a:endParaRPr sz="1050" b="1" i="0" u="none" strike="noStrike" cap="none">
              <a:solidFill>
                <a:srgbClr val="92D050"/>
              </a:solidFill>
              <a:latin typeface="Arial Narrow"/>
              <a:ea typeface="Arial Narrow"/>
              <a:cs typeface="Arial Narrow"/>
            </a:endParaRPr>
          </a:p>
          <a:p>
            <a:pPr marL="0" marR="0" lvl="0" indent="0" algn="ctr">
              <a:lnSpc>
                <a:spcPct val="100000"/>
              </a:lnSpc>
              <a:spcBef>
                <a:spcPts val="0"/>
              </a:spcBef>
              <a:spcAft>
                <a:spcPts val="0"/>
              </a:spcAft>
              <a:buClr>
                <a:srgbClr val="000000"/>
              </a:buClr>
              <a:buSzPts val="1600"/>
              <a:buFont typeface="Arial"/>
              <a:buNone/>
              <a:defRPr/>
            </a:pPr>
            <a:endParaRPr sz="1600" b="1" i="0" u="none" strike="noStrike" cap="none">
              <a:solidFill>
                <a:srgbClr val="EF8600"/>
              </a:solidFill>
              <a:latin typeface="Arial Narrow"/>
              <a:ea typeface="Arial Narrow"/>
              <a:cs typeface="Arial Narrow"/>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91" name="Google Shape;491;p45"/>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13</a:t>
            </a:fld>
            <a:endParaRPr sz="1400" b="0" i="0" u="none" strike="noStrike" cap="none">
              <a:solidFill>
                <a:srgbClr val="000000"/>
              </a:solidFill>
              <a:latin typeface="Arial"/>
              <a:ea typeface="Arial"/>
              <a:cs typeface="Arial"/>
            </a:endParaRPr>
          </a:p>
        </p:txBody>
      </p:sp>
      <p:sp>
        <p:nvSpPr>
          <p:cNvPr id="492" name="Google Shape;492;p45"/>
          <p:cNvSpPr txBox="1"/>
          <p:nvPr/>
        </p:nvSpPr>
        <p:spPr bwMode="auto">
          <a:xfrm>
            <a:off x="150" y="859150"/>
            <a:ext cx="9144000" cy="2897699"/>
          </a:xfrm>
          <a:prstGeom prst="rect">
            <a:avLst/>
          </a:prstGeom>
          <a:noFill/>
          <a:ln>
            <a:noFill/>
          </a:ln>
        </p:spPr>
        <p:txBody>
          <a:bodyPr spcFirstLastPara="1" wrap="square" lIns="90000" tIns="46800" rIns="90000" bIns="46800" anchor="t" anchorCtr="0">
            <a:noAutofit/>
          </a:bodyPr>
          <a:lstStyle/>
          <a:p>
            <a:pPr marL="0" marR="0" lvl="0" indent="0" algn="l">
              <a:lnSpc>
                <a:spcPct val="114999"/>
              </a:lnSpc>
              <a:spcBef>
                <a:spcPts val="0"/>
              </a:spcBef>
              <a:spcAft>
                <a:spcPts val="0"/>
              </a:spcAft>
              <a:buClr>
                <a:schemeClr val="dk1"/>
              </a:buClr>
              <a:buSzPts val="1100"/>
              <a:buFont typeface="Arial"/>
              <a:buNone/>
              <a:defRPr/>
            </a:pPr>
            <a:r>
              <a:rPr lang="fr" sz="1800" b="0" i="0" u="none" strike="noStrike" cap="none">
                <a:solidFill>
                  <a:schemeClr val="dk1"/>
                </a:solidFill>
                <a:latin typeface="Arial"/>
                <a:ea typeface="Arial"/>
                <a:cs typeface="Arial"/>
              </a:rPr>
              <a:t>Les recettes sont de 13,7 % du PIB : en moyenne suivant les régimes</a:t>
            </a:r>
            <a:endParaRPr sz="1800" b="0" i="0" u="none" strike="noStrike" cap="none">
              <a:solidFill>
                <a:schemeClr val="dk1"/>
              </a:solidFill>
              <a:latin typeface="Arial"/>
              <a:ea typeface="Arial"/>
              <a:cs typeface="Arial"/>
            </a:endParaRPr>
          </a:p>
          <a:p>
            <a:pPr marL="457200" marR="0" lvl="0" indent="-228600" algn="l">
              <a:lnSpc>
                <a:spcPct val="114999"/>
              </a:lnSpc>
              <a:spcBef>
                <a:spcPts val="0"/>
              </a:spcBef>
              <a:spcAft>
                <a:spcPts val="0"/>
              </a:spcAft>
              <a:buClr>
                <a:schemeClr val="dk1"/>
              </a:buClr>
              <a:buSzPts val="1100"/>
              <a:buFont typeface="Arial"/>
              <a:buNone/>
              <a:defRPr/>
            </a:pPr>
            <a:r>
              <a:rPr lang="fr" sz="1800" b="0" i="0" u="none" strike="noStrike" cap="none">
                <a:solidFill>
                  <a:schemeClr val="dk1"/>
                </a:solidFill>
                <a:latin typeface="Arial"/>
                <a:ea typeface="Arial"/>
                <a:cs typeface="Arial"/>
              </a:rPr>
              <a:t>-</a:t>
            </a:r>
            <a:r>
              <a:rPr lang="fr" sz="1800" b="0" i="0" u="none" strike="noStrike" cap="none">
                <a:solidFill>
                  <a:schemeClr val="dk1"/>
                </a:solidFill>
                <a:latin typeface="Times New Roman"/>
                <a:ea typeface="Times New Roman"/>
                <a:cs typeface="Times New Roman"/>
              </a:rPr>
              <a:t>       </a:t>
            </a:r>
            <a:r>
              <a:rPr lang="fr" sz="1800" b="0" i="0" u="none" strike="noStrike" cap="none">
                <a:solidFill>
                  <a:schemeClr val="dk1"/>
                </a:solidFill>
                <a:latin typeface="Arial"/>
                <a:ea typeface="Arial"/>
                <a:cs typeface="Arial"/>
              </a:rPr>
              <a:t>80,3 % du financement des retraites proviennent des </a:t>
            </a:r>
            <a:r>
              <a:rPr lang="fr" sz="1800" b="1" i="0" u="none" strike="noStrike" cap="none">
                <a:solidFill>
                  <a:schemeClr val="dk1"/>
                </a:solidFill>
                <a:latin typeface="Arial"/>
                <a:ea typeface="Arial"/>
                <a:cs typeface="Arial"/>
              </a:rPr>
              <a:t>cotisations sociales</a:t>
            </a:r>
            <a:r>
              <a:rPr lang="fr" sz="1800" b="0" i="0" u="none" strike="noStrike" cap="none">
                <a:solidFill>
                  <a:schemeClr val="dk1"/>
                </a:solidFill>
                <a:latin typeface="Arial"/>
                <a:ea typeface="Arial"/>
                <a:cs typeface="Arial"/>
              </a:rPr>
              <a:t> </a:t>
            </a:r>
            <a:endParaRPr sz="1800" b="0" i="0" u="none" strike="noStrike" cap="none">
              <a:solidFill>
                <a:schemeClr val="dk1"/>
              </a:solidFill>
              <a:latin typeface="Arial"/>
              <a:ea typeface="Arial"/>
              <a:cs typeface="Arial"/>
            </a:endParaRPr>
          </a:p>
          <a:p>
            <a:pPr marL="914400" marR="0" lvl="0" indent="-228600" algn="l">
              <a:lnSpc>
                <a:spcPct val="114999"/>
              </a:lnSpc>
              <a:spcBef>
                <a:spcPts val="0"/>
              </a:spcBef>
              <a:spcAft>
                <a:spcPts val="0"/>
              </a:spcAft>
              <a:buClr>
                <a:schemeClr val="dk1"/>
              </a:buClr>
              <a:buSzPts val="1100"/>
              <a:buFont typeface="Arial"/>
              <a:buNone/>
              <a:defRPr/>
            </a:pPr>
            <a:r>
              <a:rPr lang="fr" sz="1800" b="0" i="0" u="none" strike="noStrike" cap="none">
                <a:solidFill>
                  <a:schemeClr val="dk1"/>
                </a:solidFill>
                <a:latin typeface="Arial"/>
                <a:ea typeface="Arial"/>
                <a:cs typeface="Arial"/>
              </a:rPr>
              <a:t>(259 G€ sur 322,4 G€)</a:t>
            </a:r>
            <a:endParaRPr sz="1800" b="0" i="0" u="none" strike="noStrike" cap="none">
              <a:solidFill>
                <a:schemeClr val="dk1"/>
              </a:solidFill>
              <a:latin typeface="Arial"/>
              <a:ea typeface="Arial"/>
              <a:cs typeface="Arial"/>
            </a:endParaRPr>
          </a:p>
          <a:p>
            <a:pPr marL="457200" marR="0" lvl="0" indent="-228600" algn="l">
              <a:lnSpc>
                <a:spcPct val="114999"/>
              </a:lnSpc>
              <a:spcBef>
                <a:spcPts val="0"/>
              </a:spcBef>
              <a:spcAft>
                <a:spcPts val="0"/>
              </a:spcAft>
              <a:buClr>
                <a:schemeClr val="dk1"/>
              </a:buClr>
              <a:buSzPts val="1100"/>
              <a:buFont typeface="Arial"/>
              <a:buNone/>
              <a:defRPr/>
            </a:pPr>
            <a:r>
              <a:rPr lang="fr" sz="1800" b="0" i="0" u="none" strike="noStrike" cap="none">
                <a:solidFill>
                  <a:schemeClr val="dk1"/>
                </a:solidFill>
                <a:latin typeface="Arial"/>
                <a:ea typeface="Arial"/>
                <a:cs typeface="Arial"/>
              </a:rPr>
              <a:t>-</a:t>
            </a:r>
            <a:r>
              <a:rPr lang="fr" sz="1800" b="0" i="0" u="none" strike="noStrike" cap="none">
                <a:solidFill>
                  <a:schemeClr val="dk1"/>
                </a:solidFill>
                <a:latin typeface="Times New Roman"/>
                <a:ea typeface="Times New Roman"/>
                <a:cs typeface="Times New Roman"/>
              </a:rPr>
              <a:t>       </a:t>
            </a:r>
            <a:r>
              <a:rPr lang="fr" sz="1800" b="0" i="0" u="none" strike="noStrike" cap="none">
                <a:solidFill>
                  <a:schemeClr val="dk1"/>
                </a:solidFill>
                <a:latin typeface="Arial"/>
                <a:ea typeface="Arial"/>
                <a:cs typeface="Arial"/>
              </a:rPr>
              <a:t>11,5 % CSG (0,5 %) + </a:t>
            </a:r>
            <a:r>
              <a:rPr lang="fr" sz="1800" b="1" i="0" u="none" strike="noStrike" cap="none">
                <a:solidFill>
                  <a:schemeClr val="dk1"/>
                </a:solidFill>
                <a:latin typeface="Arial"/>
                <a:ea typeface="Arial"/>
                <a:cs typeface="Arial"/>
              </a:rPr>
              <a:t>taxes</a:t>
            </a:r>
            <a:r>
              <a:rPr lang="fr" sz="1800" b="0" i="0" u="none" strike="noStrike" cap="none">
                <a:solidFill>
                  <a:schemeClr val="dk1"/>
                </a:solidFill>
                <a:latin typeface="Arial"/>
                <a:ea typeface="Arial"/>
                <a:cs typeface="Arial"/>
              </a:rPr>
              <a:t> sur tabac, alcool, médicament, jeux, etc.</a:t>
            </a:r>
            <a:endParaRPr sz="1800" b="0" i="0" u="none" strike="noStrike" cap="none">
              <a:solidFill>
                <a:schemeClr val="dk1"/>
              </a:solidFill>
              <a:latin typeface="Arial"/>
              <a:ea typeface="Arial"/>
              <a:cs typeface="Arial"/>
            </a:endParaRPr>
          </a:p>
          <a:p>
            <a:pPr marL="457200" marR="0" lvl="0" indent="-228600" algn="l">
              <a:lnSpc>
                <a:spcPct val="114999"/>
              </a:lnSpc>
              <a:spcBef>
                <a:spcPts val="0"/>
              </a:spcBef>
              <a:spcAft>
                <a:spcPts val="0"/>
              </a:spcAft>
              <a:buClr>
                <a:schemeClr val="dk1"/>
              </a:buClr>
              <a:buSzPts val="1100"/>
              <a:buFont typeface="Arial"/>
              <a:buNone/>
              <a:defRPr/>
            </a:pPr>
            <a:r>
              <a:rPr lang="fr" sz="1800" b="0" i="0" u="none" strike="noStrike" cap="none">
                <a:solidFill>
                  <a:schemeClr val="dk1"/>
                </a:solidFill>
                <a:latin typeface="Arial"/>
                <a:ea typeface="Arial"/>
                <a:cs typeface="Arial"/>
              </a:rPr>
              <a:t>-</a:t>
            </a:r>
            <a:r>
              <a:rPr lang="fr" sz="1800" b="0" i="0" u="none" strike="noStrike" cap="none">
                <a:solidFill>
                  <a:schemeClr val="dk1"/>
                </a:solidFill>
                <a:latin typeface="Times New Roman"/>
                <a:ea typeface="Times New Roman"/>
                <a:cs typeface="Times New Roman"/>
              </a:rPr>
              <a:t>       </a:t>
            </a:r>
            <a:r>
              <a:rPr lang="fr" sz="1800" b="0" i="0" u="none" strike="noStrike" cap="none">
                <a:solidFill>
                  <a:schemeClr val="dk1"/>
                </a:solidFill>
                <a:latin typeface="Arial"/>
                <a:ea typeface="Arial"/>
                <a:cs typeface="Arial"/>
              </a:rPr>
              <a:t>4,1 % au titre du </a:t>
            </a:r>
            <a:r>
              <a:rPr lang="fr" sz="1800" b="1" i="0" u="none" strike="noStrike" cap="none">
                <a:solidFill>
                  <a:schemeClr val="dk1"/>
                </a:solidFill>
                <a:latin typeface="Arial"/>
                <a:ea typeface="Arial"/>
                <a:cs typeface="Arial"/>
              </a:rPr>
              <a:t>chômage</a:t>
            </a:r>
            <a:r>
              <a:rPr lang="fr" sz="1800" b="0" i="0" u="none" strike="noStrike" cap="none">
                <a:solidFill>
                  <a:schemeClr val="dk1"/>
                </a:solidFill>
                <a:latin typeface="Arial"/>
                <a:ea typeface="Arial"/>
                <a:cs typeface="Arial"/>
              </a:rPr>
              <a:t> (UNEDIC), </a:t>
            </a:r>
            <a:r>
              <a:rPr lang="fr" sz="1800" b="1" i="0" u="none" strike="noStrike" cap="none">
                <a:solidFill>
                  <a:schemeClr val="dk1"/>
                </a:solidFill>
                <a:latin typeface="Arial"/>
                <a:ea typeface="Arial"/>
                <a:cs typeface="Arial"/>
              </a:rPr>
              <a:t>assurance maladie</a:t>
            </a:r>
            <a:r>
              <a:rPr lang="fr" sz="1800" b="0" i="0" u="none" strike="noStrike" cap="none">
                <a:solidFill>
                  <a:schemeClr val="dk1"/>
                </a:solidFill>
                <a:latin typeface="Arial"/>
                <a:ea typeface="Arial"/>
                <a:cs typeface="Arial"/>
              </a:rPr>
              <a:t> + </a:t>
            </a:r>
            <a:r>
              <a:rPr lang="fr" sz="1800" b="1" i="0" u="none" strike="noStrike" cap="none">
                <a:solidFill>
                  <a:schemeClr val="dk1"/>
                </a:solidFill>
                <a:latin typeface="Arial"/>
                <a:ea typeface="Arial"/>
                <a:cs typeface="Arial"/>
              </a:rPr>
              <a:t>branche famille</a:t>
            </a:r>
            <a:endParaRPr sz="1800" b="1" i="0" u="none" strike="noStrike" cap="none">
              <a:solidFill>
                <a:schemeClr val="dk1"/>
              </a:solidFill>
              <a:latin typeface="Arial"/>
              <a:ea typeface="Arial"/>
              <a:cs typeface="Arial"/>
            </a:endParaRPr>
          </a:p>
          <a:p>
            <a:pPr marL="457200" marR="0" lvl="0" indent="-228600" algn="l">
              <a:lnSpc>
                <a:spcPct val="114999"/>
              </a:lnSpc>
              <a:spcBef>
                <a:spcPts val="0"/>
              </a:spcBef>
              <a:spcAft>
                <a:spcPts val="0"/>
              </a:spcAft>
              <a:buClr>
                <a:schemeClr val="dk1"/>
              </a:buClr>
              <a:buSzPts val="1100"/>
              <a:buFont typeface="Arial"/>
              <a:buNone/>
              <a:defRPr/>
            </a:pPr>
            <a:r>
              <a:rPr lang="fr" sz="1800" b="0" i="0" u="none" strike="noStrike" cap="none">
                <a:solidFill>
                  <a:schemeClr val="dk1"/>
                </a:solidFill>
                <a:latin typeface="Arial"/>
                <a:ea typeface="Arial"/>
                <a:cs typeface="Arial"/>
              </a:rPr>
              <a:t>-</a:t>
            </a:r>
            <a:r>
              <a:rPr lang="fr" sz="1800" b="0" i="0" u="none" strike="noStrike" cap="none">
                <a:solidFill>
                  <a:schemeClr val="dk1"/>
                </a:solidFill>
                <a:latin typeface="Times New Roman"/>
                <a:ea typeface="Times New Roman"/>
                <a:cs typeface="Times New Roman"/>
              </a:rPr>
              <a:t>       </a:t>
            </a:r>
            <a:r>
              <a:rPr lang="fr" sz="1800" b="0" i="0" u="none" strike="noStrike" cap="none">
                <a:solidFill>
                  <a:schemeClr val="dk1"/>
                </a:solidFill>
                <a:latin typeface="Arial"/>
                <a:ea typeface="Arial"/>
                <a:cs typeface="Arial"/>
              </a:rPr>
              <a:t>3,2 % au titre de </a:t>
            </a:r>
            <a:r>
              <a:rPr lang="fr" sz="1800" b="1" i="0" u="none" strike="noStrike" cap="none">
                <a:solidFill>
                  <a:schemeClr val="dk1"/>
                </a:solidFill>
                <a:latin typeface="Arial"/>
                <a:ea typeface="Arial"/>
                <a:cs typeface="Arial"/>
              </a:rPr>
              <a:t>l’équilibre des régimes spéciaux</a:t>
            </a:r>
            <a:endParaRPr sz="1800" b="1" i="0" u="none" strike="noStrike" cap="none">
              <a:solidFill>
                <a:schemeClr val="dk1"/>
              </a:solidFill>
              <a:latin typeface="Arial"/>
              <a:ea typeface="Arial"/>
              <a:cs typeface="Arial"/>
            </a:endParaRPr>
          </a:p>
          <a:p>
            <a:pPr marL="457200" marR="0" lvl="0" indent="-228600" algn="l">
              <a:lnSpc>
                <a:spcPct val="114999"/>
              </a:lnSpc>
              <a:spcBef>
                <a:spcPts val="0"/>
              </a:spcBef>
              <a:spcAft>
                <a:spcPts val="0"/>
              </a:spcAft>
              <a:buClr>
                <a:schemeClr val="dk1"/>
              </a:buClr>
              <a:buSzPts val="1100"/>
              <a:buFont typeface="Arial"/>
              <a:buNone/>
              <a:defRPr/>
            </a:pPr>
            <a:r>
              <a:rPr lang="fr" sz="1800" b="0" i="0" u="none" strike="noStrike" cap="none">
                <a:solidFill>
                  <a:schemeClr val="dk1"/>
                </a:solidFill>
                <a:latin typeface="Arial"/>
                <a:ea typeface="Arial"/>
                <a:cs typeface="Arial"/>
              </a:rPr>
              <a:t>-</a:t>
            </a:r>
            <a:r>
              <a:rPr lang="fr" sz="1800" b="0" i="0" u="none" strike="noStrike" cap="none">
                <a:solidFill>
                  <a:schemeClr val="dk1"/>
                </a:solidFill>
                <a:latin typeface="Times New Roman"/>
                <a:ea typeface="Times New Roman"/>
                <a:cs typeface="Times New Roman"/>
              </a:rPr>
              <a:t>       </a:t>
            </a:r>
            <a:r>
              <a:rPr lang="fr" sz="1800" b="0" i="0" u="none" strike="noStrike" cap="none">
                <a:solidFill>
                  <a:schemeClr val="dk1"/>
                </a:solidFill>
                <a:latin typeface="Arial"/>
                <a:ea typeface="Arial"/>
                <a:cs typeface="Arial"/>
              </a:rPr>
              <a:t>0,8 % du </a:t>
            </a:r>
            <a:r>
              <a:rPr lang="fr" sz="1800" b="1" i="0" u="none" strike="noStrike" cap="none">
                <a:solidFill>
                  <a:schemeClr val="dk1"/>
                </a:solidFill>
                <a:latin typeface="Arial"/>
                <a:ea typeface="Arial"/>
                <a:cs typeface="Arial"/>
              </a:rPr>
              <a:t>fond pénibilité</a:t>
            </a:r>
            <a:endParaRPr sz="1800" b="1" i="0" u="none" strike="noStrike" cap="none">
              <a:solidFill>
                <a:schemeClr val="dk1"/>
              </a:solidFill>
              <a:latin typeface="Arial"/>
              <a:ea typeface="Arial"/>
              <a:cs typeface="Arial"/>
            </a:endParaRPr>
          </a:p>
          <a:p>
            <a:pPr marL="457200" marR="0" lvl="0" indent="-228600" algn="l">
              <a:lnSpc>
                <a:spcPct val="114999"/>
              </a:lnSpc>
              <a:spcBef>
                <a:spcPts val="0"/>
              </a:spcBef>
              <a:spcAft>
                <a:spcPts val="0"/>
              </a:spcAft>
              <a:buClr>
                <a:schemeClr val="dk1"/>
              </a:buClr>
              <a:buSzPts val="1100"/>
              <a:buFont typeface="Arial"/>
              <a:buNone/>
              <a:defRPr/>
            </a:pPr>
            <a:r>
              <a:rPr lang="fr" sz="1800" b="0" i="0" u="none" strike="noStrike" cap="none">
                <a:solidFill>
                  <a:schemeClr val="dk1"/>
                </a:solidFill>
                <a:latin typeface="Arial"/>
                <a:ea typeface="Arial"/>
                <a:cs typeface="Arial"/>
              </a:rPr>
              <a:t>-</a:t>
            </a:r>
            <a:r>
              <a:rPr lang="fr" sz="1800" b="0" i="0" u="none" strike="noStrike" cap="none">
                <a:solidFill>
                  <a:schemeClr val="dk1"/>
                </a:solidFill>
                <a:latin typeface="Times New Roman"/>
                <a:ea typeface="Times New Roman"/>
                <a:cs typeface="Times New Roman"/>
              </a:rPr>
              <a:t>       </a:t>
            </a:r>
            <a:r>
              <a:rPr lang="fr" sz="1800" b="0" i="0" u="none" strike="noStrike" cap="none">
                <a:solidFill>
                  <a:schemeClr val="dk1"/>
                </a:solidFill>
                <a:latin typeface="Arial"/>
                <a:ea typeface="Arial"/>
                <a:cs typeface="Arial"/>
              </a:rPr>
              <a:t>+ Prélèvement sur le </a:t>
            </a:r>
            <a:r>
              <a:rPr lang="fr" sz="1800" b="1" i="0" u="none" strike="noStrike" cap="none">
                <a:solidFill>
                  <a:schemeClr val="dk1"/>
                </a:solidFill>
                <a:latin typeface="Arial"/>
                <a:ea typeface="Arial"/>
                <a:cs typeface="Arial"/>
              </a:rPr>
              <a:t>capital</a:t>
            </a:r>
            <a:endParaRPr sz="1800" b="1" i="0" u="none" strike="noStrike" cap="none">
              <a:solidFill>
                <a:schemeClr val="dk1"/>
              </a:solidFill>
              <a:latin typeface="Arial"/>
              <a:ea typeface="Arial"/>
              <a:cs typeface="Arial"/>
            </a:endParaRPr>
          </a:p>
          <a:p>
            <a:pPr marL="0" marR="0" lvl="0" indent="0" algn="just">
              <a:lnSpc>
                <a:spcPct val="114999"/>
              </a:lnSpc>
              <a:spcBef>
                <a:spcPts val="0"/>
              </a:spcBef>
              <a:spcAft>
                <a:spcPts val="0"/>
              </a:spcAft>
              <a:buClr>
                <a:schemeClr val="dk1"/>
              </a:buClr>
              <a:buSzPts val="1100"/>
              <a:buFont typeface="Arial"/>
              <a:buNone/>
              <a:defRPr/>
            </a:pPr>
            <a:endParaRPr sz="2000" b="0" i="0" u="none" strike="noStrike" cap="none">
              <a:solidFill>
                <a:schemeClr val="dk1"/>
              </a:solidFill>
              <a:latin typeface="Arial"/>
              <a:ea typeface="Arial"/>
              <a:cs typeface="Arial"/>
            </a:endParaRPr>
          </a:p>
          <a:p>
            <a:pPr marL="288924" marR="0" lvl="0" indent="-287337" algn="l">
              <a:lnSpc>
                <a:spcPct val="100000"/>
              </a:lnSpc>
              <a:spcBef>
                <a:spcPts val="0"/>
              </a:spcBef>
              <a:spcAft>
                <a:spcPts val="0"/>
              </a:spcAft>
              <a:buClr>
                <a:schemeClr val="dk1"/>
              </a:buClr>
              <a:buSzPts val="1600"/>
              <a:buFont typeface="Noto Sans Symbols"/>
              <a:buNone/>
              <a:defRPr/>
            </a:pPr>
            <a:endParaRPr sz="1600" b="1" i="0" u="sng" strike="noStrike" cap="none">
              <a:solidFill>
                <a:schemeClr val="dk1"/>
              </a:solidFill>
              <a:latin typeface="Arial"/>
              <a:ea typeface="Arial"/>
              <a:cs typeface="Arial"/>
            </a:endParaRPr>
          </a:p>
          <a:p>
            <a:pPr marL="187325" marR="0" lvl="0" indent="-185737" algn="l">
              <a:lnSpc>
                <a:spcPct val="100000"/>
              </a:lnSpc>
              <a:spcBef>
                <a:spcPts val="0"/>
              </a:spcBef>
              <a:spcAft>
                <a:spcPts val="0"/>
              </a:spcAft>
              <a:buClr>
                <a:srgbClr val="3333CC"/>
              </a:buClr>
              <a:buSzPts val="1800"/>
              <a:buFont typeface="Times New Roman"/>
              <a:buNone/>
              <a:defRPr/>
            </a:pPr>
            <a:r>
              <a:rPr lang="fr" sz="1600" b="1" i="0" u="none" strike="noStrike" cap="none">
                <a:solidFill>
                  <a:srgbClr val="000000"/>
                </a:solidFill>
                <a:latin typeface="Times New Roman"/>
                <a:ea typeface="Times New Roman"/>
                <a:cs typeface="Times New Roman"/>
              </a:rPr>
              <a:t> </a:t>
            </a:r>
            <a:endParaRPr sz="1400" b="0" i="0" u="none" strike="noStrike" cap="none">
              <a:solidFill>
                <a:srgbClr val="000000"/>
              </a:solidFill>
              <a:latin typeface="Arial"/>
              <a:ea typeface="Arial"/>
              <a:cs typeface="Arial"/>
            </a:endParaRPr>
          </a:p>
        </p:txBody>
      </p:sp>
      <p:pic>
        <p:nvPicPr>
          <p:cNvPr id="493" name="Google Shape;493;p45"/>
          <p:cNvPicPr/>
          <p:nvPr/>
        </p:nvPicPr>
        <p:blipFill>
          <a:blip r:embed="rId3">
            <a:alphaModFix/>
          </a:blip>
          <a:stretch/>
        </p:blipFill>
        <p:spPr bwMode="auto">
          <a:xfrm>
            <a:off x="1107421" y="3689950"/>
            <a:ext cx="2930524" cy="2173304"/>
          </a:xfrm>
          <a:prstGeom prst="rect">
            <a:avLst/>
          </a:prstGeom>
          <a:noFill/>
          <a:ln>
            <a:noFill/>
          </a:ln>
        </p:spPr>
      </p:pic>
      <p:pic>
        <p:nvPicPr>
          <p:cNvPr id="494" name="Google Shape;494;p45"/>
          <p:cNvPicPr/>
          <p:nvPr/>
        </p:nvPicPr>
        <p:blipFill>
          <a:blip r:embed="rId4">
            <a:alphaModFix/>
          </a:blip>
          <a:stretch/>
        </p:blipFill>
        <p:spPr bwMode="auto">
          <a:xfrm>
            <a:off x="5161500" y="3597950"/>
            <a:ext cx="2930524" cy="2149698"/>
          </a:xfrm>
          <a:prstGeom prst="rect">
            <a:avLst/>
          </a:prstGeom>
          <a:noFill/>
          <a:ln>
            <a:noFill/>
          </a:ln>
        </p:spPr>
      </p:pic>
      <p:sp>
        <p:nvSpPr>
          <p:cNvPr id="495" name="Google Shape;495;p45"/>
          <p:cNvSpPr txBox="1"/>
          <p:nvPr/>
        </p:nvSpPr>
        <p:spPr bwMode="auto">
          <a:xfrm>
            <a:off x="556350" y="5851175"/>
            <a:ext cx="8274000" cy="293700"/>
          </a:xfrm>
          <a:prstGeom prst="rect">
            <a:avLst/>
          </a:prstGeom>
          <a:noFill/>
          <a:ln>
            <a:noFill/>
          </a:ln>
        </p:spPr>
        <p:txBody>
          <a:bodyPr spcFirstLastPara="1" wrap="square" lIns="90000" tIns="46800" rIns="90000" bIns="46800" anchor="t" anchorCtr="0">
            <a:noAutofit/>
          </a:bodyPr>
          <a:lstStyle/>
          <a:p>
            <a:pPr marL="0" marR="0" lvl="0" indent="0" algn="ctr">
              <a:lnSpc>
                <a:spcPct val="100000"/>
              </a:lnSpc>
              <a:spcBef>
                <a:spcPts val="0"/>
              </a:spcBef>
              <a:spcAft>
                <a:spcPts val="0"/>
              </a:spcAft>
              <a:buClr>
                <a:srgbClr val="000000"/>
              </a:buClr>
              <a:buSzPts val="1600"/>
              <a:buFont typeface="Noto Sans Symbols"/>
              <a:buNone/>
              <a:defRPr/>
            </a:pPr>
            <a:r>
              <a:rPr lang="fr" sz="1600" b="1" i="0" u="sng" strike="noStrike" cap="none">
                <a:solidFill>
                  <a:srgbClr val="000000"/>
                </a:solidFill>
                <a:latin typeface="Arial"/>
                <a:ea typeface="Arial"/>
                <a:cs typeface="Arial"/>
              </a:rPr>
              <a:t>Évolution de l’origine des recettes pour le financement des retraites</a:t>
            </a:r>
            <a:endParaRPr sz="1600" b="1" i="0" u="sng" strike="noStrike" cap="none">
              <a:solidFill>
                <a:srgbClr val="000000"/>
              </a:solidFill>
              <a:latin typeface="Arial"/>
              <a:ea typeface="Arial"/>
              <a:cs typeface="Arial"/>
            </a:endParaRPr>
          </a:p>
          <a:p>
            <a:pPr marL="288924" marR="0" lvl="0" indent="-287337" algn="ctr">
              <a:lnSpc>
                <a:spcPct val="100000"/>
              </a:lnSpc>
              <a:spcBef>
                <a:spcPts val="0"/>
              </a:spcBef>
              <a:spcAft>
                <a:spcPts val="0"/>
              </a:spcAft>
              <a:buClr>
                <a:srgbClr val="000000"/>
              </a:buClr>
              <a:buSzPts val="1600"/>
              <a:buFont typeface="Noto Sans Symbols"/>
              <a:buNone/>
              <a:defRPr/>
            </a:pPr>
            <a:endParaRPr sz="1600" b="1" i="0" u="sng" strike="noStrike" cap="none">
              <a:solidFill>
                <a:srgbClr val="000000"/>
              </a:solidFill>
              <a:latin typeface="Arial"/>
              <a:ea typeface="Arial"/>
              <a:cs typeface="Arial"/>
            </a:endParaRPr>
          </a:p>
          <a:p>
            <a:pPr marL="288924" marR="0" lvl="0" indent="-287337" algn="ctr">
              <a:lnSpc>
                <a:spcPct val="100000"/>
              </a:lnSpc>
              <a:spcBef>
                <a:spcPts val="0"/>
              </a:spcBef>
              <a:spcAft>
                <a:spcPts val="0"/>
              </a:spcAft>
              <a:buClr>
                <a:srgbClr val="000000"/>
              </a:buClr>
              <a:buSzPts val="1600"/>
              <a:buFont typeface="Noto Sans Symbols"/>
              <a:buNone/>
              <a:defRPr/>
            </a:pPr>
            <a:endParaRPr sz="1600" b="1" i="0" u="sng" strike="noStrike" cap="none">
              <a:solidFill>
                <a:srgbClr val="000000"/>
              </a:solidFill>
              <a:latin typeface="Arial"/>
              <a:ea typeface="Arial"/>
              <a:cs typeface="Arial"/>
            </a:endParaRPr>
          </a:p>
          <a:p>
            <a:pPr marL="288924" marR="0" lvl="0" indent="-287337" algn="ctr">
              <a:lnSpc>
                <a:spcPct val="100000"/>
              </a:lnSpc>
              <a:spcBef>
                <a:spcPts val="0"/>
              </a:spcBef>
              <a:spcAft>
                <a:spcPts val="0"/>
              </a:spcAft>
              <a:buClr>
                <a:srgbClr val="000000"/>
              </a:buClr>
              <a:buSzPts val="1600"/>
              <a:buFont typeface="Noto Sans Symbols"/>
              <a:buNone/>
              <a:defRPr/>
            </a:pPr>
            <a:endParaRPr sz="1600" b="1" i="0" u="sng" strike="noStrike" cap="none">
              <a:solidFill>
                <a:srgbClr val="000000"/>
              </a:solidFill>
              <a:latin typeface="Arial"/>
              <a:ea typeface="Arial"/>
              <a:cs typeface="Arial"/>
            </a:endParaRPr>
          </a:p>
          <a:p>
            <a:pPr marL="288924" marR="0" lvl="0" indent="-287337" algn="ctr">
              <a:lnSpc>
                <a:spcPct val="100000"/>
              </a:lnSpc>
              <a:spcBef>
                <a:spcPts val="0"/>
              </a:spcBef>
              <a:spcAft>
                <a:spcPts val="0"/>
              </a:spcAft>
              <a:buClr>
                <a:srgbClr val="000000"/>
              </a:buClr>
              <a:buSzPts val="1600"/>
              <a:buFont typeface="Noto Sans Symbols"/>
              <a:buNone/>
              <a:defRPr/>
            </a:pPr>
            <a:endParaRPr sz="1600" b="1" i="0" u="sng" strike="noStrike" cap="none">
              <a:solidFill>
                <a:srgbClr val="000000"/>
              </a:solidFill>
              <a:latin typeface="Arial"/>
              <a:ea typeface="Arial"/>
              <a:cs typeface="Arial"/>
            </a:endParaRPr>
          </a:p>
        </p:txBody>
      </p:sp>
      <p:sp>
        <p:nvSpPr>
          <p:cNvPr id="496" name="Google Shape;496;p45"/>
          <p:cNvSpPr txBox="1"/>
          <p:nvPr/>
        </p:nvSpPr>
        <p:spPr bwMode="auto">
          <a:xfrm>
            <a:off x="762000" y="409562"/>
            <a:ext cx="8382000" cy="368399"/>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800"/>
              <a:buFont typeface="Times New Roman"/>
              <a:buNone/>
              <a:defRPr/>
            </a:pPr>
            <a:r>
              <a:rPr lang="fr" sz="1600" b="1" i="0" u="none" strike="noStrike" cap="none">
                <a:solidFill>
                  <a:srgbClr val="009900"/>
                </a:solidFill>
                <a:latin typeface="Arial"/>
                <a:ea typeface="Arial"/>
                <a:cs typeface="Arial"/>
              </a:rPr>
              <a:t>Relançons le financement par les double-cotisations, sans réduire les retraites</a:t>
            </a:r>
            <a:endParaRPr sz="1400" b="0" i="0" u="none" strike="noStrike" cap="none">
              <a:solidFill>
                <a:srgbClr val="009900"/>
              </a:solidFill>
              <a:latin typeface="Arial"/>
              <a:ea typeface="Arial"/>
              <a:cs typeface="Arial"/>
            </a:endParaRPr>
          </a:p>
        </p:txBody>
      </p:sp>
      <p:sp>
        <p:nvSpPr>
          <p:cNvPr id="497" name="Google Shape;497;p45"/>
          <p:cNvSpPr txBox="1"/>
          <p:nvPr/>
        </p:nvSpPr>
        <p:spPr bwMode="auto">
          <a:xfrm>
            <a:off x="0" y="12"/>
            <a:ext cx="8382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i="1" u="none" strike="noStrike" cap="none" dirty="0">
                <a:solidFill>
                  <a:srgbClr val="980000"/>
                </a:solidFill>
                <a:latin typeface="Apple Casual" pitchFamily="2" charset="77"/>
              </a:rPr>
              <a:t>Les financements existent et sont possibles</a:t>
            </a:r>
            <a:endParaRPr sz="2400" b="0" i="1" u="none" strike="noStrike" cap="none" dirty="0">
              <a:solidFill>
                <a:srgbClr val="980000"/>
              </a:solidFill>
              <a:latin typeface="Apple Casual"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anim calcmode="lin" valueType="num">
                                      <p:cBhvr additive="base">
                                        <p:cTn id="7" dur="500"/>
                                        <p:tgtEl>
                                          <p:spTgt spid="49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93"/>
                                        </p:tgtEl>
                                        <p:attrNameLst>
                                          <p:attrName>style.visibility</p:attrName>
                                        </p:attrNameLst>
                                      </p:cBhvr>
                                      <p:to>
                                        <p:strVal val="visible"/>
                                      </p:to>
                                    </p:set>
                                    <p:anim calcmode="lin" valueType="num">
                                      <p:cBhvr additive="base">
                                        <p:cTn id="12" dur="500"/>
                                        <p:tgtEl>
                                          <p:spTgt spid="493"/>
                                        </p:tgtEl>
                                        <p:attrNameLst>
                                          <p:attrName>ppt_w</p:attrName>
                                        </p:attrNameLst>
                                      </p:cBhvr>
                                      <p:tavLst>
                                        <p:tav tm="0">
                                          <p:val>
                                            <p:strVal val="0"/>
                                          </p:val>
                                        </p:tav>
                                        <p:tav tm="100000">
                                          <p:val>
                                            <p:strVal val="#ppt_w"/>
                                          </p:val>
                                        </p:tav>
                                      </p:tavLst>
                                    </p:anim>
                                    <p:anim calcmode="lin" valueType="num">
                                      <p:cBhvr additive="base">
                                        <p:cTn id="13" dur="500"/>
                                        <p:tgtEl>
                                          <p:spTgt spid="493"/>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494"/>
                                        </p:tgtEl>
                                        <p:attrNameLst>
                                          <p:attrName>style.visibility</p:attrName>
                                        </p:attrNameLst>
                                      </p:cBhvr>
                                      <p:to>
                                        <p:strVal val="visible"/>
                                      </p:to>
                                    </p:set>
                                    <p:anim calcmode="lin" valueType="num">
                                      <p:cBhvr additive="base">
                                        <p:cTn id="18" dur="500"/>
                                        <p:tgtEl>
                                          <p:spTgt spid="494"/>
                                        </p:tgtEl>
                                        <p:attrNameLst>
                                          <p:attrName>ppt_w</p:attrName>
                                        </p:attrNameLst>
                                      </p:cBhvr>
                                      <p:tavLst>
                                        <p:tav tm="0">
                                          <p:val>
                                            <p:strVal val="0"/>
                                          </p:val>
                                        </p:tav>
                                        <p:tav tm="100000">
                                          <p:val>
                                            <p:strVal val="#ppt_w"/>
                                          </p:val>
                                        </p:tav>
                                      </p:tavLst>
                                    </p:anim>
                                    <p:anim calcmode="lin" valueType="num">
                                      <p:cBhvr additive="base">
                                        <p:cTn id="19" dur="500"/>
                                        <p:tgtEl>
                                          <p:spTgt spid="49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55;p10">
            <a:extLst>
              <a:ext uri="{FF2B5EF4-FFF2-40B4-BE49-F238E27FC236}">
                <a16:creationId xmlns:a16="http://schemas.microsoft.com/office/drawing/2014/main" id="{C7D885A1-0EA7-F74E-5FA3-EC3B3136591E}"/>
              </a:ext>
            </a:extLst>
          </p:cNvPr>
          <p:cNvSpPr txBox="1"/>
          <p:nvPr/>
        </p:nvSpPr>
        <p:spPr>
          <a:xfrm>
            <a:off x="8610603" y="6506998"/>
            <a:ext cx="426000" cy="457200"/>
          </a:xfrm>
          <a:prstGeom prst="rect">
            <a:avLst/>
          </a:prstGeom>
          <a:noFill/>
          <a:ln cap="flat">
            <a:noFill/>
          </a:ln>
        </p:spPr>
        <p:txBody>
          <a:bodyPr vert="horz" wrap="square" lIns="90004" tIns="46798" rIns="90004" bIns="46798"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8731E76-7332-524D-8F3B-D9DBEDB5DCF4}" type="slidenum">
              <a:t>14</a:t>
            </a:fld>
            <a:endParaRPr lang="fr-FR" sz="1400" b="1" i="0" u="none" strike="noStrike" kern="0" cap="none" spc="0" baseline="0">
              <a:solidFill>
                <a:srgbClr val="FFFFFF"/>
              </a:solidFill>
              <a:uFillTx/>
              <a:latin typeface="Arial Narrow"/>
              <a:ea typeface="Arial Narrow"/>
              <a:cs typeface="Arial Narrow"/>
            </a:endParaRPr>
          </a:p>
        </p:txBody>
      </p:sp>
      <p:sp>
        <p:nvSpPr>
          <p:cNvPr id="3" name="Google Shape;156;p10">
            <a:extLst>
              <a:ext uri="{FF2B5EF4-FFF2-40B4-BE49-F238E27FC236}">
                <a16:creationId xmlns:a16="http://schemas.microsoft.com/office/drawing/2014/main" id="{FE6ABEC4-7F09-6225-3050-85686FBBC6AE}"/>
              </a:ext>
            </a:extLst>
          </p:cNvPr>
          <p:cNvSpPr txBox="1"/>
          <p:nvPr/>
        </p:nvSpPr>
        <p:spPr>
          <a:xfrm>
            <a:off x="3403863" y="4663961"/>
            <a:ext cx="1010960" cy="1189177"/>
          </a:xfrm>
          <a:prstGeom prst="rect">
            <a:avLst/>
          </a:prstGeom>
          <a:noFill/>
          <a:ln cap="flat">
            <a:noFill/>
          </a:ln>
        </p:spPr>
        <p:txBody>
          <a:bodyPr vert="horz" wrap="square" lIns="0" tIns="0" rIns="0" bIns="0" anchor="t" anchorCtr="1" compatLnSpc="1">
            <a:noAutofit/>
          </a:bodyPr>
          <a:lstStyle/>
          <a:p>
            <a:pPr marL="9528"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0" cap="none" spc="0" baseline="0">
                <a:solidFill>
                  <a:srgbClr val="7F6000"/>
                </a:solidFill>
                <a:uFillTx/>
                <a:latin typeface="Arial"/>
                <a:ea typeface="Arial"/>
                <a:cs typeface="Arial"/>
              </a:rPr>
              <a:t>Âge légal de départ</a:t>
            </a:r>
            <a:endParaRPr lang="fr-FR" sz="1600" b="0" i="0" u="none" strike="noStrike" kern="0" cap="none" spc="0" baseline="0">
              <a:solidFill>
                <a:srgbClr val="7F6000"/>
              </a:solidFill>
              <a:uFillTx/>
              <a:latin typeface="Arial"/>
              <a:ea typeface="Arial"/>
              <a:cs typeface="Arial"/>
            </a:endParaRPr>
          </a:p>
        </p:txBody>
      </p:sp>
      <p:sp>
        <p:nvSpPr>
          <p:cNvPr id="4" name="Google Shape;169;p10">
            <a:extLst>
              <a:ext uri="{FF2B5EF4-FFF2-40B4-BE49-F238E27FC236}">
                <a16:creationId xmlns:a16="http://schemas.microsoft.com/office/drawing/2014/main" id="{4509CA31-6EAF-3E25-35AA-40DB3FEAD97E}"/>
              </a:ext>
            </a:extLst>
          </p:cNvPr>
          <p:cNvSpPr txBox="1"/>
          <p:nvPr/>
        </p:nvSpPr>
        <p:spPr>
          <a:xfrm>
            <a:off x="5353181" y="4663961"/>
            <a:ext cx="1571359" cy="804900"/>
          </a:xfrm>
          <a:prstGeom prst="rect">
            <a:avLst/>
          </a:prstGeom>
          <a:noFill/>
          <a:ln cap="flat">
            <a:noFill/>
          </a:ln>
        </p:spPr>
        <p:txBody>
          <a:bodyPr vert="horz" wrap="square" lIns="0" tIns="0" rIns="0" bIns="0" anchor="t" anchorCtr="1" compatLnSpc="1">
            <a:noAutofit/>
          </a:bodyPr>
          <a:lstStyle/>
          <a:p>
            <a:pPr marL="9528"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0" cap="none" spc="0" baseline="0">
                <a:solidFill>
                  <a:srgbClr val="7F6000"/>
                </a:solidFill>
                <a:uFillTx/>
                <a:latin typeface="Arial"/>
                <a:ea typeface="Arial"/>
                <a:cs typeface="Arial"/>
              </a:rPr>
              <a:t>Âge d’annulation de la décote</a:t>
            </a:r>
          </a:p>
        </p:txBody>
      </p:sp>
      <p:sp>
        <p:nvSpPr>
          <p:cNvPr id="5" name="Google Shape;174;p10">
            <a:extLst>
              <a:ext uri="{FF2B5EF4-FFF2-40B4-BE49-F238E27FC236}">
                <a16:creationId xmlns:a16="http://schemas.microsoft.com/office/drawing/2014/main" id="{B266FB94-4308-7F42-AD10-F57120F9A185}"/>
              </a:ext>
            </a:extLst>
          </p:cNvPr>
          <p:cNvSpPr txBox="1"/>
          <p:nvPr/>
        </p:nvSpPr>
        <p:spPr>
          <a:xfrm>
            <a:off x="515374" y="2228639"/>
            <a:ext cx="1729660" cy="804900"/>
          </a:xfrm>
          <a:prstGeom prst="rect">
            <a:avLst/>
          </a:prstGeom>
          <a:noFill/>
          <a:ln cap="flat">
            <a:noFill/>
          </a:ln>
        </p:spPr>
        <p:txBody>
          <a:bodyPr vert="horz" wrap="square" lIns="0" tIns="0" rIns="0" bIns="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0" cap="none" spc="0" baseline="0">
                <a:solidFill>
                  <a:srgbClr val="000000"/>
                </a:solidFill>
                <a:uFillTx/>
                <a:latin typeface="Arial"/>
                <a:ea typeface="Arial"/>
                <a:cs typeface="Arial"/>
              </a:rPr>
              <a:t>traitement brut des 6 derniers mois</a:t>
            </a:r>
            <a:endParaRPr lang="fr-FR" sz="1400" b="0" i="0" u="none" strike="noStrike" kern="0" cap="none" spc="0" baseline="0">
              <a:solidFill>
                <a:srgbClr val="000000"/>
              </a:solidFill>
              <a:uFillTx/>
              <a:latin typeface="Arial"/>
              <a:ea typeface="Arial"/>
              <a:cs typeface="Arial"/>
            </a:endParaRPr>
          </a:p>
        </p:txBody>
      </p:sp>
      <p:sp>
        <p:nvSpPr>
          <p:cNvPr id="6" name="Google Shape;175;p10">
            <a:extLst>
              <a:ext uri="{FF2B5EF4-FFF2-40B4-BE49-F238E27FC236}">
                <a16:creationId xmlns:a16="http://schemas.microsoft.com/office/drawing/2014/main" id="{26CD97D9-495C-6001-1721-8BC04D5E981F}"/>
              </a:ext>
            </a:extLst>
          </p:cNvPr>
          <p:cNvSpPr txBox="1"/>
          <p:nvPr/>
        </p:nvSpPr>
        <p:spPr>
          <a:xfrm>
            <a:off x="2323536" y="2281775"/>
            <a:ext cx="2160654" cy="608103"/>
          </a:xfrm>
          <a:prstGeom prst="rect">
            <a:avLst/>
          </a:prstGeom>
          <a:noFill/>
          <a:ln cap="flat">
            <a:noFill/>
          </a:ln>
        </p:spPr>
        <p:txBody>
          <a:bodyPr vert="horz" wrap="square" lIns="18004" tIns="0" rIns="18004"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0" cap="none" spc="0" baseline="0">
                <a:solidFill>
                  <a:srgbClr val="FF0000"/>
                </a:solidFill>
                <a:uFillTx/>
                <a:latin typeface="Arial"/>
                <a:ea typeface="Arial"/>
                <a:cs typeface="Arial"/>
              </a:rPr>
              <a:t>Taux de liquidation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0" cap="none" spc="0" baseline="0">
                <a:solidFill>
                  <a:srgbClr val="FF0000"/>
                </a:solidFill>
                <a:uFillTx/>
                <a:latin typeface="Arial"/>
                <a:ea typeface="Times New Roman"/>
                <a:cs typeface="Arial"/>
              </a:rPr>
              <a:t>(75% pour une carrière complète)</a:t>
            </a:r>
            <a:r>
              <a:rPr lang="fr-FR" sz="1600" b="1" i="0" u="none" strike="noStrike" kern="0" cap="none" spc="0" baseline="0">
                <a:solidFill>
                  <a:srgbClr val="000000"/>
                </a:solidFill>
                <a:uFillTx/>
                <a:latin typeface="Times New Roman"/>
                <a:ea typeface="Times New Roman"/>
                <a:cs typeface="Times New Roman"/>
              </a:rPr>
              <a:t> </a:t>
            </a:r>
            <a:endParaRPr lang="fr-FR" sz="1400" b="0" i="0" u="none" strike="noStrike" kern="0" cap="none" spc="0" baseline="0">
              <a:solidFill>
                <a:srgbClr val="000000"/>
              </a:solidFill>
              <a:uFillTx/>
              <a:latin typeface="Arial"/>
              <a:ea typeface="Arial"/>
              <a:cs typeface="Arial"/>
            </a:endParaRPr>
          </a:p>
        </p:txBody>
      </p:sp>
      <p:grpSp>
        <p:nvGrpSpPr>
          <p:cNvPr id="7" name="Google Shape;176;p10">
            <a:extLst>
              <a:ext uri="{FF2B5EF4-FFF2-40B4-BE49-F238E27FC236}">
                <a16:creationId xmlns:a16="http://schemas.microsoft.com/office/drawing/2014/main" id="{0826F05A-1885-8E18-C178-49B693AAE505}"/>
              </a:ext>
            </a:extLst>
          </p:cNvPr>
          <p:cNvGrpSpPr/>
          <p:nvPr/>
        </p:nvGrpSpPr>
        <p:grpSpPr>
          <a:xfrm>
            <a:off x="4512024" y="2237235"/>
            <a:ext cx="1857466" cy="652642"/>
            <a:chOff x="4512024" y="2237235"/>
            <a:chExt cx="1857466" cy="652642"/>
          </a:xfrm>
        </p:grpSpPr>
        <p:sp>
          <p:nvSpPr>
            <p:cNvPr id="8" name="Google Shape;177;p10">
              <a:extLst>
                <a:ext uri="{FF2B5EF4-FFF2-40B4-BE49-F238E27FC236}">
                  <a16:creationId xmlns:a16="http://schemas.microsoft.com/office/drawing/2014/main" id="{7C803152-7D83-627B-C935-6F3646F21CFB}"/>
                </a:ext>
              </a:extLst>
            </p:cNvPr>
            <p:cNvSpPr txBox="1"/>
            <p:nvPr/>
          </p:nvSpPr>
          <p:spPr>
            <a:xfrm>
              <a:off x="4512024" y="2413631"/>
              <a:ext cx="381652" cy="476246"/>
            </a:xfrm>
            <a:prstGeom prst="rect">
              <a:avLst/>
            </a:prstGeom>
            <a:noFill/>
            <a:ln cap="flat">
              <a:noFill/>
            </a:ln>
          </p:spPr>
          <p:txBody>
            <a:bodyPr vert="horz" wrap="square" lIns="90004" tIns="10799" rIns="90004" bIns="46798"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0" cap="none" spc="0" baseline="0">
                  <a:solidFill>
                    <a:srgbClr val="000000"/>
                  </a:solidFill>
                  <a:uFillTx/>
                  <a:latin typeface="Arial"/>
                  <a:ea typeface="Arial"/>
                  <a:cs typeface="Arial"/>
                </a:rPr>
                <a:t>x</a:t>
              </a:r>
              <a:endParaRPr lang="fr-FR" sz="1400" b="0" i="0" u="none" strike="noStrike" kern="0" cap="none" spc="0" baseline="0">
                <a:solidFill>
                  <a:srgbClr val="000000"/>
                </a:solidFill>
                <a:uFillTx/>
                <a:latin typeface="Arial"/>
                <a:ea typeface="Arial"/>
                <a:cs typeface="Arial"/>
              </a:endParaRPr>
            </a:p>
          </p:txBody>
        </p:sp>
        <p:sp>
          <p:nvSpPr>
            <p:cNvPr id="9" name="Google Shape;178;p10">
              <a:extLst>
                <a:ext uri="{FF2B5EF4-FFF2-40B4-BE49-F238E27FC236}">
                  <a16:creationId xmlns:a16="http://schemas.microsoft.com/office/drawing/2014/main" id="{6620001A-9613-98E5-E0F7-54086C242A45}"/>
                </a:ext>
              </a:extLst>
            </p:cNvPr>
            <p:cNvSpPr txBox="1"/>
            <p:nvPr/>
          </p:nvSpPr>
          <p:spPr>
            <a:xfrm>
              <a:off x="4842872" y="2237235"/>
              <a:ext cx="1526618" cy="476246"/>
            </a:xfrm>
            <a:prstGeom prst="rect">
              <a:avLst/>
            </a:prstGeom>
            <a:noFill/>
            <a:ln cap="flat">
              <a:noFill/>
            </a:ln>
          </p:spPr>
          <p:txBody>
            <a:bodyPr vert="horz" wrap="square" lIns="18004" tIns="71999" rIns="18004"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600" b="1" i="0" u="none" strike="noStrike" kern="0" cap="none" spc="0" baseline="0">
                  <a:solidFill>
                    <a:srgbClr val="3333CC"/>
                  </a:solidFill>
                  <a:uFillTx/>
                  <a:latin typeface="Arial"/>
                  <a:ea typeface="Arial"/>
                  <a:cs typeface="Arial"/>
                </a:rPr>
                <a:t>Coefficient  de décote/surcote</a:t>
              </a:r>
              <a:r>
                <a:rPr lang="fr-FR" sz="1600" b="1" i="0" u="none" strike="noStrike" kern="0" cap="none" spc="0" baseline="0">
                  <a:solidFill>
                    <a:srgbClr val="000000"/>
                  </a:solidFill>
                  <a:uFillTx/>
                  <a:latin typeface="Times New Roman"/>
                  <a:ea typeface="Times New Roman"/>
                  <a:cs typeface="Times New Roman"/>
                </a:rPr>
                <a:t> </a:t>
              </a:r>
              <a:endParaRPr lang="fr-FR" sz="1400" b="0" i="0" u="none" strike="noStrike" kern="0" cap="none" spc="0" baseline="0">
                <a:solidFill>
                  <a:srgbClr val="000000"/>
                </a:solidFill>
                <a:uFillTx/>
                <a:latin typeface="Arial"/>
                <a:ea typeface="Arial"/>
                <a:cs typeface="Arial"/>
              </a:endParaRPr>
            </a:p>
          </p:txBody>
        </p:sp>
      </p:grpSp>
      <p:grpSp>
        <p:nvGrpSpPr>
          <p:cNvPr id="10" name="Google Shape;179;p10">
            <a:extLst>
              <a:ext uri="{FF2B5EF4-FFF2-40B4-BE49-F238E27FC236}">
                <a16:creationId xmlns:a16="http://schemas.microsoft.com/office/drawing/2014/main" id="{DA0D066A-4035-886E-2825-6B72918B4B3D}"/>
              </a:ext>
            </a:extLst>
          </p:cNvPr>
          <p:cNvGrpSpPr/>
          <p:nvPr/>
        </p:nvGrpSpPr>
        <p:grpSpPr>
          <a:xfrm>
            <a:off x="6344024" y="2170767"/>
            <a:ext cx="2289795" cy="952503"/>
            <a:chOff x="6344024" y="2170767"/>
            <a:chExt cx="2289795" cy="952503"/>
          </a:xfrm>
        </p:grpSpPr>
        <p:sp>
          <p:nvSpPr>
            <p:cNvPr id="11" name="Google Shape;180;p10">
              <a:extLst>
                <a:ext uri="{FF2B5EF4-FFF2-40B4-BE49-F238E27FC236}">
                  <a16:creationId xmlns:a16="http://schemas.microsoft.com/office/drawing/2014/main" id="{A9DB01D5-EA15-0DD3-8AA4-00B2B64E5B90}"/>
                </a:ext>
              </a:extLst>
            </p:cNvPr>
            <p:cNvSpPr txBox="1"/>
            <p:nvPr/>
          </p:nvSpPr>
          <p:spPr>
            <a:xfrm>
              <a:off x="6344024" y="2392966"/>
              <a:ext cx="476246" cy="476246"/>
            </a:xfrm>
            <a:prstGeom prst="rect">
              <a:avLst/>
            </a:prstGeom>
            <a:noFill/>
            <a:ln cap="flat">
              <a:noFill/>
            </a:ln>
          </p:spPr>
          <p:txBody>
            <a:bodyPr vert="horz" wrap="square" lIns="90004" tIns="10799" rIns="90004" bIns="46798"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0" cap="none" spc="0" baseline="0">
                  <a:solidFill>
                    <a:srgbClr val="000000"/>
                  </a:solidFill>
                  <a:uFillTx/>
                  <a:latin typeface="Arial"/>
                  <a:ea typeface="Arial"/>
                  <a:cs typeface="Arial"/>
                </a:rPr>
                <a:t>x</a:t>
              </a:r>
              <a:endParaRPr lang="fr-FR" sz="1400" b="0" i="0" u="none" strike="noStrike" kern="0" cap="none" spc="0" baseline="0">
                <a:solidFill>
                  <a:srgbClr val="000000"/>
                </a:solidFill>
                <a:uFillTx/>
                <a:latin typeface="Arial"/>
                <a:ea typeface="Arial"/>
                <a:cs typeface="Arial"/>
              </a:endParaRPr>
            </a:p>
          </p:txBody>
        </p:sp>
        <p:sp>
          <p:nvSpPr>
            <p:cNvPr id="12" name="Google Shape;181;p10">
              <a:extLst>
                <a:ext uri="{FF2B5EF4-FFF2-40B4-BE49-F238E27FC236}">
                  <a16:creationId xmlns:a16="http://schemas.microsoft.com/office/drawing/2014/main" id="{0EF71FC6-9125-DE18-864C-E9010F990A3C}"/>
                </a:ext>
              </a:extLst>
            </p:cNvPr>
            <p:cNvSpPr txBox="1"/>
            <p:nvPr/>
          </p:nvSpPr>
          <p:spPr>
            <a:xfrm>
              <a:off x="6620868" y="2170767"/>
              <a:ext cx="2012951" cy="952503"/>
            </a:xfrm>
            <a:prstGeom prst="rect">
              <a:avLst/>
            </a:prstGeom>
            <a:noFill/>
            <a:ln cap="flat">
              <a:noFill/>
            </a:ln>
          </p:spPr>
          <p:txBody>
            <a:bodyPr vert="horz" wrap="square" lIns="0" tIns="71999" rIns="0" bIns="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0" cap="none" spc="0" baseline="0">
                  <a:solidFill>
                    <a:srgbClr val="FF6600"/>
                  </a:solidFill>
                  <a:uFillTx/>
                  <a:latin typeface="Arial"/>
                  <a:ea typeface="Arial"/>
                  <a:cs typeface="Arial"/>
                </a:rPr>
                <a:t>Coef.  de majoration pour 3 enfants (+ 10 %) et + 5 % par enfant au delà de 3</a:t>
              </a:r>
              <a:endParaRPr lang="fr-FR" sz="1400" b="0" i="0" u="none" strike="noStrike" kern="0" cap="none" spc="0" baseline="0">
                <a:solidFill>
                  <a:srgbClr val="FF6600"/>
                </a:solidFill>
                <a:uFillTx/>
                <a:latin typeface="Arial"/>
                <a:ea typeface="Arial"/>
                <a:cs typeface="Arial"/>
              </a:endParaRPr>
            </a:p>
          </p:txBody>
        </p:sp>
      </p:grpSp>
      <p:sp>
        <p:nvSpPr>
          <p:cNvPr id="13" name="Google Shape;182;p10">
            <a:extLst>
              <a:ext uri="{FF2B5EF4-FFF2-40B4-BE49-F238E27FC236}">
                <a16:creationId xmlns:a16="http://schemas.microsoft.com/office/drawing/2014/main" id="{77E65597-EB8B-598D-CAF6-EE0450EA97A9}"/>
              </a:ext>
            </a:extLst>
          </p:cNvPr>
          <p:cNvSpPr txBox="1"/>
          <p:nvPr/>
        </p:nvSpPr>
        <p:spPr>
          <a:xfrm>
            <a:off x="0" y="109261"/>
            <a:ext cx="9144000" cy="804900"/>
          </a:xfrm>
          <a:prstGeom prst="rect">
            <a:avLst/>
          </a:prstGeom>
          <a:noFill/>
          <a:ln cap="flat">
            <a:noFill/>
          </a:ln>
        </p:spPr>
        <p:txBody>
          <a:bodyPr vert="horz" wrap="square" lIns="90004" tIns="46798" rIns="90004" bIns="46798"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1" i="1" u="none" strike="noStrike" kern="0" cap="none" spc="0" baseline="0">
                <a:solidFill>
                  <a:srgbClr val="980000"/>
                </a:solidFill>
                <a:uFillTx/>
                <a:latin typeface="Apple Casual" pitchFamily="2"/>
                <a:ea typeface="Permanent Marker"/>
                <a:cs typeface="Permanent Marker"/>
              </a:rPr>
              <a:t>Le mode actuel de calcul de la retraite pour les fonctionnaires</a:t>
            </a:r>
            <a:endParaRPr lang="fr-FR" sz="1400" b="1" i="1" u="none" strike="noStrike" kern="0" cap="none" spc="0" baseline="0">
              <a:solidFill>
                <a:srgbClr val="980000"/>
              </a:solidFill>
              <a:uFillTx/>
              <a:latin typeface="Apple Casual" pitchFamily="2"/>
              <a:ea typeface="Permanent Marker"/>
              <a:cs typeface="Permanent Marker"/>
            </a:endParaRPr>
          </a:p>
        </p:txBody>
      </p:sp>
      <p:sp>
        <p:nvSpPr>
          <p:cNvPr id="14" name="Google Shape;190;p10">
            <a:extLst>
              <a:ext uri="{FF2B5EF4-FFF2-40B4-BE49-F238E27FC236}">
                <a16:creationId xmlns:a16="http://schemas.microsoft.com/office/drawing/2014/main" id="{F20EA2DC-92AE-1444-7702-4AE49A0465D7}"/>
              </a:ext>
            </a:extLst>
          </p:cNvPr>
          <p:cNvSpPr txBox="1"/>
          <p:nvPr/>
        </p:nvSpPr>
        <p:spPr>
          <a:xfrm>
            <a:off x="-1015998" y="1490133"/>
            <a:ext cx="184727" cy="307777"/>
          </a:xfrm>
          <a:prstGeom prst="rect">
            <a:avLst/>
          </a:prstGeom>
          <a:noFill/>
          <a:ln cap="flat">
            <a:noFill/>
          </a:ln>
        </p:spPr>
        <p:txBody>
          <a:bodyPr vert="horz" wrap="square" lIns="91421" tIns="45701" rIns="91421" bIns="4570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400" b="0" i="0" u="none" strike="noStrike" kern="0" cap="none" spc="0" baseline="0">
              <a:solidFill>
                <a:srgbClr val="000000"/>
              </a:solidFill>
              <a:uFillTx/>
              <a:latin typeface="Arial"/>
              <a:ea typeface="Arial"/>
              <a:cs typeface="Arial"/>
            </a:endParaRPr>
          </a:p>
        </p:txBody>
      </p:sp>
      <p:sp>
        <p:nvSpPr>
          <p:cNvPr id="15" name="Flèche vers la droite 37">
            <a:extLst>
              <a:ext uri="{FF2B5EF4-FFF2-40B4-BE49-F238E27FC236}">
                <a16:creationId xmlns:a16="http://schemas.microsoft.com/office/drawing/2014/main" id="{411FB748-184E-B6CD-803E-F3A683BD8CEA}"/>
              </a:ext>
            </a:extLst>
          </p:cNvPr>
          <p:cNvSpPr/>
          <p:nvPr/>
        </p:nvSpPr>
        <p:spPr>
          <a:xfrm>
            <a:off x="119740" y="3366171"/>
            <a:ext cx="8916863" cy="1502231"/>
          </a:xfrm>
          <a:custGeom>
            <a:avLst>
              <a:gd name="f0" fmla="val 1978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val f7"/>
              <a:gd name="f15" fmla="val f8"/>
              <a:gd name="f16" fmla="pin 0 f0 21600"/>
              <a:gd name="f17" fmla="pin 0 f1 10800"/>
              <a:gd name="f18" fmla="*/ f10 f2 1"/>
              <a:gd name="f19" fmla="*/ f11 f2 1"/>
              <a:gd name="f20" fmla="+- f15 0 f14"/>
              <a:gd name="f21" fmla="val f16"/>
              <a:gd name="f22" fmla="val f17"/>
              <a:gd name="f23" fmla="*/ f16 f12 1"/>
              <a:gd name="f24" fmla="*/ f17 f13 1"/>
              <a:gd name="f25" fmla="*/ f18 1 f4"/>
              <a:gd name="f26" fmla="*/ f19 1 f4"/>
              <a:gd name="f27" fmla="*/ f20 1 21600"/>
              <a:gd name="f28" fmla="+- 21600 0 f22"/>
              <a:gd name="f29" fmla="+- 21600 0 f21"/>
              <a:gd name="f30" fmla="*/ f22 f13 1"/>
              <a:gd name="f31" fmla="*/ f21 f12 1"/>
              <a:gd name="f32" fmla="+- f25 0 f3"/>
              <a:gd name="f33" fmla="+- f26 0 f3"/>
              <a:gd name="f34" fmla="*/ 0 f27 1"/>
              <a:gd name="f35" fmla="*/ 21600 f27 1"/>
              <a:gd name="f36" fmla="*/ f29 f22 1"/>
              <a:gd name="f37" fmla="*/ f28 f13 1"/>
              <a:gd name="f38" fmla="*/ f36 1 10800"/>
              <a:gd name="f39" fmla="*/ f34 1 f27"/>
              <a:gd name="f40" fmla="*/ f35 1 f27"/>
              <a:gd name="f41" fmla="+- f21 f38 0"/>
              <a:gd name="f42" fmla="*/ f39 f12 1"/>
              <a:gd name="f43" fmla="*/ f39 f13 1"/>
              <a:gd name="f44" fmla="*/ f40 f13 1"/>
              <a:gd name="f45" fmla="*/ f41 f12 1"/>
            </a:gdLst>
            <a:ahLst>
              <a:ahXY gdRefX="f0" minX="f7" maxX="f8" gdRefY="f1" minY="f7" maxY="f9">
                <a:pos x="f23" y="f24"/>
              </a:ahXY>
            </a:ahLst>
            <a:cxnLst>
              <a:cxn ang="3cd4">
                <a:pos x="hc" y="t"/>
              </a:cxn>
              <a:cxn ang="0">
                <a:pos x="r" y="vc"/>
              </a:cxn>
              <a:cxn ang="cd4">
                <a:pos x="hc" y="b"/>
              </a:cxn>
              <a:cxn ang="cd2">
                <a:pos x="l" y="vc"/>
              </a:cxn>
              <a:cxn ang="f32">
                <a:pos x="f31" y="f43"/>
              </a:cxn>
              <a:cxn ang="f33">
                <a:pos x="f31" y="f44"/>
              </a:cxn>
            </a:cxnLst>
            <a:rect l="f42" t="f30" r="f45" b="f37"/>
            <a:pathLst>
              <a:path w="21600" h="21600">
                <a:moveTo>
                  <a:pt x="f7" y="f22"/>
                </a:moveTo>
                <a:lnTo>
                  <a:pt x="f21" y="f22"/>
                </a:lnTo>
                <a:lnTo>
                  <a:pt x="f21" y="f7"/>
                </a:lnTo>
                <a:lnTo>
                  <a:pt x="f8" y="f9"/>
                </a:lnTo>
                <a:lnTo>
                  <a:pt x="f21" y="f8"/>
                </a:lnTo>
                <a:lnTo>
                  <a:pt x="f21" y="f28"/>
                </a:lnTo>
                <a:lnTo>
                  <a:pt x="f7" y="f28"/>
                </a:lnTo>
                <a:close/>
              </a:path>
            </a:pathLst>
          </a:custGeom>
          <a:solidFill>
            <a:srgbClr val="FFE69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Calibri"/>
              </a:rPr>
              <a:t>54  55  56  57  58  59  60  61  </a:t>
            </a:r>
            <a:r>
              <a:rPr lang="fr-FR" sz="2400" b="0" i="0" u="none" strike="noStrike" kern="1200" cap="none" spc="0" baseline="0">
                <a:solidFill>
                  <a:srgbClr val="7F6000"/>
                </a:solidFill>
                <a:uFillTx/>
                <a:latin typeface="Calibri"/>
              </a:rPr>
              <a:t>62</a:t>
            </a:r>
            <a:r>
              <a:rPr lang="fr-FR" sz="2400" b="0" i="0" u="none" strike="noStrike" kern="1200" cap="none" spc="0" baseline="0">
                <a:solidFill>
                  <a:srgbClr val="FFFFFF"/>
                </a:solidFill>
                <a:uFillTx/>
                <a:latin typeface="Calibri"/>
              </a:rPr>
              <a:t>  63  64  65  66  </a:t>
            </a:r>
            <a:r>
              <a:rPr lang="fr-FR" sz="2400" b="0" i="0" u="none" strike="noStrike" kern="1200" cap="none" spc="0" baseline="0">
                <a:solidFill>
                  <a:srgbClr val="7F6000"/>
                </a:solidFill>
                <a:uFillTx/>
                <a:latin typeface="Calibri"/>
              </a:rPr>
              <a:t>67</a:t>
            </a:r>
            <a:r>
              <a:rPr lang="fr-FR" sz="2400" b="0" i="0" u="none" strike="noStrike" kern="1200" cap="none" spc="0" baseline="0">
                <a:solidFill>
                  <a:srgbClr val="FFFFFF"/>
                </a:solidFill>
                <a:uFillTx/>
                <a:latin typeface="Calibri"/>
              </a:rPr>
              <a:t>  68  69  70  71  72 </a:t>
            </a:r>
          </a:p>
        </p:txBody>
      </p:sp>
      <p:sp>
        <p:nvSpPr>
          <p:cNvPr id="16" name="ZoneTexte 38">
            <a:extLst>
              <a:ext uri="{FF2B5EF4-FFF2-40B4-BE49-F238E27FC236}">
                <a16:creationId xmlns:a16="http://schemas.microsoft.com/office/drawing/2014/main" id="{D5048735-8F88-45A5-8F14-D9EA08969E43}"/>
              </a:ext>
            </a:extLst>
          </p:cNvPr>
          <p:cNvSpPr txBox="1"/>
          <p:nvPr/>
        </p:nvSpPr>
        <p:spPr>
          <a:xfrm>
            <a:off x="2160388" y="2405704"/>
            <a:ext cx="284049" cy="30777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0" cap="none" spc="0" baseline="0">
                <a:solidFill>
                  <a:srgbClr val="000000"/>
                </a:solidFill>
                <a:uFillTx/>
                <a:latin typeface="Arial"/>
                <a:ea typeface="Arial"/>
                <a:cs typeface="Arial"/>
              </a:rPr>
              <a:t>x</a:t>
            </a:r>
            <a:endParaRPr lang="fr-FR" sz="1600" b="0" i="0" u="none" strike="noStrike" kern="0" cap="none" spc="0" baseline="0">
              <a:solidFill>
                <a:srgbClr val="000000"/>
              </a:solidFill>
              <a:uFillTx/>
              <a:latin typeface="Arial"/>
              <a:ea typeface="Arial"/>
              <a:cs typeface="Arial"/>
            </a:endParaRPr>
          </a:p>
        </p:txBody>
      </p:sp>
      <p:sp>
        <p:nvSpPr>
          <p:cNvPr id="17" name="ZoneTexte 39">
            <a:extLst>
              <a:ext uri="{FF2B5EF4-FFF2-40B4-BE49-F238E27FC236}">
                <a16:creationId xmlns:a16="http://schemas.microsoft.com/office/drawing/2014/main" id="{E3226F58-3008-F181-A974-91EE3EE36F59}"/>
              </a:ext>
            </a:extLst>
          </p:cNvPr>
          <p:cNvSpPr txBox="1"/>
          <p:nvPr/>
        </p:nvSpPr>
        <p:spPr>
          <a:xfrm>
            <a:off x="2007400" y="1427067"/>
            <a:ext cx="5390900"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1" i="0" u="none" strike="noStrike" kern="1200" cap="none" spc="0" baseline="0">
                <a:solidFill>
                  <a:srgbClr val="7F6000"/>
                </a:solidFill>
                <a:uFillTx/>
                <a:latin typeface="Calibri"/>
              </a:rPr>
              <a:t>Pension d’un fonctionnaire </a:t>
            </a:r>
            <a:r>
              <a:rPr lang="fr-FR" sz="1800" b="0" i="0" u="none" strike="noStrike" kern="1200" cap="none" spc="0" baseline="0">
                <a:solidFill>
                  <a:srgbClr val="7F6000"/>
                </a:solidFill>
                <a:uFillTx/>
                <a:latin typeface="Calibri"/>
              </a:rPr>
              <a:t>(de catégorie non active) </a:t>
            </a:r>
            <a:r>
              <a:rPr lang="fr-FR" sz="1800" b="1" i="0" u="none" strike="noStrike" kern="1200" cap="none" spc="0" baseline="0">
                <a:solidFill>
                  <a:srgbClr val="7F6000"/>
                </a:solidFill>
                <a:uFillTx/>
                <a:latin typeface="Calibri"/>
              </a:rPr>
              <a:t>= </a:t>
            </a:r>
          </a:p>
        </p:txBody>
      </p:sp>
      <p:sp>
        <p:nvSpPr>
          <p:cNvPr id="18" name="Accolade ouvrante 41">
            <a:extLst>
              <a:ext uri="{FF2B5EF4-FFF2-40B4-BE49-F238E27FC236}">
                <a16:creationId xmlns:a16="http://schemas.microsoft.com/office/drawing/2014/main" id="{782E3B1D-D2C7-C36A-4792-617A8EDD8941}"/>
              </a:ext>
            </a:extLst>
          </p:cNvPr>
          <p:cNvSpPr/>
          <p:nvPr/>
        </p:nvSpPr>
        <p:spPr>
          <a:xfrm rot="5400013">
            <a:off x="4944439" y="2484118"/>
            <a:ext cx="175701" cy="2214512"/>
          </a:xfrm>
          <a:custGeom>
            <a:avLst/>
            <a:gdLst>
              <a:gd name="f0" fmla="val 10800000"/>
              <a:gd name="f1" fmla="val 5400000"/>
              <a:gd name="f2" fmla="val 180"/>
              <a:gd name="f3" fmla="val w"/>
              <a:gd name="f4" fmla="val h"/>
              <a:gd name="f5" fmla="val ss"/>
              <a:gd name="f6" fmla="val 0"/>
              <a:gd name="f7" fmla="*/ 5419351 1 1725033"/>
              <a:gd name="f8" fmla="+- 0 0 5400000"/>
              <a:gd name="f9" fmla="val 8333"/>
              <a:gd name="f10" fmla="val 50000"/>
              <a:gd name="f11" fmla="+- 0 0 -180"/>
              <a:gd name="f12" fmla="+- 0 0 -270"/>
              <a:gd name="f13" fmla="+- 0 0 -360"/>
              <a:gd name="f14" fmla="abs f3"/>
              <a:gd name="f15" fmla="abs f4"/>
              <a:gd name="f16" fmla="abs f5"/>
              <a:gd name="f17" fmla="+- 2700000 f1 0"/>
              <a:gd name="f18" fmla="*/ f11 f0 1"/>
              <a:gd name="f19" fmla="*/ f12 f0 1"/>
              <a:gd name="f20" fmla="*/ f13 f0 1"/>
              <a:gd name="f21" fmla="?: f14 f3 1"/>
              <a:gd name="f22" fmla="?: f15 f4 1"/>
              <a:gd name="f23" fmla="?: f16 f5 1"/>
              <a:gd name="f24" fmla="+- f17 0 f1"/>
              <a:gd name="f25" fmla="*/ f18 1 f2"/>
              <a:gd name="f26" fmla="*/ f19 1 f2"/>
              <a:gd name="f27" fmla="*/ f20 1 f2"/>
              <a:gd name="f28" fmla="*/ f21 1 21600"/>
              <a:gd name="f29" fmla="*/ f22 1 21600"/>
              <a:gd name="f30" fmla="*/ 21600 f21 1"/>
              <a:gd name="f31" fmla="*/ 21600 f22 1"/>
              <a:gd name="f32" fmla="+- f24 f1 0"/>
              <a:gd name="f33" fmla="+- f25 0 f1"/>
              <a:gd name="f34" fmla="+- f26 0 f1"/>
              <a:gd name="f35" fmla="+- f27 0 f1"/>
              <a:gd name="f36" fmla="min f29 f28"/>
              <a:gd name="f37" fmla="*/ f30 1 f23"/>
              <a:gd name="f38" fmla="*/ f31 1 f23"/>
              <a:gd name="f39" fmla="*/ f32 f7 1"/>
              <a:gd name="f40" fmla="val f37"/>
              <a:gd name="f41" fmla="val f38"/>
              <a:gd name="f42" fmla="*/ f39 1 f0"/>
              <a:gd name="f43" fmla="*/ f6 f36 1"/>
              <a:gd name="f44" fmla="+- f41 0 f6"/>
              <a:gd name="f45" fmla="+- f40 0 f6"/>
              <a:gd name="f46" fmla="+- 0 0 f42"/>
              <a:gd name="f47" fmla="*/ f40 f36 1"/>
              <a:gd name="f48" fmla="*/ f41 f36 1"/>
              <a:gd name="f49" fmla="*/ f45 1 2"/>
              <a:gd name="f50" fmla="min f45 f44"/>
              <a:gd name="f51" fmla="*/ f44 f10 1"/>
              <a:gd name="f52" fmla="+- 0 0 f46"/>
              <a:gd name="f53" fmla="+- f6 f49 0"/>
              <a:gd name="f54" fmla="*/ f50 f9 1"/>
              <a:gd name="f55" fmla="*/ f51 1 100000"/>
              <a:gd name="f56" fmla="*/ f52 f0 1"/>
              <a:gd name="f57" fmla="*/ f49 f36 1"/>
              <a:gd name="f58" fmla="*/ f54 1 100000"/>
              <a:gd name="f59" fmla="*/ f56 1 f7"/>
              <a:gd name="f60" fmla="*/ f53 f36 1"/>
              <a:gd name="f61" fmla="*/ f55 f36 1"/>
              <a:gd name="f62" fmla="+- f59 0 f1"/>
              <a:gd name="f63" fmla="+- f55 f58 0"/>
              <a:gd name="f64" fmla="*/ f58 f36 1"/>
              <a:gd name="f65" fmla="cos 1 f62"/>
              <a:gd name="f66" fmla="sin 1 f62"/>
              <a:gd name="f67" fmla="*/ f63 f36 1"/>
              <a:gd name="f68" fmla="+- 0 0 f65"/>
              <a:gd name="f69" fmla="+- 0 0 f66"/>
              <a:gd name="f70" fmla="+- 0 0 f68"/>
              <a:gd name="f71" fmla="+- 0 0 f69"/>
              <a:gd name="f72" fmla="val f70"/>
              <a:gd name="f73" fmla="val f71"/>
              <a:gd name="f74" fmla="*/ f72 f49 1"/>
              <a:gd name="f75" fmla="*/ f73 f58 1"/>
              <a:gd name="f76" fmla="+- f40 0 f74"/>
              <a:gd name="f77" fmla="+- f58 0 f75"/>
              <a:gd name="f78" fmla="+- f41 f75 0"/>
              <a:gd name="f79" fmla="+- f78 0 f58"/>
              <a:gd name="f80" fmla="*/ f76 f36 1"/>
              <a:gd name="f81" fmla="*/ f77 f36 1"/>
              <a:gd name="f82" fmla="*/ f79 f36 1"/>
            </a:gdLst>
            <a:ahLst/>
            <a:cxnLst>
              <a:cxn ang="3cd4">
                <a:pos x="hc" y="t"/>
              </a:cxn>
              <a:cxn ang="0">
                <a:pos x="r" y="vc"/>
              </a:cxn>
              <a:cxn ang="cd4">
                <a:pos x="hc" y="b"/>
              </a:cxn>
              <a:cxn ang="cd2">
                <a:pos x="l" y="vc"/>
              </a:cxn>
              <a:cxn ang="f33">
                <a:pos x="f47" y="f43"/>
              </a:cxn>
              <a:cxn ang="f34">
                <a:pos x="f43" y="f61"/>
              </a:cxn>
              <a:cxn ang="f35">
                <a:pos x="f47" y="f48"/>
              </a:cxn>
            </a:cxnLst>
            <a:rect l="f80" t="f81" r="f47" b="f82"/>
            <a:pathLst>
              <a:path stroke="0">
                <a:moveTo>
                  <a:pt x="f47" y="f48"/>
                </a:moveTo>
                <a:arcTo wR="f57" hR="f64" stAng="f1" swAng="f1"/>
                <a:lnTo>
                  <a:pt x="f60" y="f67"/>
                </a:lnTo>
                <a:arcTo wR="f57" hR="f64" stAng="f6" swAng="f8"/>
                <a:arcTo wR="f57" hR="f64" stAng="f1" swAng="f8"/>
                <a:lnTo>
                  <a:pt x="f60" y="f64"/>
                </a:lnTo>
                <a:arcTo wR="f57" hR="f64" stAng="f0" swAng="f1"/>
                <a:close/>
              </a:path>
              <a:path fill="none">
                <a:moveTo>
                  <a:pt x="f47" y="f48"/>
                </a:moveTo>
                <a:arcTo wR="f57" hR="f64" stAng="f1" swAng="f1"/>
                <a:lnTo>
                  <a:pt x="f60" y="f67"/>
                </a:lnTo>
                <a:arcTo wR="f57" hR="f64" stAng="f6" swAng="f8"/>
                <a:arcTo wR="f57" hR="f64" stAng="f1" swAng="f8"/>
                <a:lnTo>
                  <a:pt x="f60" y="f64"/>
                </a:lnTo>
                <a:arcTo wR="f57" hR="f64" stAng="f0" swAng="f1"/>
              </a:path>
            </a:pathLst>
          </a:custGeom>
          <a:noFill/>
          <a:ln w="19046" cap="flat">
            <a:solidFill>
              <a:srgbClr val="2F5597"/>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4472C4"/>
              </a:solidFill>
              <a:uFillTx/>
              <a:latin typeface="Calibri"/>
            </a:endParaRPr>
          </a:p>
        </p:txBody>
      </p:sp>
      <p:sp>
        <p:nvSpPr>
          <p:cNvPr id="19" name="ZoneTexte 43">
            <a:extLst>
              <a:ext uri="{FF2B5EF4-FFF2-40B4-BE49-F238E27FC236}">
                <a16:creationId xmlns:a16="http://schemas.microsoft.com/office/drawing/2014/main" id="{A1A1CC2D-9435-56D4-94D9-5D9B86174475}"/>
              </a:ext>
            </a:extLst>
          </p:cNvPr>
          <p:cNvSpPr txBox="1"/>
          <p:nvPr/>
        </p:nvSpPr>
        <p:spPr>
          <a:xfrm>
            <a:off x="3690253" y="3277520"/>
            <a:ext cx="2679237"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1" u="none" strike="noStrike" kern="1200" cap="none" spc="0" baseline="0">
                <a:solidFill>
                  <a:srgbClr val="2F5597"/>
                </a:solidFill>
                <a:uFillTx/>
                <a:latin typeface="Calibri"/>
              </a:rPr>
              <a:t>Période d’application de la décote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p:tgtEl>
                                          <p:spTgt spid="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155" name="Google Shape;155;p10"/>
          <p:cNvSpPr txBox="1"/>
          <p:nvPr/>
        </p:nvSpPr>
        <p:spPr bwMode="auto">
          <a:xfrm>
            <a:off x="8610600" y="6507000"/>
            <a:ext cx="4260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15</a:t>
            </a:fld>
            <a:endParaRPr sz="1400" b="1" i="0" u="none" strike="noStrike" cap="none">
              <a:solidFill>
                <a:srgbClr val="FFFFFF"/>
              </a:solidFill>
              <a:latin typeface="Arial Narrow"/>
              <a:ea typeface="Arial Narrow"/>
              <a:cs typeface="Arial Narrow"/>
            </a:endParaRPr>
          </a:p>
        </p:txBody>
      </p:sp>
      <p:sp>
        <p:nvSpPr>
          <p:cNvPr id="156" name="Google Shape;156;p10"/>
          <p:cNvSpPr txBox="1"/>
          <p:nvPr/>
        </p:nvSpPr>
        <p:spPr bwMode="auto">
          <a:xfrm>
            <a:off x="381000" y="3979333"/>
            <a:ext cx="8305800" cy="244500"/>
          </a:xfrm>
          <a:prstGeom prst="rect">
            <a:avLst/>
          </a:prstGeom>
          <a:noFill/>
          <a:ln>
            <a:noFill/>
          </a:ln>
        </p:spPr>
        <p:txBody>
          <a:bodyPr spcFirstLastPara="1" wrap="square" lIns="0" tIns="0" rIns="0" bIns="0" anchor="t" anchorCtr="0">
            <a:noAutofit/>
          </a:bodyPr>
          <a:lstStyle/>
          <a:p>
            <a:pPr marL="187325" marR="0" lvl="0" indent="-185737" algn="l">
              <a:lnSpc>
                <a:spcPct val="100000"/>
              </a:lnSpc>
              <a:spcBef>
                <a:spcPts val="0"/>
              </a:spcBef>
              <a:spcAft>
                <a:spcPts val="0"/>
              </a:spcAft>
              <a:buClr>
                <a:srgbClr val="000000"/>
              </a:buClr>
              <a:buSzPts val="1600"/>
              <a:buFont typeface="Noto Sans Symbols"/>
              <a:buNone/>
              <a:defRPr/>
            </a:pPr>
            <a:r>
              <a:rPr lang="fr" sz="1600" b="1" i="0" u="none" strike="noStrike" cap="none">
                <a:solidFill>
                  <a:srgbClr val="000000"/>
                </a:solidFill>
                <a:latin typeface="Noto Sans Symbols"/>
                <a:ea typeface="Noto Sans Symbols"/>
                <a:cs typeface="Noto Sans Symbols"/>
              </a:rPr>
              <a:t>∙</a:t>
            </a:r>
            <a:r>
              <a:rPr lang="fr" sz="1600" b="1" i="0" u="none" strike="noStrike" cap="none">
                <a:solidFill>
                  <a:srgbClr val="000000"/>
                </a:solidFill>
                <a:latin typeface="Times New Roman"/>
                <a:ea typeface="Times New Roman"/>
                <a:cs typeface="Times New Roman"/>
              </a:rPr>
              <a:t>	</a:t>
            </a:r>
            <a:r>
              <a:rPr lang="fr" sz="1600" b="1" i="0" u="none" strike="noStrike" cap="none">
                <a:solidFill>
                  <a:srgbClr val="1155CC"/>
                </a:solidFill>
                <a:latin typeface="Arial"/>
                <a:ea typeface="Arial"/>
                <a:cs typeface="Arial"/>
              </a:rPr>
              <a:t>Décote de - 5 % par année manquante</a:t>
            </a:r>
            <a:r>
              <a:rPr lang="fr" sz="1600" b="1" i="0" u="none" strike="noStrike" cap="none">
                <a:solidFill>
                  <a:srgbClr val="000000"/>
                </a:solidFill>
                <a:latin typeface="Arial"/>
                <a:ea typeface="Arial"/>
                <a:cs typeface="Arial"/>
              </a:rPr>
              <a:t> (limité à - 25%)</a:t>
            </a:r>
            <a:endParaRPr sz="1400" b="0" i="0" u="none" strike="noStrike" cap="none">
              <a:solidFill>
                <a:srgbClr val="000000"/>
              </a:solidFill>
              <a:latin typeface="Arial"/>
              <a:ea typeface="Arial"/>
              <a:cs typeface="Arial"/>
            </a:endParaRPr>
          </a:p>
        </p:txBody>
      </p:sp>
      <p:grpSp>
        <p:nvGrpSpPr>
          <p:cNvPr id="157" name="Google Shape;157;p10"/>
          <p:cNvGrpSpPr/>
          <p:nvPr/>
        </p:nvGrpSpPr>
        <p:grpSpPr bwMode="auto">
          <a:xfrm>
            <a:off x="6019800" y="2286000"/>
            <a:ext cx="2762250" cy="952499"/>
            <a:chOff x="3792" y="1488"/>
            <a:chExt cx="1740" cy="600"/>
          </a:xfrm>
        </p:grpSpPr>
        <p:sp>
          <p:nvSpPr>
            <p:cNvPr id="158" name="Google Shape;158;p10"/>
            <p:cNvSpPr txBox="1"/>
            <p:nvPr/>
          </p:nvSpPr>
          <p:spPr bwMode="auto">
            <a:xfrm>
              <a:off x="4032" y="1584"/>
              <a:ext cx="1500" cy="300"/>
            </a:xfrm>
            <a:prstGeom prst="rect">
              <a:avLst/>
            </a:prstGeom>
            <a:no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rgbClr val="000000"/>
                </a:buClr>
                <a:buSzPts val="1600"/>
                <a:buFont typeface="Noto Sans Symbols"/>
                <a:buNone/>
                <a:defRPr/>
              </a:pPr>
              <a:r>
                <a:rPr lang="fr" sz="1600" b="1" i="0" u="none" strike="noStrike" cap="none">
                  <a:solidFill>
                    <a:srgbClr val="000000"/>
                  </a:solidFill>
                  <a:latin typeface="Arial Narrow"/>
                  <a:ea typeface="Arial Narrow"/>
                  <a:cs typeface="Arial Narrow"/>
                </a:rPr>
                <a:t>≤</a:t>
              </a:r>
              <a:r>
                <a:rPr lang="fr" sz="1600" b="1" i="0" u="none" strike="noStrike" cap="none">
                  <a:solidFill>
                    <a:srgbClr val="FF0000"/>
                  </a:solidFill>
                  <a:latin typeface="Arial Narrow"/>
                  <a:ea typeface="Arial Narrow"/>
                  <a:cs typeface="Arial Narrow"/>
                </a:rPr>
                <a:t>  </a:t>
              </a:r>
              <a:r>
                <a:rPr lang="fr" sz="1600" b="1" i="0" u="none" strike="noStrike" cap="none">
                  <a:solidFill>
                    <a:srgbClr val="000000"/>
                  </a:solidFill>
                  <a:latin typeface="Arial Narrow"/>
                  <a:ea typeface="Arial Narrow"/>
                  <a:cs typeface="Arial Narrow"/>
                </a:rPr>
                <a:t>75 % avant bonif. enfant</a:t>
              </a:r>
              <a:endParaRPr sz="1400" b="0" i="0" u="none" strike="noStrike" cap="none">
                <a:solidFill>
                  <a:srgbClr val="000000"/>
                </a:solidFill>
                <a:latin typeface="Arial Narrow"/>
                <a:ea typeface="Arial Narrow"/>
                <a:cs typeface="Arial Narrow"/>
              </a:endParaRPr>
            </a:p>
            <a:p>
              <a:pPr marL="0" marR="0" lvl="0" indent="0" algn="l">
                <a:lnSpc>
                  <a:spcPct val="100000"/>
                </a:lnSpc>
                <a:spcBef>
                  <a:spcPts val="1000"/>
                </a:spcBef>
                <a:spcAft>
                  <a:spcPts val="0"/>
                </a:spcAft>
                <a:buClr>
                  <a:srgbClr val="000000"/>
                </a:buClr>
                <a:buSzPts val="1600"/>
                <a:buFont typeface="Noto Sans Symbols"/>
                <a:buNone/>
                <a:defRPr/>
              </a:pPr>
              <a:r>
                <a:rPr lang="fr" sz="1600" b="1" i="0" u="none" strike="noStrike" cap="none">
                  <a:solidFill>
                    <a:srgbClr val="000000"/>
                  </a:solidFill>
                  <a:latin typeface="Arial Narrow"/>
                  <a:ea typeface="Arial Narrow"/>
                  <a:cs typeface="Arial Narrow"/>
                </a:rPr>
                <a:t>≤</a:t>
              </a:r>
              <a:r>
                <a:rPr lang="fr" sz="1600" b="1" i="0" u="none" strike="noStrike" cap="none">
                  <a:solidFill>
                    <a:srgbClr val="FF0000"/>
                  </a:solidFill>
                  <a:latin typeface="Arial Narrow"/>
                  <a:ea typeface="Arial Narrow"/>
                  <a:cs typeface="Arial Narrow"/>
                </a:rPr>
                <a:t>  </a:t>
              </a:r>
              <a:r>
                <a:rPr lang="fr" sz="1600" b="1" i="0" u="none" strike="noStrike" cap="none">
                  <a:solidFill>
                    <a:srgbClr val="000000"/>
                  </a:solidFill>
                  <a:latin typeface="Arial Narrow"/>
                  <a:ea typeface="Arial Narrow"/>
                  <a:cs typeface="Arial Narrow"/>
                </a:rPr>
                <a:t>80 %  avec bonif. enfant</a:t>
              </a:r>
              <a:endParaRPr sz="1400" b="0" i="0" u="none" strike="noStrike" cap="none">
                <a:solidFill>
                  <a:srgbClr val="000000"/>
                </a:solidFill>
                <a:latin typeface="Arial Narrow"/>
                <a:ea typeface="Arial Narrow"/>
                <a:cs typeface="Arial Narrow"/>
              </a:endParaRPr>
            </a:p>
          </p:txBody>
        </p:sp>
        <p:sp>
          <p:nvSpPr>
            <p:cNvPr id="159" name="Google Shape;159;p10"/>
            <p:cNvSpPr txBox="1"/>
            <p:nvPr/>
          </p:nvSpPr>
          <p:spPr bwMode="auto">
            <a:xfrm>
              <a:off x="3792" y="1488"/>
              <a:ext cx="300" cy="6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FF0000"/>
                </a:buClr>
                <a:buSzPts val="4800"/>
                <a:buFont typeface="Times New Roman"/>
                <a:buNone/>
                <a:defRPr/>
              </a:pPr>
              <a:r>
                <a:rPr lang="fr" sz="4800" b="0" i="0" u="none" strike="noStrike" cap="none">
                  <a:solidFill>
                    <a:srgbClr val="FF0000"/>
                  </a:solidFill>
                  <a:latin typeface="Times New Roman"/>
                  <a:ea typeface="Times New Roman"/>
                  <a:cs typeface="Times New Roman"/>
                </a:rPr>
                <a:t>{</a:t>
              </a:r>
              <a:endParaRPr sz="1400" b="0" i="0" u="none" strike="noStrike" cap="none">
                <a:solidFill>
                  <a:srgbClr val="000000"/>
                </a:solidFill>
                <a:latin typeface="Arial"/>
                <a:ea typeface="Arial"/>
                <a:cs typeface="Arial"/>
              </a:endParaRPr>
            </a:p>
          </p:txBody>
        </p:sp>
      </p:grpSp>
      <p:grpSp>
        <p:nvGrpSpPr>
          <p:cNvPr id="160" name="Google Shape;160;p10"/>
          <p:cNvGrpSpPr/>
          <p:nvPr/>
        </p:nvGrpSpPr>
        <p:grpSpPr bwMode="auto">
          <a:xfrm>
            <a:off x="3573447" y="3124188"/>
            <a:ext cx="5715017" cy="1104910"/>
            <a:chOff x="2251" y="2016"/>
            <a:chExt cx="3600" cy="696"/>
          </a:xfrm>
        </p:grpSpPr>
        <p:sp>
          <p:nvSpPr>
            <p:cNvPr id="161" name="Google Shape;161;p10"/>
            <p:cNvSpPr txBox="1"/>
            <p:nvPr/>
          </p:nvSpPr>
          <p:spPr bwMode="auto">
            <a:xfrm>
              <a:off x="3792" y="2016"/>
              <a:ext cx="300" cy="6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009900"/>
                </a:buClr>
                <a:buSzPts val="4800"/>
                <a:buFont typeface="Times New Roman"/>
                <a:buNone/>
                <a:defRPr/>
              </a:pPr>
              <a:r>
                <a:rPr lang="fr" sz="4800" b="0" i="0" u="none" strike="noStrike" cap="none">
                  <a:solidFill>
                    <a:srgbClr val="009900"/>
                  </a:solidFill>
                  <a:latin typeface="Times New Roman"/>
                  <a:ea typeface="Times New Roman"/>
                  <a:cs typeface="Times New Roman"/>
                </a:rPr>
                <a:t>{</a:t>
              </a:r>
              <a:endParaRPr sz="1400" b="0" i="0" u="none" strike="noStrike" cap="none">
                <a:solidFill>
                  <a:srgbClr val="000000"/>
                </a:solidFill>
                <a:latin typeface="Arial"/>
                <a:ea typeface="Arial"/>
                <a:cs typeface="Arial"/>
              </a:endParaRPr>
            </a:p>
          </p:txBody>
        </p:sp>
        <p:sp>
          <p:nvSpPr>
            <p:cNvPr id="162" name="Google Shape;162;p10"/>
            <p:cNvSpPr/>
            <p:nvPr/>
          </p:nvSpPr>
          <p:spPr bwMode="auto">
            <a:xfrm>
              <a:off x="2251" y="2171"/>
              <a:ext cx="1594" cy="163"/>
            </a:xfrm>
            <a:custGeom>
              <a:avLst/>
              <a:gdLst/>
              <a:ahLst/>
              <a:cxnLst/>
              <a:rect l="l" t="t" r="r" b="b"/>
              <a:pathLst>
                <a:path w="1109" h="412" extrusionOk="0">
                  <a:moveTo>
                    <a:pt x="1109" y="402"/>
                  </a:moveTo>
                  <a:cubicBezTo>
                    <a:pt x="874" y="412"/>
                    <a:pt x="189" y="389"/>
                    <a:pt x="0" y="0"/>
                  </a:cubicBezTo>
                </a:path>
              </a:pathLst>
            </a:custGeom>
            <a:noFill/>
            <a:ln w="19075" cap="sq" cmpd="sng">
              <a:solidFill>
                <a:srgbClr val="00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a:lnSpc>
                  <a:spcPct val="100000"/>
                </a:lnSpc>
                <a:spcBef>
                  <a:spcPts val="0"/>
                </a:spcBef>
                <a:spcAft>
                  <a:spcPts val="0"/>
                </a:spcAft>
                <a:buClr>
                  <a:srgbClr val="000000"/>
                </a:buClr>
                <a:buSzPts val="2400"/>
                <a:buFont typeface="Arial"/>
                <a:buNone/>
                <a:defRPr/>
              </a:pPr>
              <a:endParaRPr sz="2400" b="0" i="0" u="none" strike="noStrike" cap="none">
                <a:solidFill>
                  <a:srgbClr val="000000"/>
                </a:solidFill>
                <a:latin typeface="Times New Roman"/>
                <a:ea typeface="Times New Roman"/>
                <a:cs typeface="Times New Roman"/>
              </a:endParaRPr>
            </a:p>
          </p:txBody>
        </p:sp>
        <p:sp>
          <p:nvSpPr>
            <p:cNvPr id="163" name="Google Shape;163;p10"/>
            <p:cNvSpPr txBox="1"/>
            <p:nvPr/>
          </p:nvSpPr>
          <p:spPr bwMode="auto">
            <a:xfrm>
              <a:off x="4032" y="2112"/>
              <a:ext cx="1819" cy="6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000000"/>
                </a:buClr>
                <a:buSzPts val="1200"/>
                <a:buFont typeface="Times New Roman"/>
                <a:buNone/>
                <a:defRPr/>
              </a:pPr>
              <a:r>
                <a:rPr lang="fr" sz="1400" b="1" i="0" u="none" strike="noStrike" cap="none">
                  <a:solidFill>
                    <a:srgbClr val="000000"/>
                  </a:solidFill>
                  <a:latin typeface="Arial Narrow"/>
                  <a:ea typeface="Arial Narrow"/>
                  <a:cs typeface="Arial Narrow"/>
                </a:rPr>
                <a:t>nés en 1952 : </a:t>
              </a:r>
              <a:r>
                <a:rPr lang="fr" sz="1400" b="1" i="0" u="none" strike="noStrike" cap="none">
                  <a:solidFill>
                    <a:srgbClr val="009900"/>
                  </a:solidFill>
                  <a:latin typeface="Arial Narrow"/>
                  <a:ea typeface="Arial Narrow"/>
                  <a:cs typeface="Arial Narrow"/>
                </a:rPr>
                <a:t>41 ans</a:t>
              </a:r>
              <a:r>
                <a:rPr lang="fr" sz="1400" b="1" i="0" u="none" strike="noStrike" cap="none">
                  <a:solidFill>
                    <a:srgbClr val="000000"/>
                  </a:solidFill>
                  <a:latin typeface="Arial Narrow"/>
                  <a:ea typeface="Arial Narrow"/>
                  <a:cs typeface="Arial Narrow"/>
                </a:rPr>
                <a:t> (164 Trim)                      nés en 61-63 : </a:t>
              </a:r>
              <a:r>
                <a:rPr lang="fr" sz="1400" b="1" i="0" u="none" strike="noStrike" cap="none">
                  <a:solidFill>
                    <a:srgbClr val="009900"/>
                  </a:solidFill>
                  <a:latin typeface="Arial Narrow"/>
                  <a:ea typeface="Arial Narrow"/>
                  <a:cs typeface="Arial Narrow"/>
                </a:rPr>
                <a:t>42 ans</a:t>
              </a:r>
              <a:r>
                <a:rPr lang="fr" sz="1400" b="1" i="0" u="none" strike="noStrike" cap="none">
                  <a:solidFill>
                    <a:srgbClr val="000000"/>
                  </a:solidFill>
                  <a:latin typeface="Arial Narrow"/>
                  <a:ea typeface="Arial Narrow"/>
                  <a:cs typeface="Arial Narrow"/>
                </a:rPr>
                <a:t> (168 Trim)        nés en 73 et + : </a:t>
              </a:r>
              <a:r>
                <a:rPr lang="fr" sz="1400" b="1" i="0" u="none" strike="noStrike" cap="none">
                  <a:solidFill>
                    <a:srgbClr val="009900"/>
                  </a:solidFill>
                  <a:latin typeface="Arial Narrow"/>
                  <a:ea typeface="Arial Narrow"/>
                  <a:cs typeface="Arial Narrow"/>
                </a:rPr>
                <a:t>43 ans</a:t>
              </a:r>
              <a:r>
                <a:rPr lang="fr" sz="1400" b="1" i="0" u="none" strike="noStrike" cap="none">
                  <a:solidFill>
                    <a:srgbClr val="000000"/>
                  </a:solidFill>
                  <a:latin typeface="Arial Narrow"/>
                  <a:ea typeface="Arial Narrow"/>
                  <a:cs typeface="Arial Narrow"/>
                </a:rPr>
                <a:t> (172 Trim)</a:t>
              </a:r>
              <a:endParaRPr sz="1600" b="0" i="0" u="none" strike="noStrike" cap="none">
                <a:solidFill>
                  <a:srgbClr val="000000"/>
                </a:solidFill>
                <a:latin typeface="Arial Narrow"/>
                <a:ea typeface="Arial Narrow"/>
                <a:cs typeface="Arial Narrow"/>
              </a:endParaRPr>
            </a:p>
          </p:txBody>
        </p:sp>
      </p:grpSp>
      <p:sp>
        <p:nvSpPr>
          <p:cNvPr id="164" name="Google Shape;164;p10"/>
          <p:cNvSpPr txBox="1"/>
          <p:nvPr/>
        </p:nvSpPr>
        <p:spPr bwMode="auto">
          <a:xfrm>
            <a:off x="314399" y="4301400"/>
            <a:ext cx="8572500" cy="685200"/>
          </a:xfrm>
          <a:prstGeom prst="rect">
            <a:avLst/>
          </a:prstGeom>
          <a:solidFill>
            <a:srgbClr val="F4CCCC"/>
          </a:solidFill>
          <a:ln>
            <a:noFill/>
          </a:ln>
        </p:spPr>
        <p:txBody>
          <a:bodyPr spcFirstLastPara="1" wrap="square" lIns="0" tIns="0" rIns="0" bIns="0" anchor="t" anchorCtr="0">
            <a:noAutofit/>
          </a:bodyPr>
          <a:lstStyle/>
          <a:p>
            <a:pPr marL="187325" marR="0" lvl="0" indent="-185737" algn="r">
              <a:lnSpc>
                <a:spcPct val="100000"/>
              </a:lnSpc>
              <a:spcBef>
                <a:spcPts val="0"/>
              </a:spcBef>
              <a:spcAft>
                <a:spcPts val="0"/>
              </a:spcAft>
              <a:buClr>
                <a:srgbClr val="000000"/>
              </a:buClr>
              <a:buSzPts val="1400"/>
              <a:buFont typeface="Times New Roman"/>
              <a:buNone/>
              <a:defRPr/>
            </a:pPr>
            <a:r>
              <a:rPr lang="fr" sz="1400" b="1" i="0" u="none" strike="noStrike" cap="none">
                <a:solidFill>
                  <a:srgbClr val="000000"/>
                </a:solidFill>
                <a:latin typeface="Arial"/>
                <a:ea typeface="Arial"/>
                <a:cs typeface="Arial"/>
              </a:rPr>
              <a:t>  </a:t>
            </a:r>
            <a:endParaRPr sz="1400" b="1" i="0" u="none" strike="noStrike" cap="none">
              <a:solidFill>
                <a:srgbClr val="000000"/>
              </a:solidFill>
              <a:latin typeface="Arial"/>
              <a:ea typeface="Arial"/>
              <a:cs typeface="Arial"/>
            </a:endParaRPr>
          </a:p>
          <a:p>
            <a:pPr marL="187325" marR="0" lvl="0" indent="-185737" algn="r">
              <a:lnSpc>
                <a:spcPct val="100000"/>
              </a:lnSpc>
              <a:spcBef>
                <a:spcPts val="0"/>
              </a:spcBef>
              <a:spcAft>
                <a:spcPts val="0"/>
              </a:spcAft>
              <a:buClr>
                <a:srgbClr val="000000"/>
              </a:buClr>
              <a:buSzPts val="1400"/>
              <a:buFont typeface="Times New Roman"/>
              <a:buNone/>
              <a:defRPr/>
            </a:pPr>
            <a:r>
              <a:rPr lang="fr" sz="1400" b="1" i="0" u="none" strike="noStrike" cap="none">
                <a:solidFill>
                  <a:srgbClr val="000000"/>
                </a:solidFill>
                <a:latin typeface="Arial"/>
                <a:ea typeface="Arial"/>
                <a:cs typeface="Arial"/>
              </a:rPr>
              <a:t>  = </a:t>
            </a:r>
            <a:r>
              <a:rPr lang="fr" sz="1400" b="1" i="0" u="none" strike="noStrike" cap="none">
                <a:solidFill>
                  <a:srgbClr val="0000FF"/>
                </a:solidFill>
                <a:latin typeface="Arial"/>
                <a:ea typeface="Arial"/>
                <a:cs typeface="Arial"/>
              </a:rPr>
              <a:t>- 5 % </a:t>
            </a:r>
            <a:r>
              <a:rPr lang="fr" sz="1200" b="1" i="0" u="none" strike="noStrike" cap="none">
                <a:solidFill>
                  <a:srgbClr val="0000FF"/>
                </a:solidFill>
                <a:latin typeface="Arial"/>
                <a:ea typeface="Arial"/>
                <a:cs typeface="Arial"/>
              </a:rPr>
              <a:t>x</a:t>
            </a:r>
            <a:r>
              <a:rPr lang="fr" sz="1400" b="1" i="0" u="none" strike="noStrike" cap="none">
                <a:solidFill>
                  <a:srgbClr val="0000FF"/>
                </a:solidFill>
                <a:latin typeface="Arial"/>
                <a:ea typeface="Arial"/>
                <a:cs typeface="Arial"/>
              </a:rPr>
              <a:t> Inf {</a:t>
            </a:r>
            <a:r>
              <a:rPr lang="fr" sz="1400" b="1" i="0" u="none" strike="noStrike" cap="none">
                <a:solidFill>
                  <a:srgbClr val="000000"/>
                </a:solidFill>
                <a:latin typeface="Arial"/>
                <a:ea typeface="Arial"/>
                <a:cs typeface="Arial"/>
              </a:rPr>
              <a:t>(</a:t>
            </a:r>
            <a:r>
              <a:rPr lang="fr" sz="1400" b="1" i="0" u="none" strike="noStrike" cap="none">
                <a:solidFill>
                  <a:srgbClr val="CC00CC"/>
                </a:solidFill>
                <a:latin typeface="Arial"/>
                <a:ea typeface="Arial"/>
                <a:cs typeface="Arial"/>
              </a:rPr>
              <a:t>âge limite</a:t>
            </a:r>
            <a:r>
              <a:rPr lang="fr" sz="1400" b="1" i="0" u="none" strike="noStrike" cap="none">
                <a:solidFill>
                  <a:srgbClr val="000000"/>
                </a:solidFill>
                <a:latin typeface="Arial"/>
                <a:ea typeface="Arial"/>
                <a:cs typeface="Arial"/>
              </a:rPr>
              <a:t> - âge de départ) ; (</a:t>
            </a:r>
            <a:r>
              <a:rPr lang="fr" sz="1400" b="1" i="0" u="none" strike="noStrike" cap="none">
                <a:solidFill>
                  <a:srgbClr val="7030A0"/>
                </a:solidFill>
                <a:latin typeface="Arial"/>
                <a:ea typeface="Arial"/>
                <a:cs typeface="Arial"/>
              </a:rPr>
              <a:t>durée pour taux plein </a:t>
            </a:r>
            <a:r>
              <a:rPr lang="fr" sz="1400" b="1" i="0" u="none" strike="noStrike" cap="none">
                <a:solidFill>
                  <a:srgbClr val="000000"/>
                </a:solidFill>
                <a:latin typeface="Arial"/>
                <a:ea typeface="Arial"/>
                <a:cs typeface="Arial"/>
              </a:rPr>
              <a:t>- nb d’années cotisées </a:t>
            </a:r>
            <a:r>
              <a:rPr lang="fr" sz="1400" i="0" u="none" strike="noStrike" cap="none">
                <a:solidFill>
                  <a:srgbClr val="000000"/>
                </a:solidFill>
              </a:rPr>
              <a:t>(</a:t>
            </a:r>
            <a:r>
              <a:rPr lang="fr" sz="1200" i="0" u="none" strike="noStrike" cap="none">
                <a:solidFill>
                  <a:srgbClr val="000000"/>
                </a:solidFill>
              </a:rPr>
              <a:t>bonifs </a:t>
            </a:r>
            <a:r>
              <a:rPr lang="fr" sz="1200">
                <a:solidFill>
                  <a:schemeClr val="dk1"/>
                </a:solidFill>
              </a:rPr>
              <a:t>enfants</a:t>
            </a:r>
            <a:r>
              <a:rPr lang="fr" sz="1200" i="0" u="none" strike="noStrike" cap="none">
                <a:solidFill>
                  <a:srgbClr val="000000"/>
                </a:solidFill>
              </a:rPr>
              <a:t> comprises</a:t>
            </a:r>
            <a:r>
              <a:rPr lang="fr" sz="1400" i="0" u="none" strike="noStrike" cap="none">
                <a:solidFill>
                  <a:srgbClr val="000000"/>
                </a:solidFill>
              </a:rPr>
              <a:t>)</a:t>
            </a:r>
            <a:r>
              <a:rPr lang="fr" sz="1400" b="1" i="0" u="none" strike="noStrike" cap="none">
                <a:solidFill>
                  <a:srgbClr val="000000"/>
                </a:solidFill>
                <a:latin typeface="Arial"/>
                <a:ea typeface="Arial"/>
                <a:cs typeface="Arial"/>
              </a:rPr>
              <a:t>)</a:t>
            </a:r>
            <a:r>
              <a:rPr lang="fr" sz="1400" b="1" i="0" u="none" strike="noStrike" cap="none">
                <a:solidFill>
                  <a:srgbClr val="0000FF"/>
                </a:solidFill>
                <a:latin typeface="Arial"/>
                <a:ea typeface="Arial"/>
                <a:cs typeface="Arial"/>
              </a:rPr>
              <a:t>}</a:t>
            </a:r>
            <a:endParaRPr sz="1400" b="0" i="0" u="none" strike="noStrike" cap="none">
              <a:solidFill>
                <a:srgbClr val="0000FF"/>
              </a:solidFill>
              <a:latin typeface="Arial"/>
              <a:ea typeface="Arial"/>
              <a:cs typeface="Arial"/>
            </a:endParaRPr>
          </a:p>
        </p:txBody>
      </p:sp>
      <p:grpSp>
        <p:nvGrpSpPr>
          <p:cNvPr id="165" name="Google Shape;165;p10"/>
          <p:cNvGrpSpPr/>
          <p:nvPr/>
        </p:nvGrpSpPr>
        <p:grpSpPr bwMode="auto">
          <a:xfrm>
            <a:off x="2694223" y="4776201"/>
            <a:ext cx="5656751" cy="1100010"/>
            <a:chOff x="-347" y="3024"/>
            <a:chExt cx="3563" cy="693"/>
          </a:xfrm>
        </p:grpSpPr>
        <p:sp>
          <p:nvSpPr>
            <p:cNvPr id="166" name="Google Shape;166;p10"/>
            <p:cNvSpPr txBox="1"/>
            <p:nvPr/>
          </p:nvSpPr>
          <p:spPr bwMode="auto">
            <a:xfrm>
              <a:off x="1766" y="3033"/>
              <a:ext cx="300" cy="6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CC00CC"/>
                </a:buClr>
                <a:buSzPts val="4800"/>
                <a:buFont typeface="Times New Roman"/>
                <a:buNone/>
                <a:defRPr/>
              </a:pPr>
              <a:r>
                <a:rPr lang="fr" sz="4800" b="0" i="0" u="none" strike="noStrike" cap="none">
                  <a:solidFill>
                    <a:srgbClr val="CC00CC"/>
                  </a:solidFill>
                  <a:latin typeface="Times New Roman"/>
                  <a:ea typeface="Times New Roman"/>
                  <a:cs typeface="Times New Roman"/>
                </a:rPr>
                <a:t>{</a:t>
              </a:r>
              <a:endParaRPr sz="1400" b="0" i="0" u="none" strike="noStrike" cap="none">
                <a:solidFill>
                  <a:srgbClr val="000000"/>
                </a:solidFill>
                <a:latin typeface="Arial"/>
                <a:ea typeface="Arial"/>
                <a:cs typeface="Arial"/>
              </a:endParaRPr>
            </a:p>
          </p:txBody>
        </p:sp>
        <p:sp>
          <p:nvSpPr>
            <p:cNvPr id="167" name="Google Shape;167;p10"/>
            <p:cNvSpPr/>
            <p:nvPr/>
          </p:nvSpPr>
          <p:spPr bwMode="auto">
            <a:xfrm>
              <a:off x="-347" y="3024"/>
              <a:ext cx="2173" cy="318"/>
            </a:xfrm>
            <a:custGeom>
              <a:avLst/>
              <a:gdLst/>
              <a:ahLst/>
              <a:cxnLst/>
              <a:rect l="l" t="t" r="r" b="b"/>
              <a:pathLst>
                <a:path w="531" h="217" extrusionOk="0">
                  <a:moveTo>
                    <a:pt x="531" y="217"/>
                  </a:moveTo>
                  <a:cubicBezTo>
                    <a:pt x="303" y="207"/>
                    <a:pt x="202" y="187"/>
                    <a:pt x="0" y="0"/>
                  </a:cubicBezTo>
                </a:path>
              </a:pathLst>
            </a:custGeom>
            <a:noFill/>
            <a:ln w="19075" cap="sq" cmpd="sng">
              <a:solidFill>
                <a:srgbClr val="CC00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a:lnSpc>
                  <a:spcPct val="100000"/>
                </a:lnSpc>
                <a:spcBef>
                  <a:spcPts val="0"/>
                </a:spcBef>
                <a:spcAft>
                  <a:spcPts val="0"/>
                </a:spcAft>
                <a:buClr>
                  <a:srgbClr val="000000"/>
                </a:buClr>
                <a:buSzPts val="2400"/>
                <a:buFont typeface="Arial"/>
                <a:buNone/>
                <a:defRPr/>
              </a:pPr>
              <a:endParaRPr sz="2400" b="0" i="0" u="none" strike="noStrike" cap="none">
                <a:solidFill>
                  <a:srgbClr val="000000"/>
                </a:solidFill>
                <a:latin typeface="Times New Roman"/>
                <a:ea typeface="Times New Roman"/>
                <a:cs typeface="Times New Roman"/>
              </a:endParaRPr>
            </a:p>
          </p:txBody>
        </p:sp>
        <p:sp>
          <p:nvSpPr>
            <p:cNvPr id="168" name="Google Shape;168;p10"/>
            <p:cNvSpPr txBox="1"/>
            <p:nvPr/>
          </p:nvSpPr>
          <p:spPr bwMode="auto">
            <a:xfrm>
              <a:off x="2016" y="3117"/>
              <a:ext cx="1200" cy="6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000000"/>
                </a:buClr>
                <a:buSzPts val="1200"/>
                <a:buFont typeface="Times New Roman"/>
                <a:buNone/>
                <a:defRPr/>
              </a:pPr>
              <a:r>
                <a:rPr lang="fr" sz="1400" b="1" i="0" u="none" strike="noStrike" cap="none">
                  <a:solidFill>
                    <a:srgbClr val="000000"/>
                  </a:solidFill>
                  <a:latin typeface="Arial Narrow"/>
                  <a:ea typeface="Arial Narrow"/>
                  <a:cs typeface="Arial Narrow"/>
                </a:rPr>
                <a:t>nés en 1955 : </a:t>
              </a:r>
              <a:r>
                <a:rPr lang="fr" sz="1400" b="1" i="0" u="none" strike="noStrike" cap="none">
                  <a:solidFill>
                    <a:srgbClr val="9900FF"/>
                  </a:solidFill>
                  <a:latin typeface="Arial Narrow"/>
                  <a:ea typeface="Arial Narrow"/>
                  <a:cs typeface="Arial Narrow"/>
                </a:rPr>
                <a:t>66 ans </a:t>
              </a:r>
              <a:r>
                <a:rPr lang="fr" sz="1400" b="1" i="0" u="none" strike="noStrike" cap="none">
                  <a:solidFill>
                    <a:srgbClr val="000000"/>
                  </a:solidFill>
                  <a:latin typeface="Arial Narrow"/>
                  <a:ea typeface="Arial Narrow"/>
                  <a:cs typeface="Arial Narrow"/>
                </a:rPr>
                <a:t>                     nés en 1956 : </a:t>
              </a:r>
              <a:r>
                <a:rPr lang="fr" sz="1400" b="1" i="0" u="none" strike="noStrike" cap="none">
                  <a:solidFill>
                    <a:srgbClr val="9900FF"/>
                  </a:solidFill>
                  <a:latin typeface="Arial Narrow"/>
                  <a:ea typeface="Arial Narrow"/>
                  <a:cs typeface="Arial Narrow"/>
                </a:rPr>
                <a:t>66,5 ans </a:t>
              </a:r>
              <a:r>
                <a:rPr lang="fr" sz="1400" b="1" i="0" u="none" strike="noStrike" cap="none">
                  <a:solidFill>
                    <a:srgbClr val="000000"/>
                  </a:solidFill>
                  <a:latin typeface="Arial Narrow"/>
                  <a:ea typeface="Arial Narrow"/>
                  <a:cs typeface="Arial Narrow"/>
                </a:rPr>
                <a:t>                          nés en 58 et + : </a:t>
              </a:r>
              <a:r>
                <a:rPr lang="fr" sz="1400" b="1" i="0" u="none" strike="noStrike" cap="none">
                  <a:solidFill>
                    <a:srgbClr val="9900FF"/>
                  </a:solidFill>
                  <a:latin typeface="Arial Narrow"/>
                  <a:ea typeface="Arial Narrow"/>
                  <a:cs typeface="Arial Narrow"/>
                </a:rPr>
                <a:t>67 ans</a:t>
              </a:r>
              <a:endParaRPr sz="1400" b="0" i="0" u="none" strike="noStrike" cap="none">
                <a:solidFill>
                  <a:srgbClr val="9900FF"/>
                </a:solidFill>
                <a:latin typeface="Arial Narrow"/>
                <a:ea typeface="Arial Narrow"/>
                <a:cs typeface="Arial Narrow"/>
              </a:endParaRPr>
            </a:p>
          </p:txBody>
        </p:sp>
      </p:grpSp>
      <p:sp>
        <p:nvSpPr>
          <p:cNvPr id="169" name="Google Shape;169;p10"/>
          <p:cNvSpPr txBox="1"/>
          <p:nvPr/>
        </p:nvSpPr>
        <p:spPr bwMode="auto">
          <a:xfrm>
            <a:off x="381000" y="5486400"/>
            <a:ext cx="8305800" cy="244500"/>
          </a:xfrm>
          <a:prstGeom prst="rect">
            <a:avLst/>
          </a:prstGeom>
          <a:noFill/>
          <a:ln>
            <a:noFill/>
          </a:ln>
        </p:spPr>
        <p:txBody>
          <a:bodyPr spcFirstLastPara="1" wrap="square" lIns="0" tIns="0" rIns="0" bIns="0" anchor="t" anchorCtr="0">
            <a:noAutofit/>
          </a:bodyPr>
          <a:lstStyle/>
          <a:p>
            <a:pPr marL="187325" marR="0" lvl="0" indent="-185737" algn="l">
              <a:lnSpc>
                <a:spcPct val="100000"/>
              </a:lnSpc>
              <a:spcBef>
                <a:spcPts val="0"/>
              </a:spcBef>
              <a:spcAft>
                <a:spcPts val="0"/>
              </a:spcAft>
              <a:buClr>
                <a:srgbClr val="000000"/>
              </a:buClr>
              <a:buSzPts val="1600"/>
              <a:buFont typeface="Noto Sans Symbols"/>
              <a:buNone/>
              <a:defRPr/>
            </a:pPr>
            <a:r>
              <a:rPr lang="fr" sz="1600" b="1" i="0" u="none" strike="noStrike" cap="none">
                <a:solidFill>
                  <a:srgbClr val="000000"/>
                </a:solidFill>
                <a:latin typeface="Arial"/>
                <a:ea typeface="Arial"/>
                <a:cs typeface="Arial"/>
              </a:rPr>
              <a:t>∙	</a:t>
            </a:r>
            <a:r>
              <a:rPr lang="fr" sz="1600" b="1" i="0" u="none" strike="noStrike" cap="none">
                <a:solidFill>
                  <a:srgbClr val="1155CC"/>
                </a:solidFill>
                <a:latin typeface="Arial"/>
                <a:ea typeface="Arial"/>
                <a:cs typeface="Arial"/>
              </a:rPr>
              <a:t>Surcote de 5 % par année supplémentaire</a:t>
            </a:r>
            <a:endParaRPr sz="1400" b="0" i="0" u="none" strike="noStrike" cap="none">
              <a:solidFill>
                <a:srgbClr val="1155CC"/>
              </a:solidFill>
              <a:latin typeface="Arial"/>
              <a:ea typeface="Arial"/>
              <a:cs typeface="Arial"/>
            </a:endParaRPr>
          </a:p>
        </p:txBody>
      </p:sp>
      <p:sp>
        <p:nvSpPr>
          <p:cNvPr id="170" name="Google Shape;170;p10"/>
          <p:cNvSpPr txBox="1"/>
          <p:nvPr/>
        </p:nvSpPr>
        <p:spPr bwMode="auto">
          <a:xfrm>
            <a:off x="314325" y="5791200"/>
            <a:ext cx="8601000" cy="547500"/>
          </a:xfrm>
          <a:prstGeom prst="rect">
            <a:avLst/>
          </a:prstGeom>
          <a:solidFill>
            <a:srgbClr val="D9EAD3"/>
          </a:solidFill>
          <a:ln>
            <a:noFill/>
          </a:ln>
        </p:spPr>
        <p:txBody>
          <a:bodyPr spcFirstLastPara="1" wrap="square" lIns="0" tIns="0" rIns="0" bIns="0" anchor="t" anchorCtr="0">
            <a:noAutofit/>
          </a:bodyPr>
          <a:lstStyle/>
          <a:p>
            <a:pPr marL="187325" marR="0" lvl="0" indent="-185737" algn="r">
              <a:lnSpc>
                <a:spcPct val="100000"/>
              </a:lnSpc>
              <a:spcBef>
                <a:spcPts val="0"/>
              </a:spcBef>
              <a:spcAft>
                <a:spcPts val="0"/>
              </a:spcAft>
              <a:buClr>
                <a:srgbClr val="000000"/>
              </a:buClr>
              <a:buSzPts val="1400"/>
              <a:buFont typeface="Times New Roman"/>
              <a:buNone/>
              <a:defRPr/>
            </a:pPr>
            <a:r>
              <a:rPr lang="fr" sz="1400" b="1" i="0" u="none" strike="noStrike" cap="none">
                <a:solidFill>
                  <a:srgbClr val="000000"/>
                </a:solidFill>
                <a:latin typeface="Arial"/>
                <a:ea typeface="Arial"/>
                <a:cs typeface="Arial"/>
              </a:rPr>
              <a:t>    = </a:t>
            </a:r>
            <a:r>
              <a:rPr lang="fr" sz="1400" b="1" i="0" u="none" strike="noStrike" cap="none">
                <a:solidFill>
                  <a:srgbClr val="0000FF"/>
                </a:solidFill>
                <a:latin typeface="Arial"/>
                <a:ea typeface="Arial"/>
                <a:cs typeface="Arial"/>
              </a:rPr>
              <a:t>+ 5 % </a:t>
            </a:r>
            <a:r>
              <a:rPr lang="fr" sz="1200" b="1" i="0" u="none" strike="noStrike" cap="none">
                <a:solidFill>
                  <a:srgbClr val="0000FF"/>
                </a:solidFill>
                <a:latin typeface="Arial"/>
                <a:ea typeface="Arial"/>
                <a:cs typeface="Arial"/>
              </a:rPr>
              <a:t>x</a:t>
            </a:r>
            <a:r>
              <a:rPr lang="fr" sz="1400" b="1" i="0" u="none" strike="noStrike" cap="none">
                <a:solidFill>
                  <a:srgbClr val="0000FF"/>
                </a:solidFill>
                <a:latin typeface="Arial"/>
                <a:ea typeface="Arial"/>
                <a:cs typeface="Arial"/>
              </a:rPr>
              <a:t> Inf {</a:t>
            </a:r>
            <a:r>
              <a:rPr lang="fr" sz="1400" b="1" i="0" u="none" strike="noStrike" cap="none">
                <a:solidFill>
                  <a:srgbClr val="000000"/>
                </a:solidFill>
                <a:latin typeface="Arial"/>
                <a:ea typeface="Arial"/>
                <a:cs typeface="Arial"/>
              </a:rPr>
              <a:t>(âge de départ - </a:t>
            </a:r>
            <a:r>
              <a:rPr lang="fr" sz="1400" b="1" i="0" u="none" strike="noStrike" cap="none">
                <a:solidFill>
                  <a:srgbClr val="00B050"/>
                </a:solidFill>
                <a:latin typeface="Arial"/>
                <a:ea typeface="Arial"/>
                <a:cs typeface="Arial"/>
              </a:rPr>
              <a:t>âge légal</a:t>
            </a:r>
            <a:r>
              <a:rPr lang="fr" sz="1400" b="1" i="0" u="none" strike="noStrike" cap="none">
                <a:solidFill>
                  <a:srgbClr val="000000"/>
                </a:solidFill>
                <a:latin typeface="Arial"/>
                <a:ea typeface="Arial"/>
                <a:cs typeface="Arial"/>
              </a:rPr>
              <a:t>) ; (nb d’années cotisées </a:t>
            </a:r>
            <a:r>
              <a:rPr lang="fr" sz="1400" i="0" u="none" strike="noStrike" cap="none">
                <a:solidFill>
                  <a:srgbClr val="000000"/>
                </a:solidFill>
              </a:rPr>
              <a:t>(</a:t>
            </a:r>
            <a:r>
              <a:rPr lang="fr" sz="1200" i="0" u="none" strike="noStrike" cap="none">
                <a:solidFill>
                  <a:srgbClr val="000000"/>
                </a:solidFill>
              </a:rPr>
              <a:t>bonifs enfants comprises</a:t>
            </a:r>
            <a:r>
              <a:rPr lang="fr" sz="1400" i="0" u="none" strike="noStrike" cap="none">
                <a:solidFill>
                  <a:srgbClr val="000000"/>
                </a:solidFill>
              </a:rPr>
              <a:t>)</a:t>
            </a:r>
            <a:r>
              <a:rPr lang="fr" sz="1400" b="1" i="0" u="none" strike="noStrike" cap="none">
                <a:solidFill>
                  <a:srgbClr val="000000"/>
                </a:solidFill>
                <a:latin typeface="Arial"/>
                <a:ea typeface="Arial"/>
                <a:cs typeface="Arial"/>
              </a:rPr>
              <a:t> - </a:t>
            </a:r>
            <a:r>
              <a:rPr lang="fr" sz="1400" b="1" i="0" u="none" strike="noStrike" cap="none">
                <a:solidFill>
                  <a:srgbClr val="7030A0"/>
                </a:solidFill>
                <a:latin typeface="Arial"/>
                <a:ea typeface="Arial"/>
                <a:cs typeface="Arial"/>
              </a:rPr>
              <a:t>durée pour taux plein</a:t>
            </a:r>
            <a:r>
              <a:rPr lang="fr" sz="1400" b="1" i="0" u="none" strike="noStrike" cap="none">
                <a:solidFill>
                  <a:srgbClr val="000000"/>
                </a:solidFill>
                <a:latin typeface="Arial"/>
                <a:ea typeface="Arial"/>
                <a:cs typeface="Arial"/>
              </a:rPr>
              <a:t>)</a:t>
            </a:r>
            <a:r>
              <a:rPr lang="fr" sz="1400" b="1" i="0" u="none" strike="noStrike" cap="none">
                <a:solidFill>
                  <a:srgbClr val="0000FF"/>
                </a:solidFill>
                <a:latin typeface="Arial"/>
                <a:ea typeface="Arial"/>
                <a:cs typeface="Arial"/>
              </a:rPr>
              <a:t>}</a:t>
            </a:r>
            <a:endParaRPr sz="1400" b="0" i="0" u="none" strike="noStrike" cap="none">
              <a:solidFill>
                <a:srgbClr val="0000FF"/>
              </a:solidFill>
              <a:latin typeface="Arial"/>
              <a:ea typeface="Arial"/>
              <a:cs typeface="Arial"/>
            </a:endParaRPr>
          </a:p>
        </p:txBody>
      </p:sp>
      <p:grpSp>
        <p:nvGrpSpPr>
          <p:cNvPr id="171" name="Google Shape;171;p10"/>
          <p:cNvGrpSpPr/>
          <p:nvPr/>
        </p:nvGrpSpPr>
        <p:grpSpPr bwMode="auto">
          <a:xfrm>
            <a:off x="314325" y="987425"/>
            <a:ext cx="8722275" cy="952500"/>
            <a:chOff x="198" y="669"/>
            <a:chExt cx="5400" cy="600"/>
          </a:xfrm>
        </p:grpSpPr>
        <p:sp>
          <p:nvSpPr>
            <p:cNvPr id="172" name="Google Shape;172;p10"/>
            <p:cNvSpPr/>
            <p:nvPr/>
          </p:nvSpPr>
          <p:spPr bwMode="auto">
            <a:xfrm>
              <a:off x="198" y="669"/>
              <a:ext cx="5400" cy="600"/>
            </a:xfrm>
            <a:prstGeom prst="rect">
              <a:avLst/>
            </a:prstGeom>
            <a:solidFill>
              <a:srgbClr val="CCCCCC"/>
            </a:solidFill>
            <a:ln>
              <a:noFill/>
            </a:ln>
          </p:spPr>
          <p:txBody>
            <a:bodyPr spcFirstLastPara="1" wrap="square" lIns="91425" tIns="45700" rIns="91425" bIns="45700" anchor="ctr" anchorCtr="0">
              <a:noAutofit/>
            </a:bodyPr>
            <a:lstStyle/>
            <a:p>
              <a:pPr marL="0" marR="0" lvl="0" indent="0" algn="l">
                <a:lnSpc>
                  <a:spcPct val="100000"/>
                </a:lnSpc>
                <a:spcBef>
                  <a:spcPts val="0"/>
                </a:spcBef>
                <a:spcAft>
                  <a:spcPts val="0"/>
                </a:spcAft>
                <a:buClr>
                  <a:srgbClr val="000000"/>
                </a:buClr>
                <a:buSzPts val="2400"/>
                <a:buFont typeface="Arial"/>
                <a:buNone/>
                <a:defRPr/>
              </a:pPr>
              <a:endParaRPr sz="2400" b="0" i="0" u="none" strike="noStrike" cap="none">
                <a:solidFill>
                  <a:srgbClr val="000000"/>
                </a:solidFill>
                <a:latin typeface="Times New Roman"/>
                <a:ea typeface="Times New Roman"/>
                <a:cs typeface="Times New Roman"/>
              </a:endParaRPr>
            </a:p>
          </p:txBody>
        </p:sp>
        <p:sp>
          <p:nvSpPr>
            <p:cNvPr id="173" name="Google Shape;173;p10"/>
            <p:cNvSpPr txBox="1"/>
            <p:nvPr/>
          </p:nvSpPr>
          <p:spPr bwMode="auto">
            <a:xfrm>
              <a:off x="240" y="889"/>
              <a:ext cx="900" cy="300"/>
            </a:xfrm>
            <a:prstGeom prst="rect">
              <a:avLst/>
            </a:prstGeom>
            <a:solidFill>
              <a:srgbClr val="CCCCCC"/>
            </a:solidFill>
            <a:ln>
              <a:noFill/>
            </a:ln>
          </p:spPr>
          <p:txBody>
            <a:bodyPr spcFirstLastPara="1" wrap="square" lIns="0" tIns="0" rIns="0" bIns="0" anchor="t" anchorCtr="0">
              <a:noAutofit/>
            </a:bodyPr>
            <a:lstStyle/>
            <a:p>
              <a:pPr marL="0" marR="0" lvl="0" indent="0" algn="l">
                <a:lnSpc>
                  <a:spcPct val="100000"/>
                </a:lnSpc>
                <a:spcBef>
                  <a:spcPts val="0"/>
                </a:spcBef>
                <a:spcAft>
                  <a:spcPts val="0"/>
                </a:spcAft>
                <a:buClr>
                  <a:srgbClr val="000000"/>
                </a:buClr>
                <a:buSzPts val="1600"/>
                <a:buFont typeface="Times New Roman"/>
                <a:buNone/>
                <a:defRPr/>
              </a:pPr>
              <a:r>
                <a:rPr lang="fr" sz="1600" b="1" i="0" u="none" strike="noStrike" cap="none">
                  <a:solidFill>
                    <a:srgbClr val="002060"/>
                  </a:solidFill>
                  <a:latin typeface="Arial"/>
                  <a:ea typeface="Arial"/>
                  <a:cs typeface="Arial"/>
                </a:rPr>
                <a:t>RETRAITE</a:t>
              </a:r>
              <a:r>
                <a:rPr lang="fr" sz="1600" b="1" i="0" u="none" strike="noStrike" cap="none">
                  <a:solidFill>
                    <a:srgbClr val="000000"/>
                  </a:solidFill>
                  <a:latin typeface="Arial"/>
                  <a:ea typeface="Arial"/>
                  <a:cs typeface="Arial"/>
                </a:rPr>
                <a:t>  =</a:t>
              </a:r>
              <a:endParaRPr sz="1400" b="0" i="0" u="none" strike="noStrike" cap="none">
                <a:solidFill>
                  <a:srgbClr val="000000"/>
                </a:solidFill>
                <a:latin typeface="Arial"/>
                <a:ea typeface="Arial"/>
                <a:cs typeface="Arial"/>
              </a:endParaRPr>
            </a:p>
          </p:txBody>
        </p:sp>
      </p:grpSp>
      <p:sp>
        <p:nvSpPr>
          <p:cNvPr id="174" name="Google Shape;174;p10"/>
          <p:cNvSpPr txBox="1"/>
          <p:nvPr/>
        </p:nvSpPr>
        <p:spPr bwMode="auto">
          <a:xfrm>
            <a:off x="1597025" y="1109134"/>
            <a:ext cx="1359000" cy="730200"/>
          </a:xfrm>
          <a:prstGeom prst="rect">
            <a:avLst/>
          </a:prstGeom>
          <a:noFill/>
          <a:ln>
            <a:noFill/>
          </a:ln>
        </p:spPr>
        <p:txBody>
          <a:bodyPr spcFirstLastPara="1" wrap="square" lIns="0" tIns="0" rIns="0" bIns="0" anchor="t" anchorCtr="0">
            <a:noAutofit/>
          </a:bodyPr>
          <a:lstStyle/>
          <a:p>
            <a:pPr marL="0" marR="0" lvl="0" indent="0" algn="ctr">
              <a:lnSpc>
                <a:spcPct val="100000"/>
              </a:lnSpc>
              <a:spcBef>
                <a:spcPts val="0"/>
              </a:spcBef>
              <a:spcAft>
                <a:spcPts val="0"/>
              </a:spcAft>
              <a:buClr>
                <a:srgbClr val="000000"/>
              </a:buClr>
              <a:buSzPts val="1600"/>
              <a:buFont typeface="Times New Roman"/>
              <a:buNone/>
              <a:defRPr/>
            </a:pPr>
            <a:r>
              <a:rPr lang="fr" sz="1600" b="1" i="0" u="none" strike="noStrike" cap="none">
                <a:solidFill>
                  <a:srgbClr val="000000"/>
                </a:solidFill>
                <a:latin typeface="Arial"/>
                <a:ea typeface="Arial"/>
                <a:cs typeface="Arial"/>
              </a:rPr>
              <a:t>Traitement brut des 6 derniers mois</a:t>
            </a:r>
            <a:endParaRPr sz="1400" b="0" i="0" u="none" strike="noStrike" cap="none">
              <a:solidFill>
                <a:srgbClr val="000000"/>
              </a:solidFill>
              <a:latin typeface="Arial"/>
              <a:ea typeface="Arial"/>
              <a:cs typeface="Arial"/>
            </a:endParaRPr>
          </a:p>
        </p:txBody>
      </p:sp>
      <p:sp>
        <p:nvSpPr>
          <p:cNvPr id="175" name="Google Shape;175;p10"/>
          <p:cNvSpPr txBox="1"/>
          <p:nvPr/>
        </p:nvSpPr>
        <p:spPr bwMode="auto">
          <a:xfrm>
            <a:off x="3025774" y="1170418"/>
            <a:ext cx="2160650" cy="608100"/>
          </a:xfrm>
          <a:prstGeom prst="rect">
            <a:avLst/>
          </a:prstGeom>
          <a:noFill/>
          <a:ln>
            <a:noFill/>
          </a:ln>
        </p:spPr>
        <p:txBody>
          <a:bodyPr spcFirstLastPara="1" wrap="square" lIns="18000" tIns="0" rIns="18000" bIns="0" anchor="ctr" anchorCtr="0">
            <a:noAutofit/>
          </a:bodyPr>
          <a:lstStyle/>
          <a:p>
            <a:pPr marL="0" marR="0" lvl="0" indent="0" algn="l">
              <a:lnSpc>
                <a:spcPct val="100000"/>
              </a:lnSpc>
              <a:spcBef>
                <a:spcPts val="0"/>
              </a:spcBef>
              <a:spcAft>
                <a:spcPts val="0"/>
              </a:spcAft>
              <a:buClr>
                <a:srgbClr val="000000"/>
              </a:buClr>
              <a:buSzPts val="1400"/>
              <a:buFont typeface="Arial"/>
              <a:buNone/>
              <a:defRPr/>
            </a:pPr>
            <a:r>
              <a:rPr lang="fr" sz="1400" b="1" i="0" u="none" strike="noStrike" cap="none">
                <a:solidFill>
                  <a:srgbClr val="000000"/>
                </a:solidFill>
                <a:latin typeface="Arial"/>
                <a:ea typeface="Arial"/>
                <a:cs typeface="Arial"/>
              </a:rPr>
              <a:t>x</a:t>
            </a:r>
            <a:r>
              <a:rPr lang="fr" sz="1600" b="1" i="0" u="none" strike="noStrike" cap="none">
                <a:solidFill>
                  <a:srgbClr val="000000"/>
                </a:solidFill>
                <a:latin typeface="Arial"/>
                <a:ea typeface="Arial"/>
                <a:cs typeface="Arial"/>
              </a:rPr>
              <a:t> </a:t>
            </a:r>
            <a:r>
              <a:rPr lang="fr" sz="1600" b="1" i="0" u="none" strike="noStrike" cap="none">
                <a:solidFill>
                  <a:srgbClr val="FF0000"/>
                </a:solidFill>
                <a:latin typeface="Arial"/>
                <a:ea typeface="Arial"/>
                <a:cs typeface="Arial"/>
              </a:rPr>
              <a:t>Taux de liquidation</a:t>
            </a:r>
            <a:r>
              <a:rPr lang="fr" sz="1600" b="1" i="0" u="none" strike="noStrike" cap="none">
                <a:solidFill>
                  <a:srgbClr val="000000"/>
                </a:solidFill>
                <a:latin typeface="Times New Roman"/>
                <a:ea typeface="Times New Roman"/>
                <a:cs typeface="Times New Roman"/>
              </a:rPr>
              <a:t> </a:t>
            </a:r>
            <a:endParaRPr sz="1400" b="0" i="0" u="none" strike="noStrike" cap="none">
              <a:solidFill>
                <a:srgbClr val="000000"/>
              </a:solidFill>
              <a:latin typeface="Arial"/>
              <a:ea typeface="Arial"/>
              <a:cs typeface="Arial"/>
            </a:endParaRPr>
          </a:p>
        </p:txBody>
      </p:sp>
      <p:grpSp>
        <p:nvGrpSpPr>
          <p:cNvPr id="176" name="Google Shape;176;p10"/>
          <p:cNvGrpSpPr/>
          <p:nvPr/>
        </p:nvGrpSpPr>
        <p:grpSpPr bwMode="auto">
          <a:xfrm>
            <a:off x="5030787" y="1260473"/>
            <a:ext cx="2213038" cy="603248"/>
            <a:chOff x="3073" y="842"/>
            <a:chExt cx="1394" cy="380"/>
          </a:xfrm>
        </p:grpSpPr>
        <p:sp>
          <p:nvSpPr>
            <p:cNvPr id="177" name="Google Shape;177;p10"/>
            <p:cNvSpPr txBox="1"/>
            <p:nvPr/>
          </p:nvSpPr>
          <p:spPr bwMode="auto">
            <a:xfrm>
              <a:off x="3073" y="922"/>
              <a:ext cx="300" cy="300"/>
            </a:xfrm>
            <a:prstGeom prst="rect">
              <a:avLst/>
            </a:prstGeom>
            <a:noFill/>
            <a:ln>
              <a:noFill/>
            </a:ln>
          </p:spPr>
          <p:txBody>
            <a:bodyPr spcFirstLastPara="1" wrap="square" lIns="90000" tIns="10800" rIns="90000" bIns="46800" anchor="t" anchorCtr="0">
              <a:noAutofit/>
            </a:bodyPr>
            <a:lstStyle/>
            <a:p>
              <a:pPr marL="0" marR="0" lvl="0" indent="0" algn="l">
                <a:lnSpc>
                  <a:spcPct val="100000"/>
                </a:lnSpc>
                <a:spcBef>
                  <a:spcPts val="0"/>
                </a:spcBef>
                <a:spcAft>
                  <a:spcPts val="0"/>
                </a:spcAft>
                <a:buClr>
                  <a:srgbClr val="000000"/>
                </a:buClr>
                <a:buSzPts val="1400"/>
                <a:buFont typeface="Arial"/>
                <a:buNone/>
                <a:defRPr/>
              </a:pPr>
              <a:r>
                <a:rPr lang="fr" sz="1400" b="1" i="0" u="none" strike="noStrike" cap="none">
                  <a:solidFill>
                    <a:srgbClr val="000000"/>
                  </a:solidFill>
                  <a:latin typeface="Arial"/>
                  <a:ea typeface="Arial"/>
                  <a:cs typeface="Arial"/>
                </a:rPr>
                <a:t>x</a:t>
              </a:r>
              <a:endParaRPr sz="1400" b="0" i="0" u="none" strike="noStrike" cap="none">
                <a:solidFill>
                  <a:srgbClr val="000000"/>
                </a:solidFill>
                <a:latin typeface="Arial"/>
                <a:ea typeface="Arial"/>
                <a:cs typeface="Arial"/>
              </a:endParaRPr>
            </a:p>
          </p:txBody>
        </p:sp>
        <p:sp>
          <p:nvSpPr>
            <p:cNvPr id="178" name="Google Shape;178;p10"/>
            <p:cNvSpPr txBox="1"/>
            <p:nvPr/>
          </p:nvSpPr>
          <p:spPr bwMode="auto">
            <a:xfrm>
              <a:off x="3267" y="842"/>
              <a:ext cx="1200" cy="300"/>
            </a:xfrm>
            <a:prstGeom prst="rect">
              <a:avLst/>
            </a:prstGeom>
            <a:noFill/>
            <a:ln>
              <a:noFill/>
            </a:ln>
          </p:spPr>
          <p:txBody>
            <a:bodyPr spcFirstLastPara="1" wrap="square" lIns="18000" tIns="72000" rIns="18000" bIns="0" anchor="t" anchorCtr="0">
              <a:noAutofit/>
            </a:bodyPr>
            <a:lstStyle/>
            <a:p>
              <a:pPr marL="0" marR="0" lvl="0" indent="0" algn="l">
                <a:lnSpc>
                  <a:spcPct val="100000"/>
                </a:lnSpc>
                <a:spcBef>
                  <a:spcPts val="0"/>
                </a:spcBef>
                <a:spcAft>
                  <a:spcPts val="0"/>
                </a:spcAft>
                <a:buClr>
                  <a:srgbClr val="3333CC"/>
                </a:buClr>
                <a:buSzPts val="1600"/>
                <a:buFont typeface="Times New Roman"/>
                <a:buNone/>
                <a:defRPr/>
              </a:pPr>
              <a:r>
                <a:rPr lang="fr" sz="1600" b="1" i="0" u="none" strike="noStrike" cap="none">
                  <a:solidFill>
                    <a:srgbClr val="3333CC"/>
                  </a:solidFill>
                  <a:latin typeface="Arial"/>
                  <a:ea typeface="Arial"/>
                  <a:cs typeface="Arial"/>
                </a:rPr>
                <a:t>Coefficient  de décote/surcote</a:t>
              </a:r>
              <a:r>
                <a:rPr lang="fr" sz="1600" b="1" i="0" u="none" strike="noStrike" cap="none">
                  <a:solidFill>
                    <a:srgbClr val="000000"/>
                  </a:solidFill>
                  <a:latin typeface="Times New Roman"/>
                  <a:ea typeface="Times New Roman"/>
                  <a:cs typeface="Times New Roman"/>
                </a:rPr>
                <a:t> </a:t>
              </a:r>
              <a:endParaRPr sz="1400" b="0" i="0" u="none" strike="noStrike" cap="none">
                <a:solidFill>
                  <a:srgbClr val="000000"/>
                </a:solidFill>
                <a:latin typeface="Arial"/>
                <a:ea typeface="Arial"/>
                <a:cs typeface="Arial"/>
              </a:endParaRPr>
            </a:p>
          </p:txBody>
        </p:sp>
      </p:grpSp>
      <p:grpSp>
        <p:nvGrpSpPr>
          <p:cNvPr id="179" name="Google Shape;179;p10"/>
          <p:cNvGrpSpPr/>
          <p:nvPr/>
        </p:nvGrpSpPr>
        <p:grpSpPr bwMode="auto">
          <a:xfrm>
            <a:off x="6772275" y="1033463"/>
            <a:ext cx="2209799" cy="952500"/>
            <a:chOff x="4266" y="699"/>
            <a:chExt cx="1392" cy="600"/>
          </a:xfrm>
        </p:grpSpPr>
        <p:sp>
          <p:nvSpPr>
            <p:cNvPr id="180" name="Google Shape;180;p10"/>
            <p:cNvSpPr txBox="1"/>
            <p:nvPr/>
          </p:nvSpPr>
          <p:spPr bwMode="auto">
            <a:xfrm>
              <a:off x="4266" y="917"/>
              <a:ext cx="300" cy="300"/>
            </a:xfrm>
            <a:prstGeom prst="rect">
              <a:avLst/>
            </a:prstGeom>
            <a:noFill/>
            <a:ln>
              <a:noFill/>
            </a:ln>
          </p:spPr>
          <p:txBody>
            <a:bodyPr spcFirstLastPara="1" wrap="square" lIns="90000" tIns="10800" rIns="90000" bIns="46800" anchor="t" anchorCtr="0">
              <a:noAutofit/>
            </a:bodyPr>
            <a:lstStyle/>
            <a:p>
              <a:pPr marL="0" marR="0" lvl="0" indent="0" algn="l">
                <a:lnSpc>
                  <a:spcPct val="100000"/>
                </a:lnSpc>
                <a:spcBef>
                  <a:spcPts val="0"/>
                </a:spcBef>
                <a:spcAft>
                  <a:spcPts val="0"/>
                </a:spcAft>
                <a:buClr>
                  <a:srgbClr val="000000"/>
                </a:buClr>
                <a:buSzPts val="1400"/>
                <a:buFont typeface="Arial"/>
                <a:buNone/>
                <a:defRPr/>
              </a:pPr>
              <a:r>
                <a:rPr lang="fr" sz="1400" b="1" i="0" u="none" strike="noStrike" cap="none">
                  <a:solidFill>
                    <a:srgbClr val="000000"/>
                  </a:solidFill>
                  <a:latin typeface="Arial"/>
                  <a:ea typeface="Arial"/>
                  <a:cs typeface="Arial"/>
                </a:rPr>
                <a:t>x</a:t>
              </a:r>
              <a:endParaRPr sz="1400" b="0" i="0" u="none" strike="noStrike" cap="none">
                <a:solidFill>
                  <a:srgbClr val="000000"/>
                </a:solidFill>
                <a:latin typeface="Arial"/>
                <a:ea typeface="Arial"/>
                <a:cs typeface="Arial"/>
              </a:endParaRPr>
            </a:p>
          </p:txBody>
        </p:sp>
        <p:sp>
          <p:nvSpPr>
            <p:cNvPr id="181" name="Google Shape;181;p10"/>
            <p:cNvSpPr txBox="1"/>
            <p:nvPr/>
          </p:nvSpPr>
          <p:spPr bwMode="auto">
            <a:xfrm>
              <a:off x="4390" y="699"/>
              <a:ext cx="1268" cy="600"/>
            </a:xfrm>
            <a:prstGeom prst="rect">
              <a:avLst/>
            </a:prstGeom>
            <a:noFill/>
            <a:ln>
              <a:noFill/>
            </a:ln>
          </p:spPr>
          <p:txBody>
            <a:bodyPr spcFirstLastPara="1" wrap="square" lIns="0" tIns="72000" rIns="0" bIns="0" anchor="t" anchorCtr="0">
              <a:noAutofit/>
            </a:bodyPr>
            <a:lstStyle/>
            <a:p>
              <a:pPr marL="0" marR="0" lvl="0" indent="0" algn="ctr">
                <a:lnSpc>
                  <a:spcPct val="100000"/>
                </a:lnSpc>
                <a:spcBef>
                  <a:spcPts val="0"/>
                </a:spcBef>
                <a:spcAft>
                  <a:spcPts val="0"/>
                </a:spcAft>
                <a:buClr>
                  <a:srgbClr val="000000"/>
                </a:buClr>
                <a:buSzPts val="1400"/>
                <a:buFont typeface="Times New Roman"/>
                <a:buNone/>
                <a:defRPr/>
              </a:pPr>
              <a:r>
                <a:rPr lang="fr" sz="1400" b="1" i="0" u="none" strike="noStrike" cap="none">
                  <a:solidFill>
                    <a:srgbClr val="FF6600"/>
                  </a:solidFill>
                  <a:latin typeface="Arial"/>
                  <a:ea typeface="Arial"/>
                  <a:cs typeface="Arial"/>
                </a:rPr>
                <a:t>Coef.  de majoration pour 3 enfants (+ 10 %) et + 5 % par enfant au delà de 3</a:t>
              </a:r>
              <a:endParaRPr sz="1400" b="0" i="0" u="none" strike="noStrike" cap="none">
                <a:solidFill>
                  <a:srgbClr val="FF6600"/>
                </a:solidFill>
                <a:latin typeface="Arial"/>
                <a:ea typeface="Arial"/>
                <a:cs typeface="Arial"/>
              </a:endParaRPr>
            </a:p>
          </p:txBody>
        </p:sp>
      </p:grpSp>
      <p:sp>
        <p:nvSpPr>
          <p:cNvPr id="182" name="Google Shape;182;p10"/>
          <p:cNvSpPr txBox="1"/>
          <p:nvPr/>
        </p:nvSpPr>
        <p:spPr bwMode="auto">
          <a:xfrm>
            <a:off x="0" y="109265"/>
            <a:ext cx="9144000" cy="8049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400" b="1" i="1" u="none" strike="noStrike" cap="none">
                <a:solidFill>
                  <a:srgbClr val="980000"/>
                </a:solidFill>
                <a:latin typeface="Apple Casual" pitchFamily="2" charset="77"/>
                <a:ea typeface="Permanent Marker"/>
                <a:cs typeface="Permanent Marker"/>
              </a:rPr>
              <a:t>Le mode actuel de calcul de la retraite pour les fonctionnaires</a:t>
            </a:r>
            <a:endParaRPr sz="1400" b="1" i="1" u="none" strike="noStrike" cap="none">
              <a:solidFill>
                <a:srgbClr val="980000"/>
              </a:solidFill>
              <a:latin typeface="Apple Casual" pitchFamily="2" charset="77"/>
              <a:ea typeface="Permanent Marker"/>
              <a:cs typeface="Permanent Marker"/>
            </a:endParaRPr>
          </a:p>
        </p:txBody>
      </p:sp>
      <p:grpSp>
        <p:nvGrpSpPr>
          <p:cNvPr id="183" name="Google Shape;183;p10"/>
          <p:cNvGrpSpPr/>
          <p:nvPr/>
        </p:nvGrpSpPr>
        <p:grpSpPr bwMode="auto">
          <a:xfrm>
            <a:off x="370863" y="1676400"/>
            <a:ext cx="5784850" cy="1997306"/>
            <a:chOff x="240" y="1104"/>
            <a:chExt cx="3644" cy="1259"/>
          </a:xfrm>
        </p:grpSpPr>
        <p:sp>
          <p:nvSpPr>
            <p:cNvPr id="184" name="Google Shape;184;p10"/>
            <p:cNvSpPr txBox="1"/>
            <p:nvPr/>
          </p:nvSpPr>
          <p:spPr bwMode="auto">
            <a:xfrm>
              <a:off x="874" y="1781"/>
              <a:ext cx="3000" cy="300"/>
            </a:xfrm>
            <a:prstGeom prst="rect">
              <a:avLst/>
            </a:prstGeom>
            <a:noFill/>
            <a:ln>
              <a:noFill/>
            </a:ln>
          </p:spPr>
          <p:txBody>
            <a:bodyPr spcFirstLastPara="1" wrap="square" lIns="18000" tIns="0" rIns="18000" bIns="0" anchor="t" anchorCtr="0">
              <a:noAutofit/>
            </a:bodyPr>
            <a:lstStyle/>
            <a:p>
              <a:pPr marL="0" marR="0" lvl="0" indent="0" algn="ctr">
                <a:lnSpc>
                  <a:spcPct val="100000"/>
                </a:lnSpc>
                <a:spcBef>
                  <a:spcPts val="0"/>
                </a:spcBef>
                <a:spcAft>
                  <a:spcPts val="0"/>
                </a:spcAft>
                <a:buClr>
                  <a:srgbClr val="000000"/>
                </a:buClr>
                <a:buSzPts val="1600"/>
                <a:buFont typeface="Times New Roman"/>
                <a:buNone/>
                <a:defRPr/>
              </a:pPr>
              <a:r>
                <a:rPr lang="fr" sz="1600" b="1" i="0" u="none" strike="noStrike" cap="none">
                  <a:solidFill>
                    <a:srgbClr val="000000"/>
                  </a:solidFill>
                  <a:latin typeface="Arial"/>
                  <a:ea typeface="Arial"/>
                  <a:cs typeface="Arial"/>
                </a:rPr>
                <a:t>Nombre d’années travaillées </a:t>
              </a:r>
              <a:r>
                <a:rPr lang="fr" sz="900" b="1" i="0" u="none" strike="noStrike" cap="none">
                  <a:solidFill>
                    <a:srgbClr val="000000"/>
                  </a:solidFill>
                  <a:latin typeface="Arial"/>
                  <a:ea typeface="Arial"/>
                  <a:cs typeface="Arial"/>
                </a:rPr>
                <a:t>(</a:t>
              </a:r>
              <a:r>
                <a:rPr lang="fr" sz="700" b="1" i="0" u="none" strike="noStrike" cap="none">
                  <a:solidFill>
                    <a:srgbClr val="000000"/>
                  </a:solidFill>
                  <a:latin typeface="Arial"/>
                  <a:ea typeface="Arial"/>
                  <a:cs typeface="Arial"/>
                </a:rPr>
                <a:t>+</a:t>
              </a:r>
              <a:r>
                <a:rPr lang="fr" sz="900" b="1" i="0" u="none" strike="noStrike" cap="none">
                  <a:solidFill>
                    <a:srgbClr val="000000"/>
                  </a:solidFill>
                  <a:latin typeface="Arial"/>
                  <a:ea typeface="Arial"/>
                  <a:cs typeface="Arial"/>
                </a:rPr>
                <a:t> 1 an/enfant né avant 2004)</a:t>
              </a:r>
              <a:endParaRPr sz="700"/>
            </a:p>
            <a:p>
              <a:pPr marL="0" marR="0" lvl="0" indent="0" algn="ctr">
                <a:lnSpc>
                  <a:spcPct val="100000"/>
                </a:lnSpc>
                <a:spcBef>
                  <a:spcPts val="0"/>
                </a:spcBef>
                <a:spcAft>
                  <a:spcPts val="0"/>
                </a:spcAft>
                <a:buNone/>
                <a:defRPr/>
              </a:pPr>
              <a:endParaRPr sz="800" b="1">
                <a:solidFill>
                  <a:srgbClr val="009900"/>
                </a:solidFill>
              </a:endParaRPr>
            </a:p>
            <a:p>
              <a:pPr marL="0" marR="0" lvl="0" indent="0" algn="ctr">
                <a:lnSpc>
                  <a:spcPct val="100000"/>
                </a:lnSpc>
                <a:spcBef>
                  <a:spcPts val="0"/>
                </a:spcBef>
                <a:spcAft>
                  <a:spcPts val="0"/>
                </a:spcAft>
                <a:buNone/>
                <a:defRPr/>
              </a:pPr>
              <a:r>
                <a:rPr lang="fr" sz="1600" b="1" i="0" u="none" strike="noStrike" cap="none">
                  <a:solidFill>
                    <a:srgbClr val="009900"/>
                  </a:solidFill>
                  <a:latin typeface="Arial"/>
                  <a:ea typeface="Arial"/>
                  <a:cs typeface="Arial"/>
                </a:rPr>
                <a:t>durée pour taux plein</a:t>
              </a:r>
              <a:r>
                <a:rPr lang="fr" sz="1600" b="1" i="0" u="none" strike="noStrike" cap="none">
                  <a:solidFill>
                    <a:srgbClr val="000000"/>
                  </a:solidFill>
                  <a:latin typeface="Arial"/>
                  <a:ea typeface="Arial"/>
                  <a:cs typeface="Arial"/>
                </a:rPr>
                <a:t> </a:t>
              </a:r>
              <a:endParaRPr sz="1400" b="0" i="0" u="none" strike="noStrike" cap="none">
                <a:solidFill>
                  <a:srgbClr val="000000"/>
                </a:solidFill>
                <a:latin typeface="Arial"/>
                <a:ea typeface="Arial"/>
                <a:cs typeface="Arial"/>
              </a:endParaRPr>
            </a:p>
          </p:txBody>
        </p:sp>
        <p:grpSp>
          <p:nvGrpSpPr>
            <p:cNvPr id="185" name="Google Shape;185;p10"/>
            <p:cNvGrpSpPr/>
            <p:nvPr/>
          </p:nvGrpSpPr>
          <p:grpSpPr bwMode="auto">
            <a:xfrm>
              <a:off x="240" y="1767"/>
              <a:ext cx="3644" cy="300"/>
              <a:chOff x="240" y="1767"/>
              <a:chExt cx="3644" cy="300"/>
            </a:xfrm>
          </p:grpSpPr>
          <p:sp>
            <p:nvSpPr>
              <p:cNvPr id="186" name="Google Shape;186;p10"/>
              <p:cNvSpPr txBox="1"/>
              <p:nvPr/>
            </p:nvSpPr>
            <p:spPr bwMode="auto">
              <a:xfrm>
                <a:off x="240" y="1767"/>
                <a:ext cx="803" cy="300"/>
              </a:xfrm>
              <a:prstGeom prst="rect">
                <a:avLst/>
              </a:prstGeom>
              <a:noFill/>
              <a:ln>
                <a:noFill/>
              </a:ln>
            </p:spPr>
            <p:txBody>
              <a:bodyPr spcFirstLastPara="1" wrap="square" lIns="18000" tIns="72000" rIns="18000" bIns="0" anchor="t" anchorCtr="0">
                <a:noAutofit/>
              </a:bodyPr>
              <a:lstStyle/>
              <a:p>
                <a:pPr marL="0" marR="0" lvl="0" indent="0" algn="ctr">
                  <a:lnSpc>
                    <a:spcPct val="100000"/>
                  </a:lnSpc>
                  <a:spcBef>
                    <a:spcPts val="0"/>
                  </a:spcBef>
                  <a:spcAft>
                    <a:spcPts val="0"/>
                  </a:spcAft>
                  <a:buClr>
                    <a:srgbClr val="000000"/>
                  </a:buClr>
                  <a:buSzPts val="1600"/>
                  <a:buFont typeface="Times New Roman"/>
                  <a:buNone/>
                  <a:defRPr/>
                </a:pPr>
                <a:r>
                  <a:rPr lang="fr" sz="1600" b="1" i="0" u="none" strike="noStrike" cap="none">
                    <a:solidFill>
                      <a:srgbClr val="000000"/>
                    </a:solidFill>
                    <a:latin typeface="Arial"/>
                    <a:ea typeface="Arial"/>
                    <a:cs typeface="Arial"/>
                  </a:rPr>
                  <a:t>75%    x</a:t>
                </a:r>
                <a:endParaRPr sz="1400" b="0" i="0" u="none" strike="noStrike" cap="none">
                  <a:solidFill>
                    <a:srgbClr val="000000"/>
                  </a:solidFill>
                  <a:latin typeface="Arial"/>
                  <a:ea typeface="Arial"/>
                  <a:cs typeface="Arial"/>
                </a:endParaRPr>
              </a:p>
              <a:p>
                <a:pPr marL="0" marR="0" lvl="0" indent="0" algn="ctr">
                  <a:lnSpc>
                    <a:spcPct val="100000"/>
                  </a:lnSpc>
                  <a:spcBef>
                    <a:spcPts val="0"/>
                  </a:spcBef>
                  <a:spcAft>
                    <a:spcPts val="0"/>
                  </a:spcAft>
                  <a:buClr>
                    <a:srgbClr val="000000"/>
                  </a:buClr>
                  <a:buSzPts val="1600"/>
                  <a:buFont typeface="Times New Roman"/>
                  <a:buNone/>
                  <a:defRPr/>
                </a:pPr>
                <a:r>
                  <a:rPr lang="fr" sz="1600" b="1" i="0" u="none" strike="noStrike" cap="none">
                    <a:solidFill>
                      <a:srgbClr val="000000"/>
                    </a:solidFill>
                    <a:latin typeface="Times New Roman"/>
                    <a:ea typeface="Times New Roman"/>
                    <a:cs typeface="Times New Roman"/>
                  </a:rPr>
                  <a:t> </a:t>
                </a:r>
                <a:endParaRPr sz="1400" b="0" i="0" u="none" strike="noStrike" cap="none">
                  <a:solidFill>
                    <a:srgbClr val="000000"/>
                  </a:solidFill>
                  <a:latin typeface="Arial"/>
                  <a:ea typeface="Arial"/>
                  <a:cs typeface="Arial"/>
                </a:endParaRPr>
              </a:p>
            </p:txBody>
          </p:sp>
          <p:cxnSp>
            <p:nvCxnSpPr>
              <p:cNvPr id="187" name="Google Shape;187;p10"/>
              <p:cNvCxnSpPr>
                <a:cxnSpLocks/>
              </p:cNvCxnSpPr>
              <p:nvPr/>
            </p:nvCxnSpPr>
            <p:spPr bwMode="auto">
              <a:xfrm>
                <a:off x="884" y="1999"/>
                <a:ext cx="3000" cy="0"/>
              </a:xfrm>
              <a:prstGeom prst="straightConnector1">
                <a:avLst/>
              </a:prstGeom>
              <a:noFill/>
              <a:ln w="9525" cap="sq" cmpd="sng">
                <a:solidFill>
                  <a:srgbClr val="000000"/>
                </a:solidFill>
                <a:prstDash val="solid"/>
                <a:miter lim="800000"/>
                <a:headEnd type="none" w="sm" len="sm"/>
                <a:tailEnd type="none" w="sm" len="sm"/>
              </a:ln>
            </p:spPr>
          </p:cxnSp>
        </p:grpSp>
        <p:sp>
          <p:nvSpPr>
            <p:cNvPr id="188" name="Google Shape;188;p10"/>
            <p:cNvSpPr/>
            <p:nvPr/>
          </p:nvSpPr>
          <p:spPr bwMode="auto">
            <a:xfrm>
              <a:off x="1988" y="1104"/>
              <a:ext cx="458" cy="347"/>
            </a:xfrm>
            <a:custGeom>
              <a:avLst/>
              <a:gdLst/>
              <a:ahLst/>
              <a:cxnLst/>
              <a:rect l="l" t="t" r="r" b="b"/>
              <a:pathLst>
                <a:path w="460" h="348" extrusionOk="0">
                  <a:moveTo>
                    <a:pt x="0" y="348"/>
                  </a:moveTo>
                  <a:cubicBezTo>
                    <a:pt x="48" y="131"/>
                    <a:pt x="364" y="188"/>
                    <a:pt x="460" y="0"/>
                  </a:cubicBezTo>
                </a:path>
              </a:pathLst>
            </a:custGeom>
            <a:noFill/>
            <a:ln w="19075" cap="sq"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a:lnSpc>
                  <a:spcPct val="100000"/>
                </a:lnSpc>
                <a:spcBef>
                  <a:spcPts val="0"/>
                </a:spcBef>
                <a:spcAft>
                  <a:spcPts val="0"/>
                </a:spcAft>
                <a:buClr>
                  <a:srgbClr val="000000"/>
                </a:buClr>
                <a:buSzPts val="2400"/>
                <a:buFont typeface="Arial"/>
                <a:buNone/>
                <a:defRPr/>
              </a:pPr>
              <a:endParaRPr sz="2400" b="0" i="0" u="none" strike="noStrike" cap="none">
                <a:solidFill>
                  <a:srgbClr val="000000"/>
                </a:solidFill>
                <a:latin typeface="Times New Roman"/>
                <a:ea typeface="Times New Roman"/>
                <a:cs typeface="Times New Roman"/>
              </a:endParaRPr>
            </a:p>
          </p:txBody>
        </p:sp>
        <p:sp>
          <p:nvSpPr>
            <p:cNvPr id="189" name="Google Shape;189;p10"/>
            <p:cNvSpPr/>
            <p:nvPr/>
          </p:nvSpPr>
          <p:spPr bwMode="auto">
            <a:xfrm>
              <a:off x="240" y="1463"/>
              <a:ext cx="3600" cy="900"/>
            </a:xfrm>
            <a:prstGeom prst="ellipse">
              <a:avLst/>
            </a:prstGeom>
            <a:noFill/>
            <a:ln w="19075" cap="sq"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a:lnSpc>
                  <a:spcPct val="100000"/>
                </a:lnSpc>
                <a:spcBef>
                  <a:spcPts val="0"/>
                </a:spcBef>
                <a:spcAft>
                  <a:spcPts val="0"/>
                </a:spcAft>
                <a:buClr>
                  <a:srgbClr val="000000"/>
                </a:buClr>
                <a:buSzPts val="2400"/>
                <a:buFont typeface="Arial"/>
                <a:buNone/>
                <a:defRPr/>
              </a:pPr>
              <a:endParaRPr sz="2400" b="0" i="0" u="none" strike="noStrike" cap="none">
                <a:solidFill>
                  <a:srgbClr val="000000"/>
                </a:solidFill>
                <a:latin typeface="Arial"/>
                <a:ea typeface="Arial"/>
                <a:cs typeface="Arial"/>
              </a:endParaRPr>
            </a:p>
          </p:txBody>
        </p:sp>
      </p:grpSp>
      <p:sp>
        <p:nvSpPr>
          <p:cNvPr id="190" name="Google Shape;190;p10"/>
          <p:cNvSpPr txBox="1"/>
          <p:nvPr/>
        </p:nvSpPr>
        <p:spPr bwMode="auto">
          <a:xfrm>
            <a:off x="-1016000" y="1490133"/>
            <a:ext cx="184731" cy="307777"/>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None/>
              <a:defRPr/>
            </a:pPr>
            <a:endParaRPr sz="1400" b="0" i="0" u="none" strike="noStrike" cap="none">
              <a:solidFill>
                <a:srgbClr val="000000"/>
              </a:solidFill>
              <a:latin typeface="Arial"/>
              <a:ea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 calcmode="lin" valueType="num">
                                      <p:cBhvr additive="base">
                                        <p:cTn id="7" dur="500"/>
                                        <p:tgtEl>
                                          <p:spTgt spid="15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4"/>
                                        </p:tgtEl>
                                        <p:attrNameLst>
                                          <p:attrName>style.visibility</p:attrName>
                                        </p:attrNameLst>
                                      </p:cBhvr>
                                      <p:to>
                                        <p:strVal val="visible"/>
                                      </p:to>
                                    </p:set>
                                    <p:anim calcmode="lin" valueType="num">
                                      <p:cBhvr additive="base">
                                        <p:cTn id="12" dur="500"/>
                                        <p:tgtEl>
                                          <p:spTgt spid="16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9"/>
                                        </p:tgtEl>
                                        <p:attrNameLst>
                                          <p:attrName>style.visibility</p:attrName>
                                        </p:attrNameLst>
                                      </p:cBhvr>
                                      <p:to>
                                        <p:strVal val="visible"/>
                                      </p:to>
                                    </p:set>
                                    <p:anim calcmode="lin" valueType="num">
                                      <p:cBhvr additive="base">
                                        <p:cTn id="17"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0"/>
                                        </p:tgtEl>
                                        <p:attrNameLst>
                                          <p:attrName>style.visibility</p:attrName>
                                        </p:attrNameLst>
                                      </p:cBhvr>
                                      <p:to>
                                        <p:strVal val="visible"/>
                                      </p:to>
                                    </p:set>
                                    <p:anim calcmode="lin" valueType="num">
                                      <p:cBhvr additive="base">
                                        <p:cTn id="22" dur="500"/>
                                        <p:tgtEl>
                                          <p:spTgt spid="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5" name="Google Shape;195;p11"/>
          <p:cNvPicPr/>
          <p:nvPr/>
        </p:nvPicPr>
        <p:blipFill>
          <a:blip r:embed="rId3">
            <a:alphaModFix/>
          </a:blip>
          <a:stretch/>
        </p:blipFill>
        <p:spPr bwMode="auto">
          <a:xfrm>
            <a:off x="0" y="0"/>
            <a:ext cx="9143999" cy="5624950"/>
          </a:xfrm>
          <a:prstGeom prst="rect">
            <a:avLst/>
          </a:prstGeom>
          <a:noFill/>
          <a:ln>
            <a:noFill/>
          </a:ln>
        </p:spPr>
      </p:pic>
      <p:sp>
        <p:nvSpPr>
          <p:cNvPr id="196" name="Google Shape;196;p11"/>
          <p:cNvSpPr txBox="1"/>
          <p:nvPr/>
        </p:nvSpPr>
        <p:spPr bwMode="auto">
          <a:xfrm>
            <a:off x="656625" y="5719875"/>
            <a:ext cx="7719000" cy="481500"/>
          </a:xfrm>
          <a:prstGeom prst="rect">
            <a:avLst/>
          </a:prstGeom>
          <a:noFill/>
          <a:ln>
            <a:noFill/>
          </a:ln>
        </p:spPr>
        <p:txBody>
          <a:bodyPr spcFirstLastPara="1" wrap="square" lIns="91425" tIns="91425" rIns="91425" bIns="91425" anchor="t" anchorCtr="0">
            <a:noAutofit/>
          </a:bodyPr>
          <a:lstStyle/>
          <a:p>
            <a:pPr marL="0" marR="0" lvl="0" indent="0" algn="ctr">
              <a:lnSpc>
                <a:spcPct val="100000"/>
              </a:lnSpc>
              <a:spcBef>
                <a:spcPts val="0"/>
              </a:spcBef>
              <a:spcAft>
                <a:spcPts val="0"/>
              </a:spcAft>
              <a:buClr>
                <a:srgbClr val="000000"/>
              </a:buClr>
              <a:buSzPts val="2400"/>
              <a:buFont typeface="Arial"/>
              <a:buNone/>
              <a:defRPr/>
            </a:pPr>
            <a:r>
              <a:rPr lang="fr" sz="2400" b="0" i="0" u="none" strike="noStrike" cap="none">
                <a:solidFill>
                  <a:srgbClr val="7F6000"/>
                </a:solidFill>
                <a:latin typeface="Arial"/>
                <a:ea typeface="Arial"/>
                <a:cs typeface="Arial"/>
              </a:rPr>
              <a:t>https://www.info-retraite.fr/portail-services</a:t>
            </a:r>
            <a:endParaRPr sz="2400" b="0" i="0" u="none" strike="noStrike" cap="none">
              <a:solidFill>
                <a:srgbClr val="7F6000"/>
              </a:solidFill>
              <a:latin typeface="Arial"/>
              <a:ea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1" name="Google Shape;201;g1809698d343_4_6"/>
          <p:cNvPicPr/>
          <p:nvPr/>
        </p:nvPicPr>
        <p:blipFill>
          <a:blip r:embed="rId2">
            <a:alphaModFix/>
          </a:blip>
          <a:srcRect l="7781" t="1018" r="7786" b="2891"/>
          <a:stretch/>
        </p:blipFill>
        <p:spPr bwMode="auto">
          <a:xfrm>
            <a:off x="1817914" y="799916"/>
            <a:ext cx="7326086" cy="5519424"/>
          </a:xfrm>
          <a:prstGeom prst="rect">
            <a:avLst/>
          </a:prstGeom>
          <a:noFill/>
          <a:ln>
            <a:noFill/>
          </a:ln>
        </p:spPr>
      </p:pic>
      <p:sp>
        <p:nvSpPr>
          <p:cNvPr id="202" name="Google Shape;202;g1809698d343_4_6"/>
          <p:cNvSpPr txBox="1"/>
          <p:nvPr/>
        </p:nvSpPr>
        <p:spPr bwMode="auto">
          <a:xfrm>
            <a:off x="152400" y="52550"/>
            <a:ext cx="8991600" cy="923299"/>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defRPr/>
            </a:pPr>
            <a:r>
              <a:rPr lang="fr" sz="2400" b="1" i="1" dirty="0">
                <a:solidFill>
                  <a:srgbClr val="980000"/>
                </a:solidFill>
                <a:latin typeface="Apple Casual" pitchFamily="2" charset="77"/>
              </a:rPr>
              <a:t>Les durées de carrière baissent au fil des générations, s’éloignant de la durée de cotisation exigée</a:t>
            </a:r>
            <a:endParaRPr sz="2400" b="1" i="1" dirty="0">
              <a:solidFill>
                <a:srgbClr val="980000"/>
              </a:solidFill>
              <a:latin typeface="Apple Casual" pitchFamily="2" charset="77"/>
            </a:endParaRPr>
          </a:p>
        </p:txBody>
      </p:sp>
      <p:sp>
        <p:nvSpPr>
          <p:cNvPr id="2" name="Google Shape;304;p37"/>
          <p:cNvSpPr txBox="1"/>
          <p:nvPr/>
        </p:nvSpPr>
        <p:spPr bwMode="auto">
          <a:xfrm>
            <a:off x="201118" y="1467293"/>
            <a:ext cx="2552968" cy="4029993"/>
          </a:xfrm>
          <a:prstGeom prst="rect">
            <a:avLst/>
          </a:prstGeom>
          <a:noFill/>
          <a:ln>
            <a:noFill/>
          </a:ln>
        </p:spPr>
        <p:txBody>
          <a:bodyPr spcFirstLastPara="1" wrap="square" lIns="90000" tIns="46800" rIns="90000" bIns="46800" anchor="t" anchorCtr="0">
            <a:noAutofit/>
          </a:bodyPr>
          <a:lstStyle/>
          <a:p>
            <a:pPr marL="0" lvl="0" indent="0" algn="l">
              <a:lnSpc>
                <a:spcPct val="114999"/>
              </a:lnSpc>
              <a:spcBef>
                <a:spcPts val="0"/>
              </a:spcBef>
              <a:spcAft>
                <a:spcPts val="0"/>
              </a:spcAft>
              <a:buClr>
                <a:schemeClr val="dk1"/>
              </a:buClr>
              <a:buSzPts val="1100"/>
              <a:buFont typeface="Arial"/>
              <a:buNone/>
              <a:defRPr/>
            </a:pPr>
            <a:r>
              <a:rPr lang="fr" sz="1800">
                <a:solidFill>
                  <a:schemeClr val="dk1"/>
                </a:solidFill>
              </a:rPr>
              <a:t>À partir de la génération 1955, (du fait d’entrées plus tardives dans l’emploi et de la précarisation des carrières), les durées de carrière attendues baissent continuellement pour n’être plus que de 38 années pour la génération 2000...</a:t>
            </a:r>
            <a:endParaRPr sz="18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207" name="Google Shape;207;p12"/>
          <p:cNvSpPr txBox="1"/>
          <p:nvPr/>
        </p:nvSpPr>
        <p:spPr bwMode="auto">
          <a:xfrm>
            <a:off x="8744575" y="6477000"/>
            <a:ext cx="3183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18</a:t>
            </a:fld>
            <a:endParaRPr sz="1400" b="1" i="0" u="none" strike="noStrike" cap="none">
              <a:solidFill>
                <a:srgbClr val="FFFFFF"/>
              </a:solidFill>
              <a:latin typeface="Arial Narrow"/>
              <a:ea typeface="Arial Narrow"/>
              <a:cs typeface="Arial Narrow"/>
            </a:endParaRPr>
          </a:p>
        </p:txBody>
      </p:sp>
      <p:sp>
        <p:nvSpPr>
          <p:cNvPr id="208" name="Google Shape;208;p12"/>
          <p:cNvSpPr txBox="1"/>
          <p:nvPr/>
        </p:nvSpPr>
        <p:spPr bwMode="auto">
          <a:xfrm>
            <a:off x="103225" y="0"/>
            <a:ext cx="8839200" cy="4605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400" b="1" i="1" u="none" strike="noStrike" cap="none" dirty="0">
                <a:solidFill>
                  <a:srgbClr val="980000"/>
                </a:solidFill>
                <a:latin typeface="Apple Casual" pitchFamily="2" charset="77"/>
                <a:ea typeface="Permanent Marker"/>
                <a:cs typeface="Permanent Marker"/>
              </a:rPr>
              <a:t>L’âge moyen de départ en retraite suivant les corps</a:t>
            </a:r>
            <a:endParaRPr sz="1400" b="1" i="1" u="none" strike="noStrike" cap="none" dirty="0">
              <a:solidFill>
                <a:srgbClr val="980000"/>
              </a:solidFill>
              <a:latin typeface="Apple Casual" pitchFamily="2" charset="77"/>
              <a:ea typeface="Permanent Marker"/>
              <a:cs typeface="Permanent Marker"/>
            </a:endParaRPr>
          </a:p>
        </p:txBody>
      </p:sp>
      <p:sp>
        <p:nvSpPr>
          <p:cNvPr id="209" name="Google Shape;209;p12"/>
          <p:cNvSpPr txBox="1"/>
          <p:nvPr/>
        </p:nvSpPr>
        <p:spPr bwMode="auto">
          <a:xfrm>
            <a:off x="162400" y="5107900"/>
            <a:ext cx="8981700" cy="955800"/>
          </a:xfrm>
          <a:prstGeom prst="rect">
            <a:avLst/>
          </a:prstGeom>
          <a:noFill/>
          <a:ln>
            <a:noFill/>
          </a:ln>
        </p:spPr>
        <p:txBody>
          <a:bodyPr spcFirstLastPara="1" wrap="square" lIns="0" tIns="0" rIns="0" bIns="0" anchor="t" anchorCtr="0">
            <a:noAutofit/>
          </a:bodyPr>
          <a:lstStyle/>
          <a:p>
            <a:pPr marL="0" marR="0" lvl="0" indent="0" algn="ctr">
              <a:lnSpc>
                <a:spcPct val="114999"/>
              </a:lnSpc>
              <a:spcBef>
                <a:spcPts val="0"/>
              </a:spcBef>
              <a:spcAft>
                <a:spcPts val="0"/>
              </a:spcAft>
              <a:buClr>
                <a:schemeClr val="dk1"/>
              </a:buClr>
              <a:buSzPts val="1100"/>
              <a:buFont typeface="Arial"/>
              <a:buNone/>
              <a:defRPr/>
            </a:pPr>
            <a:r>
              <a:rPr lang="fr" sz="1600" b="0" i="0" u="none" strike="noStrike" cap="none">
                <a:solidFill>
                  <a:srgbClr val="00000A"/>
                </a:solidFill>
                <a:latin typeface="Arial"/>
                <a:ea typeface="Arial"/>
                <a:cs typeface="Arial"/>
              </a:rPr>
              <a:t>Les taux de liquidation des retraites ont baissé de 2010 à 2017 (âge légal + nb de trimestres) : </a:t>
            </a:r>
            <a:endParaRPr sz="1600" b="0" i="0" u="none" strike="noStrike" cap="none">
              <a:solidFill>
                <a:srgbClr val="00000A"/>
              </a:solidFill>
              <a:latin typeface="Arial"/>
              <a:ea typeface="Arial"/>
              <a:cs typeface="Arial"/>
            </a:endParaRPr>
          </a:p>
          <a:p>
            <a:pPr marL="457200" marR="0" lvl="0" indent="0" algn="ctr">
              <a:lnSpc>
                <a:spcPct val="114999"/>
              </a:lnSpc>
              <a:spcBef>
                <a:spcPts val="0"/>
              </a:spcBef>
              <a:spcAft>
                <a:spcPts val="0"/>
              </a:spcAft>
              <a:buClr>
                <a:srgbClr val="000000"/>
              </a:buClr>
              <a:buSzPts val="1600"/>
              <a:buFont typeface="Arial"/>
              <a:buNone/>
              <a:defRPr/>
            </a:pPr>
            <a:r>
              <a:rPr lang="fr" sz="1600" b="1" i="0" u="none" strike="noStrike" cap="none">
                <a:solidFill>
                  <a:srgbClr val="FF0000"/>
                </a:solidFill>
                <a:latin typeface="Arial"/>
                <a:ea typeface="Arial"/>
                <a:cs typeface="Arial"/>
              </a:rPr>
              <a:t>- 2,7</a:t>
            </a:r>
            <a:r>
              <a:rPr lang="fr" sz="1600" b="1">
                <a:solidFill>
                  <a:srgbClr val="FF0000"/>
                </a:solidFill>
              </a:rPr>
              <a:t> pts</a:t>
            </a:r>
            <a:r>
              <a:rPr lang="fr" sz="1600" b="0" i="0" u="none" strike="noStrike" cap="none">
                <a:solidFill>
                  <a:srgbClr val="00000A"/>
                </a:solidFill>
                <a:latin typeface="Arial"/>
                <a:ea typeface="Arial"/>
                <a:cs typeface="Arial"/>
              </a:rPr>
              <a:t> de 74,4 % à 71,7 % chez les </a:t>
            </a:r>
            <a:r>
              <a:rPr lang="fr" sz="1600" b="0" i="0" u="none" strike="noStrike" cap="none">
                <a:solidFill>
                  <a:srgbClr val="FF0000"/>
                </a:solidFill>
                <a:latin typeface="Arial"/>
                <a:ea typeface="Arial"/>
                <a:cs typeface="Arial"/>
              </a:rPr>
              <a:t>DR et CR hommes</a:t>
            </a:r>
            <a:r>
              <a:rPr lang="fr" sz="1600" b="0" i="0" u="none" strike="noStrike" cap="none">
                <a:solidFill>
                  <a:srgbClr val="00000A"/>
                </a:solidFill>
                <a:latin typeface="Arial"/>
                <a:ea typeface="Arial"/>
                <a:cs typeface="Arial"/>
              </a:rPr>
              <a:t>, </a:t>
            </a:r>
            <a:endParaRPr sz="1600" b="0" i="0" u="none" strike="noStrike" cap="none">
              <a:solidFill>
                <a:srgbClr val="00000A"/>
              </a:solidFill>
              <a:latin typeface="Arial"/>
              <a:ea typeface="Arial"/>
              <a:cs typeface="Arial"/>
            </a:endParaRPr>
          </a:p>
          <a:p>
            <a:pPr marL="457200" marR="0" lvl="0" indent="0" algn="ctr">
              <a:lnSpc>
                <a:spcPct val="114999"/>
              </a:lnSpc>
              <a:spcBef>
                <a:spcPts val="0"/>
              </a:spcBef>
              <a:spcAft>
                <a:spcPts val="0"/>
              </a:spcAft>
              <a:buClr>
                <a:srgbClr val="000000"/>
              </a:buClr>
              <a:buSzPts val="1600"/>
              <a:buFont typeface="Arial"/>
              <a:buNone/>
              <a:defRPr/>
            </a:pPr>
            <a:r>
              <a:rPr lang="fr" sz="1600" b="1" i="0" u="none" strike="noStrike" cap="none">
                <a:solidFill>
                  <a:srgbClr val="B45F06"/>
                </a:solidFill>
                <a:latin typeface="Arial"/>
                <a:ea typeface="Arial"/>
                <a:cs typeface="Arial"/>
              </a:rPr>
              <a:t>- 2,4 </a:t>
            </a:r>
            <a:r>
              <a:rPr lang="fr" sz="1600" b="1">
                <a:solidFill>
                  <a:srgbClr val="B45F06"/>
                </a:solidFill>
              </a:rPr>
              <a:t>pts</a:t>
            </a:r>
            <a:r>
              <a:rPr lang="fr" sz="1600" b="0" i="0" u="none" strike="noStrike" cap="none">
                <a:solidFill>
                  <a:srgbClr val="00000A"/>
                </a:solidFill>
                <a:latin typeface="Arial"/>
                <a:ea typeface="Arial"/>
                <a:cs typeface="Arial"/>
              </a:rPr>
              <a:t> de 79,8 % à 77,4 % chez les </a:t>
            </a:r>
            <a:r>
              <a:rPr lang="fr" sz="1600" b="0" i="0" u="none" strike="noStrike" cap="none">
                <a:solidFill>
                  <a:srgbClr val="B45F06"/>
                </a:solidFill>
                <a:latin typeface="Arial"/>
                <a:ea typeface="Arial"/>
                <a:cs typeface="Arial"/>
              </a:rPr>
              <a:t>PR et MCF hommes</a:t>
            </a:r>
            <a:r>
              <a:rPr lang="fr" sz="1600" b="0" i="0" u="none" strike="noStrike" cap="none">
                <a:solidFill>
                  <a:srgbClr val="00000A"/>
                </a:solidFill>
                <a:latin typeface="Arial"/>
                <a:ea typeface="Arial"/>
                <a:cs typeface="Arial"/>
              </a:rPr>
              <a:t>,  </a:t>
            </a:r>
            <a:endParaRPr sz="1600" b="0" i="0" u="none" strike="noStrike" cap="none">
              <a:solidFill>
                <a:srgbClr val="00000A"/>
              </a:solidFill>
              <a:latin typeface="Arial"/>
              <a:ea typeface="Arial"/>
              <a:cs typeface="Arial"/>
            </a:endParaRPr>
          </a:p>
          <a:p>
            <a:pPr marL="457200" marR="0" lvl="0" indent="0" algn="ctr">
              <a:lnSpc>
                <a:spcPct val="114999"/>
              </a:lnSpc>
              <a:spcBef>
                <a:spcPts val="0"/>
              </a:spcBef>
              <a:spcAft>
                <a:spcPts val="0"/>
              </a:spcAft>
              <a:buClr>
                <a:srgbClr val="000000"/>
              </a:buClr>
              <a:buSzPts val="1600"/>
              <a:buFont typeface="Arial"/>
              <a:buNone/>
              <a:defRPr/>
            </a:pPr>
            <a:r>
              <a:rPr lang="fr" sz="1600" b="1" i="0" u="none" strike="noStrike" cap="none">
                <a:solidFill>
                  <a:srgbClr val="9900FF"/>
                </a:solidFill>
                <a:latin typeface="Arial"/>
                <a:ea typeface="Arial"/>
                <a:cs typeface="Arial"/>
              </a:rPr>
              <a:t>- 3,4</a:t>
            </a:r>
            <a:r>
              <a:rPr lang="fr" sz="1600" b="1">
                <a:solidFill>
                  <a:srgbClr val="9900FF"/>
                </a:solidFill>
              </a:rPr>
              <a:t> pts</a:t>
            </a:r>
            <a:r>
              <a:rPr lang="fr" sz="1600" b="1" i="0" u="none" strike="noStrike" cap="none">
                <a:solidFill>
                  <a:srgbClr val="00000A"/>
                </a:solidFill>
                <a:latin typeface="Arial"/>
                <a:ea typeface="Arial"/>
                <a:cs typeface="Arial"/>
              </a:rPr>
              <a:t> </a:t>
            </a:r>
            <a:r>
              <a:rPr lang="fr" sz="1600" b="0" i="0" u="none" strike="noStrike" cap="none">
                <a:solidFill>
                  <a:srgbClr val="00000A"/>
                </a:solidFill>
                <a:latin typeface="Arial"/>
                <a:ea typeface="Arial"/>
                <a:cs typeface="Arial"/>
              </a:rPr>
              <a:t>de 79,6 % à 76,2 % chez les </a:t>
            </a:r>
            <a:r>
              <a:rPr lang="fr" sz="1600" b="0" i="0" u="none" strike="noStrike" cap="none">
                <a:solidFill>
                  <a:srgbClr val="9900FF"/>
                </a:solidFill>
                <a:latin typeface="Arial"/>
                <a:ea typeface="Arial"/>
                <a:cs typeface="Arial"/>
              </a:rPr>
              <a:t>PR et MCF femmes</a:t>
            </a:r>
            <a:endParaRPr sz="1600" b="0" i="0" u="none" strike="noStrike" cap="none">
              <a:solidFill>
                <a:srgbClr val="9900FF"/>
              </a:solidFill>
              <a:latin typeface="Arial"/>
              <a:ea typeface="Arial"/>
              <a:cs typeface="Arial"/>
            </a:endParaRPr>
          </a:p>
          <a:p>
            <a:pPr marL="457200" marR="0" lvl="0" indent="0" algn="ctr">
              <a:lnSpc>
                <a:spcPct val="114999"/>
              </a:lnSpc>
              <a:spcBef>
                <a:spcPts val="0"/>
              </a:spcBef>
              <a:spcAft>
                <a:spcPts val="0"/>
              </a:spcAft>
              <a:buClr>
                <a:srgbClr val="000000"/>
              </a:buClr>
              <a:buSzPts val="1600"/>
              <a:buFont typeface="Arial"/>
              <a:buNone/>
              <a:defRPr/>
            </a:pPr>
            <a:r>
              <a:rPr lang="fr" sz="1600" b="1" i="0" u="none" strike="noStrike" cap="none">
                <a:solidFill>
                  <a:srgbClr val="009900"/>
                </a:solidFill>
                <a:latin typeface="Arial"/>
                <a:ea typeface="Arial"/>
                <a:cs typeface="Arial"/>
              </a:rPr>
              <a:t>+ 1</a:t>
            </a:r>
            <a:r>
              <a:rPr lang="fr" sz="1600" b="1">
                <a:solidFill>
                  <a:srgbClr val="009900"/>
                </a:solidFill>
              </a:rPr>
              <a:t> pt</a:t>
            </a:r>
            <a:r>
              <a:rPr lang="fr" sz="1600" b="0" i="0" u="none" strike="noStrike" cap="none">
                <a:solidFill>
                  <a:srgbClr val="000000"/>
                </a:solidFill>
                <a:latin typeface="Arial"/>
                <a:ea typeface="Arial"/>
                <a:cs typeface="Arial"/>
              </a:rPr>
              <a:t> de 72,9 % à 73,9 % pour les </a:t>
            </a:r>
            <a:r>
              <a:rPr lang="fr" sz="1600" b="0" i="0" u="none" strike="noStrike" cap="none">
                <a:solidFill>
                  <a:srgbClr val="009900"/>
                </a:solidFill>
                <a:latin typeface="Arial"/>
                <a:ea typeface="Arial"/>
                <a:cs typeface="Arial"/>
              </a:rPr>
              <a:t>DR et CR femmes</a:t>
            </a:r>
            <a:endParaRPr sz="1600" b="0" i="0" u="none" strike="noStrike" cap="none">
              <a:solidFill>
                <a:srgbClr val="009900"/>
              </a:solidFill>
              <a:latin typeface="Arial"/>
              <a:ea typeface="Arial"/>
              <a:cs typeface="Arial"/>
            </a:endParaRPr>
          </a:p>
        </p:txBody>
      </p:sp>
      <p:pic>
        <p:nvPicPr>
          <p:cNvPr id="210" name="Google Shape;210;p12"/>
          <p:cNvPicPr/>
          <p:nvPr/>
        </p:nvPicPr>
        <p:blipFill>
          <a:blip r:embed="rId3">
            <a:alphaModFix/>
          </a:blip>
          <a:stretch/>
        </p:blipFill>
        <p:spPr bwMode="auto">
          <a:xfrm>
            <a:off x="103225" y="711300"/>
            <a:ext cx="8839204" cy="43986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 calcmode="lin" valueType="num">
                                      <p:cBhvr additive="base">
                                        <p:cTn id="7" dur="500"/>
                                        <p:tgtEl>
                                          <p:spTgt spid="2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30" name="Google Shape;230;p15"/>
          <p:cNvSpPr txBox="1"/>
          <p:nvPr/>
        </p:nvSpPr>
        <p:spPr bwMode="auto">
          <a:xfrm>
            <a:off x="8757075" y="6484550"/>
            <a:ext cx="4194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19</a:t>
            </a:fld>
            <a:endParaRPr sz="1400" b="0" i="0" u="none" strike="noStrike" cap="none">
              <a:solidFill>
                <a:srgbClr val="000000"/>
              </a:solidFill>
              <a:latin typeface="Arial"/>
              <a:ea typeface="Arial"/>
              <a:cs typeface="Arial"/>
            </a:endParaRPr>
          </a:p>
        </p:txBody>
      </p:sp>
      <p:sp>
        <p:nvSpPr>
          <p:cNvPr id="231" name="Google Shape;231;p15"/>
          <p:cNvSpPr txBox="1"/>
          <p:nvPr/>
        </p:nvSpPr>
        <p:spPr bwMode="auto">
          <a:xfrm>
            <a:off x="0" y="0"/>
            <a:ext cx="8885700" cy="4605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400" b="1" i="1" dirty="0">
                <a:solidFill>
                  <a:srgbClr val="980000"/>
                </a:solidFill>
                <a:latin typeface="Apple Casual" pitchFamily="2" charset="77"/>
                <a:ea typeface="Permanent Marker"/>
                <a:cs typeface="Permanent Marker"/>
              </a:rPr>
              <a:t>L</a:t>
            </a:r>
            <a:r>
              <a:rPr lang="fr" sz="2400" b="1" i="1" u="none" strike="noStrike" cap="none" dirty="0">
                <a:solidFill>
                  <a:srgbClr val="980000"/>
                </a:solidFill>
                <a:latin typeface="Apple Casual" pitchFamily="2" charset="77"/>
                <a:ea typeface="Permanent Marker"/>
                <a:cs typeface="Permanent Marker"/>
              </a:rPr>
              <a:t>e projet de retraite </a:t>
            </a:r>
            <a:r>
              <a:rPr lang="fr" sz="2400" b="1" i="1" dirty="0">
                <a:solidFill>
                  <a:srgbClr val="980000"/>
                </a:solidFill>
                <a:latin typeface="Apple Casual" pitchFamily="2" charset="77"/>
                <a:ea typeface="Permanent Marker"/>
                <a:cs typeface="Permanent Marker"/>
              </a:rPr>
              <a:t>du gouvernement</a:t>
            </a:r>
            <a:r>
              <a:rPr lang="fr" sz="2400" b="1" i="1" u="none" strike="noStrike" cap="none" dirty="0">
                <a:solidFill>
                  <a:srgbClr val="980000"/>
                </a:solidFill>
                <a:latin typeface="Apple Casual" pitchFamily="2" charset="77"/>
                <a:ea typeface="Permanent Marker"/>
                <a:cs typeface="Permanent Marker"/>
              </a:rPr>
              <a:t> : </a:t>
            </a:r>
            <a:endParaRPr sz="2400" b="1" i="1" u="none" strike="noStrike" cap="none" dirty="0">
              <a:solidFill>
                <a:srgbClr val="980000"/>
              </a:solidFill>
              <a:latin typeface="Apple Casual" pitchFamily="2" charset="77"/>
              <a:ea typeface="Permanent Marker"/>
              <a:cs typeface="Permanent Marker"/>
            </a:endParaRPr>
          </a:p>
          <a:p>
            <a:pPr marL="0" marR="0" lvl="0" indent="0" algn="ctr">
              <a:lnSpc>
                <a:spcPct val="100000"/>
              </a:lnSpc>
              <a:spcBef>
                <a:spcPts val="0"/>
              </a:spcBef>
              <a:spcAft>
                <a:spcPts val="0"/>
              </a:spcAft>
              <a:buClr>
                <a:srgbClr val="3333CC"/>
              </a:buClr>
              <a:buSzPts val="2400"/>
              <a:buFont typeface="Times New Roman"/>
              <a:buNone/>
              <a:defRPr/>
            </a:pPr>
            <a:r>
              <a:rPr lang="fr" sz="2400" b="1" i="1" u="none" strike="noStrike" cap="none" dirty="0">
                <a:solidFill>
                  <a:srgbClr val="980000"/>
                </a:solidFill>
                <a:latin typeface="Apple Casual" pitchFamily="2" charset="77"/>
                <a:ea typeface="Permanent Marker"/>
                <a:cs typeface="Permanent Marker"/>
              </a:rPr>
              <a:t>au moins </a:t>
            </a:r>
            <a:r>
              <a:rPr lang="fr" sz="2400" b="1" i="1" dirty="0">
                <a:solidFill>
                  <a:srgbClr val="980000"/>
                </a:solidFill>
                <a:latin typeface="Apple Casual" pitchFamily="2" charset="77"/>
                <a:ea typeface="Permanent Marker"/>
                <a:cs typeface="Permanent Marker"/>
              </a:rPr>
              <a:t>2 années de retraite en moins</a:t>
            </a:r>
            <a:endParaRPr sz="2400" b="1" i="1" u="none" strike="noStrike" cap="none" dirty="0">
              <a:solidFill>
                <a:srgbClr val="980000"/>
              </a:solidFill>
              <a:latin typeface="Apple Casual" pitchFamily="2" charset="77"/>
              <a:ea typeface="Permanent Marker"/>
              <a:cs typeface="Permanent Marker"/>
            </a:endParaRPr>
          </a:p>
          <a:p>
            <a:pPr marL="0" marR="0" lvl="0" indent="0" algn="l">
              <a:lnSpc>
                <a:spcPct val="100000"/>
              </a:lnSpc>
              <a:spcBef>
                <a:spcPts val="0"/>
              </a:spcBef>
              <a:spcAft>
                <a:spcPts val="0"/>
              </a:spcAft>
              <a:buClr>
                <a:srgbClr val="3333CC"/>
              </a:buClr>
              <a:buSzPts val="2400"/>
              <a:buFont typeface="Times New Roman"/>
              <a:buNone/>
              <a:defRPr/>
            </a:pPr>
            <a:endParaRPr sz="2400" b="1" i="1" u="none" strike="noStrike" cap="none" dirty="0">
              <a:solidFill>
                <a:srgbClr val="980000"/>
              </a:solidFill>
              <a:latin typeface="Apple Casual" pitchFamily="2" charset="77"/>
            </a:endParaRPr>
          </a:p>
        </p:txBody>
      </p:sp>
      <p:sp>
        <p:nvSpPr>
          <p:cNvPr id="232" name="Google Shape;232;p15"/>
          <p:cNvSpPr txBox="1"/>
          <p:nvPr/>
        </p:nvSpPr>
        <p:spPr bwMode="auto">
          <a:xfrm>
            <a:off x="0" y="877075"/>
            <a:ext cx="888555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600"/>
              <a:buFont typeface="Times New Roman"/>
              <a:buNone/>
              <a:defRPr/>
            </a:pPr>
            <a:r>
              <a:rPr lang="fr" sz="1800" b="1">
                <a:solidFill>
                  <a:srgbClr val="009900"/>
                </a:solidFill>
                <a:latin typeface="Permanent Marker"/>
                <a:ea typeface="Permanent Marker"/>
                <a:cs typeface="Permanent Marker"/>
              </a:rPr>
              <a:t>pour financer</a:t>
            </a:r>
            <a:r>
              <a:rPr lang="fr" sz="1800" b="1" i="0" u="none" strike="noStrike" cap="none">
                <a:solidFill>
                  <a:srgbClr val="009900"/>
                </a:solidFill>
                <a:latin typeface="Permanent Marker"/>
                <a:ea typeface="Permanent Marker"/>
                <a:cs typeface="Permanent Marker"/>
              </a:rPr>
              <a:t> … les baisses d</a:t>
            </a:r>
            <a:r>
              <a:rPr lang="fr" sz="1800" b="1">
                <a:solidFill>
                  <a:srgbClr val="009900"/>
                </a:solidFill>
                <a:latin typeface="Permanent Marker"/>
                <a:ea typeface="Permanent Marker"/>
                <a:cs typeface="Permanent Marker"/>
              </a:rPr>
              <a:t>’impôts des plus </a:t>
            </a:r>
            <a:r>
              <a:rPr lang="fr" sz="1800" b="1">
                <a:solidFill>
                  <a:srgbClr val="009900"/>
                </a:solidFill>
                <a:latin typeface="Permanent Marker"/>
              </a:rPr>
              <a:t>aisé·</a:t>
            </a:r>
            <a:r>
              <a:rPr lang="fr" sz="1800" b="1" i="0" u="none" strike="noStrike" cap="none">
                <a:solidFill>
                  <a:srgbClr val="009900"/>
                </a:solidFill>
                <a:latin typeface="Permanent Marker"/>
                <a:ea typeface="Permanent Marker"/>
                <a:cs typeface="Permanent Marker"/>
              </a:rPr>
              <a:t>e</a:t>
            </a:r>
            <a:r>
              <a:rPr lang="fr" sz="1800" b="1">
                <a:solidFill>
                  <a:srgbClr val="009900"/>
                </a:solidFill>
                <a:latin typeface="Permanent Marker"/>
              </a:rPr>
              <a:t>s </a:t>
            </a:r>
            <a:r>
              <a:rPr lang="fr" sz="1800" b="1">
                <a:solidFill>
                  <a:srgbClr val="009900"/>
                </a:solidFill>
                <a:latin typeface="Permanent Marker"/>
                <a:ea typeface="Permanent Marker"/>
                <a:cs typeface="Permanent Marker"/>
              </a:rPr>
              <a:t>et des multinationales</a:t>
            </a:r>
            <a:r>
              <a:rPr lang="fr" sz="1800" b="1" i="0" u="none" strike="noStrike" cap="none">
                <a:solidFill>
                  <a:srgbClr val="009900"/>
                </a:solidFill>
                <a:latin typeface="Permanent Marker"/>
                <a:ea typeface="Permanent Marker"/>
                <a:cs typeface="Permanent Marker"/>
              </a:rPr>
              <a:t>!</a:t>
            </a:r>
            <a:endParaRPr sz="1600" i="0" u="none" strike="noStrike" cap="none">
              <a:solidFill>
                <a:srgbClr val="009900"/>
              </a:solidFill>
              <a:latin typeface="Permanent Marker"/>
              <a:ea typeface="Permanent Marker"/>
              <a:cs typeface="Permanent Marker"/>
            </a:endParaRPr>
          </a:p>
        </p:txBody>
      </p:sp>
      <p:sp>
        <p:nvSpPr>
          <p:cNvPr id="233" name="Google Shape;233;p15"/>
          <p:cNvSpPr txBox="1"/>
          <p:nvPr/>
        </p:nvSpPr>
        <p:spPr bwMode="auto">
          <a:xfrm>
            <a:off x="258449" y="1462012"/>
            <a:ext cx="8627100" cy="4894800"/>
          </a:xfrm>
          <a:prstGeom prst="rect">
            <a:avLst/>
          </a:prstGeom>
          <a:noFill/>
          <a:ln>
            <a:noFill/>
          </a:ln>
        </p:spPr>
        <p:txBody>
          <a:bodyPr spcFirstLastPara="1" wrap="square" lIns="91425" tIns="45700" rIns="91425" bIns="45700" anchor="t" anchorCtr="0">
            <a:spAutoFit/>
          </a:bodyPr>
          <a:lstStyle/>
          <a:p>
            <a:pPr marL="0" marR="0" lvl="0" indent="0" algn="just">
              <a:lnSpc>
                <a:spcPct val="100000"/>
              </a:lnSpc>
              <a:spcBef>
                <a:spcPts val="0"/>
              </a:spcBef>
              <a:spcAft>
                <a:spcPts val="0"/>
              </a:spcAft>
              <a:buNone/>
              <a:defRPr/>
            </a:pPr>
            <a:endParaRPr sz="2400"/>
          </a:p>
          <a:p>
            <a:pPr marL="0" marR="0" lvl="0" indent="0" algn="just">
              <a:lnSpc>
                <a:spcPct val="100000"/>
              </a:lnSpc>
              <a:spcBef>
                <a:spcPts val="0"/>
              </a:spcBef>
              <a:spcAft>
                <a:spcPts val="0"/>
              </a:spcAft>
              <a:buNone/>
              <a:defRPr/>
            </a:pPr>
            <a:r>
              <a:rPr lang="fr" sz="2400" b="0" i="0" u="none" strike="noStrike" cap="none">
                <a:solidFill>
                  <a:srgbClr val="000000"/>
                </a:solidFill>
                <a:latin typeface="Arial"/>
                <a:ea typeface="Arial"/>
                <a:cs typeface="Arial"/>
              </a:rPr>
              <a:t>« Emmanuel Macron avait affirmé </a:t>
            </a:r>
            <a:r>
              <a:rPr lang="fr" sz="2400" b="1" i="0" u="none" strike="noStrike" cap="none">
                <a:solidFill>
                  <a:srgbClr val="FF6600"/>
                </a:solidFill>
                <a:latin typeface="Arial"/>
                <a:ea typeface="Arial"/>
                <a:cs typeface="Arial"/>
              </a:rPr>
              <a:t>ne pas vouloir toucher à l’âge légal de 62 ans</a:t>
            </a:r>
            <a:r>
              <a:rPr lang="fr" sz="2400" b="0" i="0" u="none" strike="noStrike" cap="none">
                <a:solidFill>
                  <a:srgbClr val="000000"/>
                </a:solidFill>
                <a:latin typeface="Arial"/>
                <a:ea typeface="Arial"/>
                <a:cs typeface="Arial"/>
              </a:rPr>
              <a:t> car, d’une part, il s’y </a:t>
            </a:r>
            <a:r>
              <a:rPr lang="fr" sz="2400"/>
              <a:t>é</a:t>
            </a:r>
            <a:r>
              <a:rPr lang="fr" sz="2400" b="0" i="0" u="none" strike="noStrike" cap="none">
                <a:solidFill>
                  <a:srgbClr val="000000"/>
                </a:solidFill>
                <a:latin typeface="Arial"/>
                <a:ea typeface="Arial"/>
                <a:cs typeface="Arial"/>
              </a:rPr>
              <a:t>tait engagé ; d’autre part, il </a:t>
            </a:r>
            <a:r>
              <a:rPr lang="fr" sz="2400"/>
              <a:t>considérait</a:t>
            </a:r>
            <a:r>
              <a:rPr lang="fr" sz="2400" b="0" i="0" u="none" strike="noStrike" cap="none">
                <a:solidFill>
                  <a:srgbClr val="000000"/>
                </a:solidFill>
                <a:latin typeface="Arial"/>
                <a:ea typeface="Arial"/>
                <a:cs typeface="Arial"/>
              </a:rPr>
              <a:t> qu’il serait </a:t>
            </a:r>
            <a:r>
              <a:rPr lang="fr" sz="2400" b="0" i="1" u="none" strike="noStrike" cap="none">
                <a:solidFill>
                  <a:srgbClr val="000000"/>
                </a:solidFill>
                <a:latin typeface="Arial"/>
                <a:ea typeface="Arial"/>
                <a:cs typeface="Arial"/>
              </a:rPr>
              <a:t>“assez hypocrite de décaler l’âge légal”</a:t>
            </a:r>
            <a:r>
              <a:rPr lang="fr" sz="2400" b="0" i="0" u="none" strike="noStrike" cap="none">
                <a:solidFill>
                  <a:srgbClr val="000000"/>
                </a:solidFill>
                <a:latin typeface="Arial"/>
                <a:ea typeface="Arial"/>
                <a:cs typeface="Arial"/>
              </a:rPr>
              <a:t> alors même que l’on </a:t>
            </a:r>
            <a:r>
              <a:rPr lang="fr" sz="2400" b="0" i="1" u="none" strike="noStrike" cap="none">
                <a:solidFill>
                  <a:srgbClr val="000000"/>
                </a:solidFill>
                <a:latin typeface="Arial"/>
                <a:ea typeface="Arial"/>
                <a:cs typeface="Arial"/>
              </a:rPr>
              <a:t>“n’a pas réglé le problème du chômage dans notre pays”, notant par exemple </a:t>
            </a:r>
            <a:r>
              <a:rPr lang="fr" sz="2400" b="1" i="0" u="none" strike="noStrike" cap="none">
                <a:solidFill>
                  <a:srgbClr val="FF6600"/>
                </a:solidFill>
                <a:latin typeface="Arial"/>
                <a:ea typeface="Arial"/>
                <a:cs typeface="Arial"/>
              </a:rPr>
              <a:t>la difficulté de rester en activité jusqu’à l’âge de 62 ans </a:t>
            </a:r>
            <a:r>
              <a:rPr lang="fr" sz="2400" b="0" i="1" u="none" strike="noStrike" cap="none">
                <a:solidFill>
                  <a:srgbClr val="000000"/>
                </a:solidFill>
                <a:latin typeface="Arial"/>
                <a:ea typeface="Arial"/>
                <a:cs typeface="Arial"/>
              </a:rPr>
              <a:t>“quand on est peu qualifié, quand on vit dans une région en </a:t>
            </a:r>
            <a:r>
              <a:rPr lang="fr" sz="2400" b="0" i="0" u="none" strike="noStrike" cap="none">
                <a:solidFill>
                  <a:srgbClr val="000000"/>
                </a:solidFill>
                <a:latin typeface="Arial"/>
                <a:ea typeface="Arial"/>
                <a:cs typeface="Arial"/>
              </a:rPr>
              <a:t>[déclin] </a:t>
            </a:r>
            <a:r>
              <a:rPr lang="fr" sz="2400" b="0" i="1" u="none" strike="noStrike" cap="none">
                <a:solidFill>
                  <a:srgbClr val="000000"/>
                </a:solidFill>
                <a:latin typeface="Arial"/>
                <a:ea typeface="Arial"/>
                <a:cs typeface="Arial"/>
              </a:rPr>
              <a:t>industriel”</a:t>
            </a:r>
            <a:r>
              <a:rPr lang="fr" sz="2400" b="0" i="0" u="none" strike="noStrike" cap="none">
                <a:solidFill>
                  <a:srgbClr val="000000"/>
                </a:solidFill>
                <a:latin typeface="Arial"/>
                <a:ea typeface="Arial"/>
                <a:cs typeface="Arial"/>
              </a:rPr>
              <a:t>. </a:t>
            </a:r>
            <a:endParaRPr sz="2400" b="0" i="0" u="none" strike="noStrike" cap="none">
              <a:solidFill>
                <a:srgbClr val="000000"/>
              </a:solidFill>
              <a:latin typeface="Arial"/>
              <a:ea typeface="Arial"/>
              <a:cs typeface="Arial"/>
            </a:endParaRPr>
          </a:p>
          <a:p>
            <a:pPr marL="0" marR="0" lvl="0" indent="0" algn="just">
              <a:lnSpc>
                <a:spcPct val="100000"/>
              </a:lnSpc>
              <a:spcBef>
                <a:spcPts val="0"/>
              </a:spcBef>
              <a:spcAft>
                <a:spcPts val="0"/>
              </a:spcAft>
              <a:buNone/>
              <a:defRPr/>
            </a:pPr>
            <a:r>
              <a:rPr lang="fr" sz="2400"/>
              <a:t>En 2022, </a:t>
            </a:r>
            <a:r>
              <a:rPr lang="fr" sz="2400" b="0" i="0" u="none" strike="noStrike" cap="none">
                <a:solidFill>
                  <a:srgbClr val="000000"/>
                </a:solidFill>
                <a:latin typeface="Arial"/>
                <a:ea typeface="Arial"/>
                <a:cs typeface="Arial"/>
              </a:rPr>
              <a:t>Emmanuel Macron a opté pour </a:t>
            </a:r>
            <a:r>
              <a:rPr lang="fr" sz="2400" b="1" i="0" u="none" strike="noStrike" cap="none">
                <a:solidFill>
                  <a:srgbClr val="FF6600"/>
                </a:solidFill>
                <a:latin typeface="Arial"/>
                <a:ea typeface="Arial"/>
                <a:cs typeface="Arial"/>
              </a:rPr>
              <a:t>un allongement de </a:t>
            </a:r>
            <a:r>
              <a:rPr lang="fr" sz="2400" b="1">
                <a:solidFill>
                  <a:srgbClr val="FF6600"/>
                </a:solidFill>
              </a:rPr>
              <a:t>l'âge légal de départ</a:t>
            </a:r>
            <a:r>
              <a:rPr lang="fr" sz="2400" b="0" i="0" u="none" strike="noStrike" cap="none">
                <a:solidFill>
                  <a:srgbClr val="000000"/>
                </a:solidFill>
                <a:latin typeface="Arial"/>
                <a:ea typeface="Arial"/>
                <a:cs typeface="Arial"/>
              </a:rPr>
              <a:t>… parce que les Français</a:t>
            </a:r>
            <a:r>
              <a:rPr lang="fr" sz="2400">
                <a:solidFill>
                  <a:srgbClr val="2D3539"/>
                </a:solidFill>
                <a:highlight>
                  <a:srgbClr val="FFFFFF"/>
                </a:highlight>
              </a:rPr>
              <a:t>·es</a:t>
            </a:r>
            <a:r>
              <a:rPr lang="fr" sz="2400" b="0" i="0" u="none" strike="noStrike" cap="none">
                <a:solidFill>
                  <a:srgbClr val="000000"/>
                </a:solidFill>
                <a:latin typeface="Arial"/>
                <a:ea typeface="Arial"/>
                <a:cs typeface="Arial"/>
              </a:rPr>
              <a:t> doivent </a:t>
            </a:r>
            <a:r>
              <a:rPr lang="fr" sz="2400" b="0" i="1" u="none" strike="noStrike" cap="none">
                <a:solidFill>
                  <a:srgbClr val="000000"/>
                </a:solidFill>
                <a:latin typeface="Arial"/>
                <a:ea typeface="Arial"/>
                <a:cs typeface="Arial"/>
              </a:rPr>
              <a:t>“travailler davantage”</a:t>
            </a:r>
            <a:r>
              <a:rPr lang="fr" sz="2400" b="0" i="0" u="none" strike="noStrike" cap="none">
                <a:solidFill>
                  <a:srgbClr val="000000"/>
                </a:solidFill>
                <a:latin typeface="Arial"/>
                <a:ea typeface="Arial"/>
                <a:cs typeface="Arial"/>
              </a:rPr>
              <a:t> </a:t>
            </a:r>
            <a:r>
              <a:rPr lang="fr" sz="2400" b="1" i="0" u="none" strike="noStrike" cap="none">
                <a:solidFill>
                  <a:srgbClr val="FF6600"/>
                </a:solidFill>
                <a:latin typeface="Arial"/>
                <a:ea typeface="Arial"/>
                <a:cs typeface="Arial"/>
              </a:rPr>
              <a:t>pour financer les baisses d'impôts !</a:t>
            </a:r>
            <a:r>
              <a:rPr lang="fr" sz="2400" b="0" i="0" u="none" strike="noStrike" cap="none">
                <a:solidFill>
                  <a:srgbClr val="000000"/>
                </a:solidFill>
                <a:latin typeface="Arial"/>
                <a:ea typeface="Arial"/>
                <a:cs typeface="Arial"/>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solidFill>
          <a:srgbClr val="D9EAD3"/>
        </a:solidFill>
        <a:effectLst/>
      </p:bgPr>
    </p:bg>
    <p:spTree>
      <p:nvGrpSpPr>
        <p:cNvPr id="1" name=""/>
        <p:cNvGrpSpPr/>
        <p:nvPr/>
      </p:nvGrpSpPr>
      <p:grpSpPr bwMode="auto">
        <a:xfrm>
          <a:off x="0" y="0"/>
          <a:ext cx="0" cy="0"/>
          <a:chOff x="0" y="0"/>
          <a:chExt cx="0" cy="0"/>
        </a:xfrm>
      </p:grpSpPr>
      <p:sp>
        <p:nvSpPr>
          <p:cNvPr id="31" name="Google Shape;31;g1cf96530b7c_0_145"/>
          <p:cNvSpPr txBox="1"/>
          <p:nvPr/>
        </p:nvSpPr>
        <p:spPr bwMode="auto">
          <a:xfrm>
            <a:off x="8667525" y="6553200"/>
            <a:ext cx="3723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Helvetica Neue"/>
                <a:ea typeface="Helvetica Neue"/>
                <a:cs typeface="Helvetica Neue"/>
              </a:rPr>
              <a:t>2</a:t>
            </a:fld>
            <a:endParaRPr sz="1400" b="1" i="0" u="none" strike="noStrike" cap="none">
              <a:solidFill>
                <a:srgbClr val="FFFFFF"/>
              </a:solidFill>
              <a:latin typeface="Helvetica Neue"/>
              <a:ea typeface="Helvetica Neue"/>
              <a:cs typeface="Helvetica Neue"/>
            </a:endParaRPr>
          </a:p>
        </p:txBody>
      </p:sp>
      <p:pic>
        <p:nvPicPr>
          <p:cNvPr id="32" name="Google Shape;32;g1cf96530b7c_0_145" descr="Image-1.jpg"/>
          <p:cNvPicPr/>
          <p:nvPr/>
        </p:nvPicPr>
        <p:blipFill>
          <a:blip r:embed="rId3">
            <a:alphaModFix/>
          </a:blip>
          <a:stretch/>
        </p:blipFill>
        <p:spPr bwMode="auto">
          <a:xfrm>
            <a:off x="0" y="0"/>
            <a:ext cx="9143999"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cxnSp>
        <p:nvCxnSpPr>
          <p:cNvPr id="238" name="Google Shape;238;p16"/>
          <p:cNvCxnSpPr>
            <a:cxnSpLocks/>
            <a:endCxn id="239" idx="3"/>
          </p:cNvCxnSpPr>
          <p:nvPr/>
        </p:nvCxnSpPr>
        <p:spPr bwMode="auto">
          <a:xfrm rot="10800000">
            <a:off x="3285750" y="3048175"/>
            <a:ext cx="1590900" cy="967800"/>
          </a:xfrm>
          <a:prstGeom prst="straightConnector1">
            <a:avLst/>
          </a:prstGeom>
          <a:noFill/>
          <a:ln w="28575" cap="flat" cmpd="sng">
            <a:solidFill>
              <a:schemeClr val="dk2"/>
            </a:solidFill>
            <a:prstDash val="solid"/>
            <a:round/>
            <a:headEnd type="none" w="sm" len="sm"/>
            <a:tailEnd type="none" w="sm" len="sm"/>
          </a:ln>
        </p:spPr>
      </p:cxnSp>
      <p:cxnSp>
        <p:nvCxnSpPr>
          <p:cNvPr id="240" name="Google Shape;240;p16"/>
          <p:cNvCxnSpPr>
            <a:cxnSpLocks/>
            <a:endCxn id="241" idx="3"/>
          </p:cNvCxnSpPr>
          <p:nvPr/>
        </p:nvCxnSpPr>
        <p:spPr bwMode="auto">
          <a:xfrm flipH="1">
            <a:off x="3398075" y="3857900"/>
            <a:ext cx="1306800" cy="1015500"/>
          </a:xfrm>
          <a:prstGeom prst="straightConnector1">
            <a:avLst/>
          </a:prstGeom>
          <a:noFill/>
          <a:ln w="28575" cap="flat" cmpd="sng">
            <a:solidFill>
              <a:schemeClr val="dk2"/>
            </a:solidFill>
            <a:prstDash val="solid"/>
            <a:round/>
            <a:headEnd type="none" w="sm" len="sm"/>
            <a:tailEnd type="none" w="sm" len="sm"/>
          </a:ln>
        </p:spPr>
      </p:cxnSp>
      <p:sp>
        <p:nvSpPr>
          <p:cNvPr id="242" name="Google Shape;242;p16"/>
          <p:cNvSpPr txBox="1"/>
          <p:nvPr/>
        </p:nvSpPr>
        <p:spPr bwMode="auto">
          <a:xfrm>
            <a:off x="8757075" y="6484550"/>
            <a:ext cx="4194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20</a:t>
            </a:fld>
            <a:endParaRPr sz="1400" b="0" i="0" u="none" strike="noStrike" cap="none">
              <a:solidFill>
                <a:srgbClr val="000000"/>
              </a:solidFill>
              <a:latin typeface="Arial"/>
              <a:ea typeface="Arial"/>
              <a:cs typeface="Arial"/>
            </a:endParaRPr>
          </a:p>
        </p:txBody>
      </p:sp>
      <p:sp>
        <p:nvSpPr>
          <p:cNvPr id="243" name="Google Shape;243;p16"/>
          <p:cNvSpPr txBox="1"/>
          <p:nvPr/>
        </p:nvSpPr>
        <p:spPr bwMode="auto">
          <a:xfrm>
            <a:off x="88050" y="86525"/>
            <a:ext cx="8610000" cy="8562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400" b="1" i="1" dirty="0">
                <a:solidFill>
                  <a:srgbClr val="980000"/>
                </a:solidFill>
                <a:latin typeface="Apple Casual" pitchFamily="2" charset="77"/>
                <a:ea typeface="Permanent Marker"/>
                <a:cs typeface="Permanent Marker"/>
              </a:rPr>
              <a:t>L</a:t>
            </a:r>
            <a:r>
              <a:rPr lang="fr" sz="2400" b="1" i="1" u="none" strike="noStrike" cap="none" dirty="0">
                <a:solidFill>
                  <a:srgbClr val="980000"/>
                </a:solidFill>
                <a:latin typeface="Apple Casual" pitchFamily="2" charset="77"/>
                <a:ea typeface="Permanent Marker"/>
                <a:cs typeface="Permanent Marker"/>
              </a:rPr>
              <a:t>e projet </a:t>
            </a:r>
            <a:r>
              <a:rPr lang="fr" sz="2400" b="1" i="1" dirty="0">
                <a:solidFill>
                  <a:srgbClr val="980000"/>
                </a:solidFill>
                <a:latin typeface="Apple Casual" pitchFamily="2" charset="77"/>
                <a:ea typeface="Permanent Marker"/>
                <a:cs typeface="Permanent Marker"/>
              </a:rPr>
              <a:t>de retraite du gouvernement : </a:t>
            </a:r>
          </a:p>
          <a:p>
            <a:pPr marL="0" marR="0" lvl="0" indent="0" algn="r">
              <a:lnSpc>
                <a:spcPct val="100000"/>
              </a:lnSpc>
              <a:spcBef>
                <a:spcPts val="0"/>
              </a:spcBef>
              <a:spcAft>
                <a:spcPts val="0"/>
              </a:spcAft>
              <a:buClr>
                <a:srgbClr val="3333CC"/>
              </a:buClr>
              <a:buSzPts val="2400"/>
              <a:buFont typeface="Times New Roman"/>
              <a:buNone/>
              <a:defRPr/>
            </a:pPr>
            <a:r>
              <a:rPr lang="fr" sz="2400" b="1" i="1" dirty="0">
                <a:solidFill>
                  <a:srgbClr val="980000"/>
                </a:solidFill>
                <a:latin typeface="Apple Casual" pitchFamily="2" charset="77"/>
                <a:ea typeface="Permanent Marker"/>
                <a:cs typeface="Permanent Marker"/>
              </a:rPr>
              <a:t>3 années de retraite en moins</a:t>
            </a:r>
            <a:endParaRPr sz="2400" b="1" i="1" dirty="0">
              <a:solidFill>
                <a:srgbClr val="980000"/>
              </a:solidFill>
              <a:latin typeface="Apple Casual" pitchFamily="2" charset="77"/>
              <a:ea typeface="Permanent Marker"/>
              <a:cs typeface="Permanent Marker"/>
            </a:endParaRPr>
          </a:p>
          <a:p>
            <a:pPr marL="0" marR="0" lvl="0" indent="0" algn="l">
              <a:lnSpc>
                <a:spcPct val="100000"/>
              </a:lnSpc>
              <a:spcBef>
                <a:spcPts val="0"/>
              </a:spcBef>
              <a:spcAft>
                <a:spcPts val="0"/>
              </a:spcAft>
              <a:buClr>
                <a:srgbClr val="3333CC"/>
              </a:buClr>
              <a:buSzPts val="2400"/>
              <a:buFont typeface="Times New Roman"/>
              <a:buNone/>
              <a:defRPr/>
            </a:pPr>
            <a:endParaRPr sz="2400" b="1" i="1" dirty="0">
              <a:solidFill>
                <a:srgbClr val="980000"/>
              </a:solidFill>
              <a:latin typeface="Apple Casual" pitchFamily="2" charset="77"/>
              <a:ea typeface="Permanent Marker"/>
              <a:cs typeface="Permanent Marker"/>
            </a:endParaRPr>
          </a:p>
          <a:p>
            <a:pPr marL="0" marR="0" lvl="0" indent="0" algn="l">
              <a:lnSpc>
                <a:spcPct val="100000"/>
              </a:lnSpc>
              <a:spcBef>
                <a:spcPts val="0"/>
              </a:spcBef>
              <a:spcAft>
                <a:spcPts val="0"/>
              </a:spcAft>
              <a:buClr>
                <a:srgbClr val="3333CC"/>
              </a:buClr>
              <a:buSzPts val="2400"/>
              <a:buFont typeface="Times New Roman"/>
              <a:buNone/>
              <a:defRPr/>
            </a:pPr>
            <a:endParaRPr sz="2400" b="1" i="1" u="none" strike="noStrike" cap="none" dirty="0">
              <a:solidFill>
                <a:srgbClr val="980000"/>
              </a:solidFill>
              <a:latin typeface="Apple Casual" pitchFamily="2" charset="77"/>
              <a:ea typeface="Permanent Marker"/>
              <a:cs typeface="Permanent Marker"/>
            </a:endParaRPr>
          </a:p>
        </p:txBody>
      </p:sp>
      <p:sp>
        <p:nvSpPr>
          <p:cNvPr id="244" name="Google Shape;244;p16"/>
          <p:cNvSpPr txBox="1"/>
          <p:nvPr/>
        </p:nvSpPr>
        <p:spPr bwMode="auto">
          <a:xfrm>
            <a:off x="522150" y="1219425"/>
            <a:ext cx="8547300" cy="602700"/>
          </a:xfrm>
          <a:prstGeom prst="rect">
            <a:avLst/>
          </a:prstGeom>
          <a:noFill/>
          <a:ln>
            <a:noFill/>
          </a:ln>
        </p:spPr>
        <p:txBody>
          <a:bodyPr spcFirstLastPara="1" wrap="square" lIns="0" tIns="0" rIns="0" bIns="0" anchor="t" anchorCtr="0">
            <a:noAutofit/>
          </a:bodyPr>
          <a:lstStyle/>
          <a:p>
            <a:pPr marL="0" marR="0" lvl="0" indent="0" algn="ctr">
              <a:lnSpc>
                <a:spcPct val="100000"/>
              </a:lnSpc>
              <a:spcBef>
                <a:spcPts val="0"/>
              </a:spcBef>
              <a:spcAft>
                <a:spcPts val="0"/>
              </a:spcAft>
              <a:buClr>
                <a:srgbClr val="FF0000"/>
              </a:buClr>
              <a:buSzPts val="1600"/>
              <a:buFont typeface="Times New Roman"/>
              <a:buNone/>
              <a:defRPr/>
            </a:pPr>
            <a:r>
              <a:rPr lang="fr" sz="2400" b="1">
                <a:solidFill>
                  <a:srgbClr val="FF9900"/>
                </a:solidFill>
              </a:rPr>
              <a:t>Pour sauver le système ?</a:t>
            </a:r>
            <a:r>
              <a:rPr lang="fr" sz="2400" b="1" i="0" u="none" strike="noStrike" cap="none">
                <a:solidFill>
                  <a:srgbClr val="FF9900"/>
                </a:solidFill>
                <a:latin typeface="Arial"/>
                <a:ea typeface="Arial"/>
                <a:cs typeface="Arial"/>
              </a:rPr>
              <a:t> </a:t>
            </a:r>
            <a:endParaRPr sz="2400" b="1" i="0" u="none" strike="noStrike" cap="none">
              <a:solidFill>
                <a:srgbClr val="FF9900"/>
              </a:solidFill>
              <a:latin typeface="Arial"/>
              <a:ea typeface="Arial"/>
              <a:cs typeface="Arial"/>
            </a:endParaRPr>
          </a:p>
          <a:p>
            <a:pPr marL="0" lvl="0" indent="0" algn="ctr">
              <a:spcBef>
                <a:spcPts val="0"/>
              </a:spcBef>
              <a:spcAft>
                <a:spcPts val="0"/>
              </a:spcAft>
              <a:buClr>
                <a:schemeClr val="dk1"/>
              </a:buClr>
              <a:buSzPts val="1600"/>
              <a:buFont typeface="Noto Sans Symbols"/>
              <a:buNone/>
              <a:defRPr/>
            </a:pPr>
            <a:r>
              <a:rPr lang="fr" sz="1600" b="1">
                <a:solidFill>
                  <a:schemeClr val="dk1"/>
                </a:solidFill>
              </a:rPr>
              <a:t>“Pour sauver le système par répartition”</a:t>
            </a:r>
            <a:r>
              <a:rPr lang="fr" sz="1600" b="1">
                <a:solidFill>
                  <a:srgbClr val="FF0000"/>
                </a:solidFill>
              </a:rPr>
              <a:t>… NON</a:t>
            </a:r>
            <a:r>
              <a:rPr lang="fr" sz="1600" b="1">
                <a:solidFill>
                  <a:schemeClr val="dk1"/>
                </a:solidFill>
              </a:rPr>
              <a:t> car le système est financé jusqu’en 2070 soit aussi pour les jeunes qui commenceront en 2027…</a:t>
            </a:r>
            <a:endParaRPr>
              <a:solidFill>
                <a:schemeClr val="dk1"/>
              </a:solidFill>
            </a:endParaRPr>
          </a:p>
          <a:p>
            <a:pPr marL="0" marR="0" lvl="0" indent="0" algn="ctr">
              <a:lnSpc>
                <a:spcPct val="100000"/>
              </a:lnSpc>
              <a:spcBef>
                <a:spcPts val="0"/>
              </a:spcBef>
              <a:spcAft>
                <a:spcPts val="0"/>
              </a:spcAft>
              <a:buClr>
                <a:srgbClr val="000000"/>
              </a:buClr>
              <a:buSzPts val="1600"/>
              <a:buFont typeface="Noto Sans Symbols"/>
              <a:buNone/>
              <a:defRPr/>
            </a:pPr>
            <a:endParaRPr sz="1600" b="1">
              <a:solidFill>
                <a:schemeClr val="dk1"/>
              </a:solidFill>
            </a:endParaRPr>
          </a:p>
        </p:txBody>
      </p:sp>
      <p:sp>
        <p:nvSpPr>
          <p:cNvPr id="245" name="Google Shape;245;p16"/>
          <p:cNvSpPr txBox="1"/>
          <p:nvPr/>
        </p:nvSpPr>
        <p:spPr bwMode="auto">
          <a:xfrm>
            <a:off x="6136725" y="4074200"/>
            <a:ext cx="3197700" cy="1559099"/>
          </a:xfrm>
          <a:prstGeom prst="rect">
            <a:avLst/>
          </a:prstGeom>
          <a:noFill/>
          <a:ln>
            <a:noFill/>
          </a:ln>
        </p:spPr>
        <p:txBody>
          <a:bodyPr spcFirstLastPara="1" wrap="square" lIns="91425" tIns="91425" rIns="91425" bIns="91425" anchor="t" anchorCtr="0">
            <a:noAutofit/>
          </a:bodyPr>
          <a:lstStyle/>
          <a:p>
            <a:pPr marL="0" lvl="0" indent="0" algn="l">
              <a:spcBef>
                <a:spcPts val="0"/>
              </a:spcBef>
              <a:spcAft>
                <a:spcPts val="0"/>
              </a:spcAft>
              <a:buClr>
                <a:srgbClr val="FF0000"/>
              </a:buClr>
              <a:buSzPts val="1600"/>
              <a:buFont typeface="Times New Roman"/>
              <a:buNone/>
              <a:defRPr/>
            </a:pPr>
            <a:r>
              <a:rPr lang="fr" sz="2400" b="1">
                <a:solidFill>
                  <a:srgbClr val="FF9900"/>
                </a:solidFill>
              </a:rPr>
              <a:t>Pour financer la dépendance ?</a:t>
            </a:r>
            <a:endParaRPr sz="2400" b="1">
              <a:solidFill>
                <a:srgbClr val="FF9900"/>
              </a:solidFill>
            </a:endParaRPr>
          </a:p>
          <a:p>
            <a:pPr marL="0" lvl="0" indent="0" algn="l">
              <a:spcBef>
                <a:spcPts val="0"/>
              </a:spcBef>
              <a:spcAft>
                <a:spcPts val="0"/>
              </a:spcAft>
              <a:buClr>
                <a:schemeClr val="dk1"/>
              </a:buClr>
              <a:buSzPts val="1600"/>
              <a:buFont typeface="Arial"/>
              <a:buNone/>
              <a:defRPr/>
            </a:pPr>
            <a:r>
              <a:rPr lang="fr" sz="1600" b="1">
                <a:solidFill>
                  <a:schemeClr val="dk1"/>
                </a:solidFill>
              </a:rPr>
              <a:t>Ou la transition écologique </a:t>
            </a:r>
            <a:endParaRPr/>
          </a:p>
          <a:p>
            <a:pPr marL="0" lvl="0" indent="0" algn="l">
              <a:spcBef>
                <a:spcPts val="0"/>
              </a:spcBef>
              <a:spcAft>
                <a:spcPts val="0"/>
              </a:spcAft>
              <a:buClr>
                <a:schemeClr val="dk1"/>
              </a:buClr>
              <a:buSzPts val="1600"/>
              <a:buFont typeface="Arial"/>
              <a:buNone/>
              <a:defRPr/>
            </a:pPr>
            <a:r>
              <a:rPr lang="fr" sz="1600" b="1">
                <a:solidFill>
                  <a:schemeClr val="dk1"/>
                </a:solidFill>
              </a:rPr>
              <a:t>ou l’hôpital ou l’éducation… les baisses d’impôts </a:t>
            </a:r>
            <a:endParaRPr sz="2400" b="1">
              <a:solidFill>
                <a:srgbClr val="FF9900"/>
              </a:solidFill>
            </a:endParaRPr>
          </a:p>
          <a:p>
            <a:pPr marL="0" marR="0" lvl="0" indent="0" algn="l">
              <a:lnSpc>
                <a:spcPct val="100000"/>
              </a:lnSpc>
              <a:spcBef>
                <a:spcPts val="0"/>
              </a:spcBef>
              <a:spcAft>
                <a:spcPts val="0"/>
              </a:spcAft>
              <a:buClr>
                <a:schemeClr val="dk1"/>
              </a:buClr>
              <a:buSzPts val="1100"/>
              <a:buFont typeface="Arial"/>
              <a:buNone/>
              <a:defRPr/>
            </a:pPr>
            <a:endParaRPr sz="2400" b="1">
              <a:solidFill>
                <a:srgbClr val="FF0000"/>
              </a:solidFill>
            </a:endParaRPr>
          </a:p>
          <a:p>
            <a:pPr marL="0" marR="0" lvl="0" indent="0" algn="l">
              <a:lnSpc>
                <a:spcPct val="100000"/>
              </a:lnSpc>
              <a:spcBef>
                <a:spcPts val="0"/>
              </a:spcBef>
              <a:spcAft>
                <a:spcPts val="0"/>
              </a:spcAft>
              <a:buClr>
                <a:srgbClr val="000000"/>
              </a:buClr>
              <a:buSzPts val="1600"/>
              <a:buFont typeface="Arial"/>
              <a:buNone/>
              <a:defRPr/>
            </a:pPr>
            <a:endParaRPr sz="1400" b="0" i="0" u="none" strike="noStrike" cap="none">
              <a:solidFill>
                <a:srgbClr val="000000"/>
              </a:solidFill>
              <a:latin typeface="Arial"/>
              <a:ea typeface="Arial"/>
              <a:cs typeface="Arial"/>
            </a:endParaRPr>
          </a:p>
        </p:txBody>
      </p:sp>
      <p:sp>
        <p:nvSpPr>
          <p:cNvPr id="246" name="Google Shape;246;p16"/>
          <p:cNvSpPr txBox="1"/>
          <p:nvPr/>
        </p:nvSpPr>
        <p:spPr bwMode="auto">
          <a:xfrm>
            <a:off x="6136725" y="2060700"/>
            <a:ext cx="3083400" cy="20886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2400"/>
              <a:buFont typeface="Arial"/>
              <a:buNone/>
              <a:defRPr/>
            </a:pPr>
            <a:r>
              <a:rPr lang="fr" sz="2400" b="1">
                <a:solidFill>
                  <a:srgbClr val="FF9900"/>
                </a:solidFill>
              </a:rPr>
              <a:t>pour l’égalité femme / homme ?</a:t>
            </a:r>
            <a:endParaRPr sz="2400" b="1" i="0" u="none" strike="noStrike" cap="none">
              <a:solidFill>
                <a:srgbClr val="FF9900"/>
              </a:solidFill>
              <a:latin typeface="Arial"/>
              <a:ea typeface="Arial"/>
              <a:cs typeface="Arial"/>
            </a:endParaRPr>
          </a:p>
          <a:p>
            <a:pPr marL="0" marR="0" lvl="0" indent="0" algn="l">
              <a:lnSpc>
                <a:spcPct val="100000"/>
              </a:lnSpc>
              <a:spcBef>
                <a:spcPts val="0"/>
              </a:spcBef>
              <a:spcAft>
                <a:spcPts val="0"/>
              </a:spcAft>
              <a:buClr>
                <a:schemeClr val="dk1"/>
              </a:buClr>
              <a:buSzPts val="1600"/>
              <a:buFont typeface="Noto Sans Symbols"/>
              <a:buNone/>
              <a:defRPr/>
            </a:pPr>
            <a:r>
              <a:rPr lang="fr" sz="1600" b="1">
                <a:solidFill>
                  <a:schemeClr val="dk1"/>
                </a:solidFill>
              </a:rPr>
              <a:t>Quid des inégalités de revenus ? entre femmes et hommes ? et des carrières interrompues ? des temps partiels ?</a:t>
            </a:r>
            <a:endParaRPr sz="1400" b="0" i="0" u="none" strike="noStrike" cap="none">
              <a:solidFill>
                <a:srgbClr val="000000"/>
              </a:solidFill>
              <a:latin typeface="Arial"/>
              <a:ea typeface="Arial"/>
              <a:cs typeface="Arial"/>
            </a:endParaRPr>
          </a:p>
        </p:txBody>
      </p:sp>
      <p:sp>
        <p:nvSpPr>
          <p:cNvPr id="241" name="Google Shape;241;p16"/>
          <p:cNvSpPr txBox="1"/>
          <p:nvPr/>
        </p:nvSpPr>
        <p:spPr bwMode="auto">
          <a:xfrm>
            <a:off x="-177025" y="4074200"/>
            <a:ext cx="3575100" cy="1598400"/>
          </a:xfrm>
          <a:prstGeom prst="rect">
            <a:avLst/>
          </a:prstGeom>
          <a:noFill/>
          <a:ln>
            <a:noFill/>
          </a:ln>
        </p:spPr>
        <p:txBody>
          <a:bodyPr spcFirstLastPara="1" wrap="square" lIns="91425" tIns="91425" rIns="91425" bIns="91425" anchor="t" anchorCtr="0">
            <a:noAutofit/>
          </a:bodyPr>
          <a:lstStyle/>
          <a:p>
            <a:pPr marL="0" marR="0" lvl="0" indent="0" algn="r">
              <a:lnSpc>
                <a:spcPct val="100000"/>
              </a:lnSpc>
              <a:spcBef>
                <a:spcPts val="0"/>
              </a:spcBef>
              <a:spcAft>
                <a:spcPts val="0"/>
              </a:spcAft>
              <a:buClr>
                <a:srgbClr val="FF0000"/>
              </a:buClr>
              <a:buSzPts val="1600"/>
              <a:buFont typeface="Times New Roman"/>
              <a:buNone/>
              <a:defRPr/>
            </a:pPr>
            <a:r>
              <a:rPr lang="fr" sz="2400" b="1">
                <a:solidFill>
                  <a:srgbClr val="FF9900"/>
                </a:solidFill>
              </a:rPr>
              <a:t>Pour celles et ceux qui ont commencé tôt ?</a:t>
            </a:r>
            <a:endParaRPr sz="2400" b="1">
              <a:solidFill>
                <a:srgbClr val="FF9900"/>
              </a:solidFill>
            </a:endParaRPr>
          </a:p>
          <a:p>
            <a:pPr marL="0" marR="0" lvl="0" indent="0" algn="r">
              <a:lnSpc>
                <a:spcPct val="100000"/>
              </a:lnSpc>
              <a:spcBef>
                <a:spcPts val="0"/>
              </a:spcBef>
              <a:spcAft>
                <a:spcPts val="0"/>
              </a:spcAft>
              <a:buClr>
                <a:srgbClr val="FF0000"/>
              </a:buClr>
              <a:buSzPts val="1600"/>
              <a:buFont typeface="Times New Roman"/>
              <a:buNone/>
              <a:defRPr/>
            </a:pPr>
            <a:r>
              <a:rPr lang="fr" sz="1600" b="1">
                <a:solidFill>
                  <a:schemeClr val="dk1"/>
                </a:solidFill>
              </a:rPr>
              <a:t>La réforme ne leur serait pas appliquée mais ils ne seraient pas mieux traités qu’actuellement</a:t>
            </a:r>
            <a:endParaRPr sz="1400" b="0" i="0" u="none" strike="noStrike" cap="none">
              <a:solidFill>
                <a:schemeClr val="dk1"/>
              </a:solidFill>
              <a:latin typeface="Arial"/>
              <a:ea typeface="Arial"/>
              <a:cs typeface="Arial"/>
            </a:endParaRPr>
          </a:p>
          <a:p>
            <a:pPr marL="0" marR="0" lvl="0" indent="0" algn="r">
              <a:lnSpc>
                <a:spcPct val="100000"/>
              </a:lnSpc>
              <a:spcBef>
                <a:spcPts val="0"/>
              </a:spcBef>
              <a:spcAft>
                <a:spcPts val="0"/>
              </a:spcAft>
              <a:buClr>
                <a:schemeClr val="dk1"/>
              </a:buClr>
              <a:buSzPts val="1600"/>
              <a:buFont typeface="Noto Sans Symbols"/>
              <a:buNone/>
              <a:defRPr/>
            </a:pPr>
            <a:endParaRPr sz="2400" b="1" i="0" u="none" strike="noStrike" cap="none">
              <a:solidFill>
                <a:srgbClr val="009900"/>
              </a:solidFill>
              <a:latin typeface="Arial"/>
              <a:ea typeface="Arial"/>
              <a:cs typeface="Arial"/>
            </a:endParaRPr>
          </a:p>
        </p:txBody>
      </p:sp>
      <p:sp>
        <p:nvSpPr>
          <p:cNvPr id="247" name="Google Shape;247;p16"/>
          <p:cNvSpPr txBox="1"/>
          <p:nvPr/>
        </p:nvSpPr>
        <p:spPr bwMode="auto">
          <a:xfrm>
            <a:off x="892875" y="5463749"/>
            <a:ext cx="8176500" cy="1015500"/>
          </a:xfrm>
          <a:prstGeom prst="rect">
            <a:avLst/>
          </a:prstGeom>
          <a:noFill/>
          <a:ln>
            <a:noFill/>
          </a:ln>
        </p:spPr>
        <p:txBody>
          <a:bodyPr spcFirstLastPara="1" wrap="square" lIns="91425" tIns="91425" rIns="91425" bIns="91425" anchor="t" anchorCtr="0">
            <a:noAutofit/>
          </a:bodyPr>
          <a:lstStyle/>
          <a:p>
            <a:pPr marL="0" marR="0" lvl="0" indent="0" algn="ctr">
              <a:lnSpc>
                <a:spcPct val="100000"/>
              </a:lnSpc>
              <a:spcBef>
                <a:spcPts val="0"/>
              </a:spcBef>
              <a:spcAft>
                <a:spcPts val="0"/>
              </a:spcAft>
              <a:buClr>
                <a:schemeClr val="dk1"/>
              </a:buClr>
              <a:buSzPts val="1100"/>
              <a:buFont typeface="Arial"/>
              <a:buNone/>
              <a:defRPr/>
            </a:pPr>
            <a:r>
              <a:rPr lang="fr" sz="2400" b="1">
                <a:solidFill>
                  <a:srgbClr val="FF9900"/>
                </a:solidFill>
              </a:rPr>
              <a:t>Pour éviter les déficits</a:t>
            </a:r>
            <a:r>
              <a:rPr lang="fr" sz="2400" b="1" i="0" u="none" strike="noStrike" cap="none">
                <a:solidFill>
                  <a:srgbClr val="FF9900"/>
                </a:solidFill>
                <a:latin typeface="Arial"/>
                <a:ea typeface="Arial"/>
                <a:cs typeface="Arial"/>
              </a:rPr>
              <a:t> ?</a:t>
            </a:r>
            <a:r>
              <a:rPr lang="fr" sz="1600" b="1" i="0" u="none" strike="noStrike" cap="none">
                <a:solidFill>
                  <a:srgbClr val="FF0000"/>
                </a:solidFill>
                <a:latin typeface="Arial"/>
                <a:ea typeface="Arial"/>
                <a:cs typeface="Arial"/>
              </a:rPr>
              <a:t> </a:t>
            </a:r>
            <a:endParaRPr sz="1600" b="1" i="0" u="none" strike="noStrike" cap="none">
              <a:solidFill>
                <a:srgbClr val="FF0000"/>
              </a:solidFill>
              <a:latin typeface="Arial"/>
              <a:ea typeface="Arial"/>
              <a:cs typeface="Arial"/>
            </a:endParaRPr>
          </a:p>
          <a:p>
            <a:pPr marL="0" marR="0" lvl="0" indent="0" algn="ctr">
              <a:lnSpc>
                <a:spcPct val="100000"/>
              </a:lnSpc>
              <a:spcBef>
                <a:spcPts val="0"/>
              </a:spcBef>
              <a:spcAft>
                <a:spcPts val="0"/>
              </a:spcAft>
              <a:buClr>
                <a:schemeClr val="dk1"/>
              </a:buClr>
              <a:buSzPts val="1600"/>
              <a:buFont typeface="Noto Sans Symbols"/>
              <a:buNone/>
              <a:defRPr/>
            </a:pPr>
            <a:r>
              <a:rPr lang="fr" sz="1600" b="1">
                <a:solidFill>
                  <a:schemeClr val="dk1"/>
                </a:solidFill>
              </a:rPr>
              <a:t>Pour cela il suffirait d’augmenter les cotisations de 4 € mensuel chaque année durant 25 ans</a:t>
            </a:r>
            <a:endParaRPr sz="1400" b="0" i="0" u="none" strike="noStrike" cap="none">
              <a:solidFill>
                <a:srgbClr val="000000"/>
              </a:solidFill>
              <a:latin typeface="Arial"/>
              <a:ea typeface="Arial"/>
              <a:cs typeface="Arial"/>
            </a:endParaRPr>
          </a:p>
        </p:txBody>
      </p:sp>
      <p:sp>
        <p:nvSpPr>
          <p:cNvPr id="239" name="Google Shape;239;p16"/>
          <p:cNvSpPr txBox="1"/>
          <p:nvPr/>
        </p:nvSpPr>
        <p:spPr bwMode="auto">
          <a:xfrm>
            <a:off x="88050" y="2098825"/>
            <a:ext cx="3197700" cy="1898700"/>
          </a:xfrm>
          <a:prstGeom prst="rect">
            <a:avLst/>
          </a:prstGeom>
          <a:noFill/>
          <a:ln>
            <a:noFill/>
          </a:ln>
        </p:spPr>
        <p:txBody>
          <a:bodyPr spcFirstLastPara="1" wrap="square" lIns="91425" tIns="91425" rIns="91425" bIns="91425" anchor="t" anchorCtr="0">
            <a:noAutofit/>
          </a:bodyPr>
          <a:lstStyle/>
          <a:p>
            <a:pPr marL="0" marR="0" lvl="0" indent="0" algn="r">
              <a:lnSpc>
                <a:spcPct val="100000"/>
              </a:lnSpc>
              <a:spcBef>
                <a:spcPts val="0"/>
              </a:spcBef>
              <a:spcAft>
                <a:spcPts val="0"/>
              </a:spcAft>
              <a:buClr>
                <a:srgbClr val="000000"/>
              </a:buClr>
              <a:buSzPts val="2400"/>
              <a:buFont typeface="Arial"/>
              <a:buNone/>
              <a:defRPr/>
            </a:pPr>
            <a:r>
              <a:rPr lang="fr" sz="2400" b="1">
                <a:solidFill>
                  <a:srgbClr val="FF9900"/>
                </a:solidFill>
              </a:rPr>
              <a:t>Pour augmenter les petites retraites ?</a:t>
            </a:r>
            <a:r>
              <a:rPr lang="fr" sz="2400" b="1" i="0" u="none" strike="noStrike" cap="none">
                <a:solidFill>
                  <a:srgbClr val="FF0000"/>
                </a:solidFill>
                <a:latin typeface="Arial"/>
                <a:ea typeface="Arial"/>
                <a:cs typeface="Arial"/>
              </a:rPr>
              <a:t> </a:t>
            </a:r>
            <a:endParaRPr/>
          </a:p>
          <a:p>
            <a:pPr marL="0" marR="0" lvl="0" indent="0" algn="r">
              <a:lnSpc>
                <a:spcPct val="100000"/>
              </a:lnSpc>
              <a:spcBef>
                <a:spcPts val="0"/>
              </a:spcBef>
              <a:spcAft>
                <a:spcPts val="0"/>
              </a:spcAft>
              <a:buClr>
                <a:srgbClr val="000000"/>
              </a:buClr>
              <a:buSzPts val="2400"/>
              <a:buFont typeface="Arial"/>
              <a:buNone/>
              <a:defRPr/>
            </a:pPr>
            <a:r>
              <a:rPr lang="fr" sz="1600" b="1">
                <a:solidFill>
                  <a:schemeClr val="dk1"/>
                </a:solidFill>
              </a:rPr>
              <a:t>La loi de 2003 imposait déjà un minimum de retraite à 85 % du SMIC (1130 €) pour une carrière complète </a:t>
            </a:r>
            <a:endParaRPr sz="1400" b="0" i="0" u="none" strike="noStrike" cap="none">
              <a:solidFill>
                <a:srgbClr val="000000"/>
              </a:solidFill>
              <a:latin typeface="Arial"/>
              <a:ea typeface="Arial"/>
              <a:cs typeface="Arial"/>
            </a:endParaRPr>
          </a:p>
        </p:txBody>
      </p:sp>
      <p:cxnSp>
        <p:nvCxnSpPr>
          <p:cNvPr id="248" name="Google Shape;248;p16"/>
          <p:cNvCxnSpPr>
            <a:cxnSpLocks/>
          </p:cNvCxnSpPr>
          <p:nvPr/>
        </p:nvCxnSpPr>
        <p:spPr bwMode="auto">
          <a:xfrm>
            <a:off x="4866575" y="2127363"/>
            <a:ext cx="2400" cy="1495800"/>
          </a:xfrm>
          <a:prstGeom prst="straightConnector1">
            <a:avLst/>
          </a:prstGeom>
          <a:noFill/>
          <a:ln w="28575" cap="flat" cmpd="sng">
            <a:solidFill>
              <a:schemeClr val="dk2"/>
            </a:solidFill>
            <a:prstDash val="solid"/>
            <a:round/>
            <a:headEnd type="none" w="sm" len="sm"/>
            <a:tailEnd type="none" w="sm" len="sm"/>
          </a:ln>
        </p:spPr>
      </p:cxnSp>
      <p:cxnSp>
        <p:nvCxnSpPr>
          <p:cNvPr id="249" name="Google Shape;249;p16"/>
          <p:cNvCxnSpPr>
            <a:cxnSpLocks/>
            <a:endCxn id="246" idx="1"/>
          </p:cNvCxnSpPr>
          <p:nvPr/>
        </p:nvCxnSpPr>
        <p:spPr bwMode="auto">
          <a:xfrm rot="10800000" flipH="1">
            <a:off x="4951125" y="3105000"/>
            <a:ext cx="1185599" cy="1107300"/>
          </a:xfrm>
          <a:prstGeom prst="straightConnector1">
            <a:avLst/>
          </a:prstGeom>
          <a:noFill/>
          <a:ln w="28575" cap="flat" cmpd="sng">
            <a:solidFill>
              <a:schemeClr val="dk2"/>
            </a:solidFill>
            <a:prstDash val="solid"/>
            <a:round/>
            <a:headEnd type="none" w="sm" len="sm"/>
            <a:tailEnd type="none" w="sm" len="sm"/>
          </a:ln>
        </p:spPr>
      </p:cxnSp>
      <p:cxnSp>
        <p:nvCxnSpPr>
          <p:cNvPr id="250" name="Google Shape;250;p16"/>
          <p:cNvCxnSpPr>
            <a:cxnSpLocks/>
          </p:cNvCxnSpPr>
          <p:nvPr/>
        </p:nvCxnSpPr>
        <p:spPr bwMode="auto">
          <a:xfrm>
            <a:off x="4862975" y="3699649"/>
            <a:ext cx="9600" cy="1644599"/>
          </a:xfrm>
          <a:prstGeom prst="straightConnector1">
            <a:avLst/>
          </a:prstGeom>
          <a:noFill/>
          <a:ln w="28575" cap="flat" cmpd="sng">
            <a:solidFill>
              <a:schemeClr val="dk2"/>
            </a:solidFill>
            <a:prstDash val="solid"/>
            <a:round/>
            <a:headEnd type="none" w="sm" len="sm"/>
            <a:tailEnd type="none" w="sm" len="sm"/>
          </a:ln>
        </p:spPr>
      </p:cxnSp>
      <p:cxnSp>
        <p:nvCxnSpPr>
          <p:cNvPr id="251" name="Google Shape;251;p16"/>
          <p:cNvCxnSpPr>
            <a:cxnSpLocks/>
            <a:endCxn id="245" idx="1"/>
          </p:cNvCxnSpPr>
          <p:nvPr/>
        </p:nvCxnSpPr>
        <p:spPr bwMode="auto">
          <a:xfrm>
            <a:off x="5142825" y="3997550"/>
            <a:ext cx="993900" cy="856200"/>
          </a:xfrm>
          <a:prstGeom prst="straightConnector1">
            <a:avLst/>
          </a:prstGeom>
          <a:noFill/>
          <a:ln w="28575" cap="flat" cmpd="sng">
            <a:solidFill>
              <a:schemeClr val="dk2"/>
            </a:solidFill>
            <a:prstDash val="solid"/>
            <a:round/>
            <a:headEnd type="none" w="sm" len="sm"/>
            <a:tailEnd type="none" w="sm" len="sm"/>
          </a:ln>
        </p:spPr>
      </p:cxnSp>
      <p:sp>
        <p:nvSpPr>
          <p:cNvPr id="252" name="Google Shape;252;p16"/>
          <p:cNvSpPr/>
          <p:nvPr/>
        </p:nvSpPr>
        <p:spPr bwMode="auto">
          <a:xfrm>
            <a:off x="3923375" y="3044950"/>
            <a:ext cx="1825200" cy="1298400"/>
          </a:xfrm>
          <a:prstGeom prst="ellipse">
            <a:avLst/>
          </a:prstGeom>
          <a:solidFill>
            <a:srgbClr val="FF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253" name="Google Shape;253;p16"/>
          <p:cNvSpPr txBox="1"/>
          <p:nvPr/>
        </p:nvSpPr>
        <p:spPr bwMode="auto">
          <a:xfrm>
            <a:off x="3925625" y="3041927"/>
            <a:ext cx="1796100" cy="1107300"/>
          </a:xfrm>
          <a:prstGeom prst="rect">
            <a:avLst/>
          </a:prstGeom>
          <a:noFill/>
          <a:ln>
            <a:noFill/>
          </a:ln>
        </p:spPr>
        <p:txBody>
          <a:bodyPr spcFirstLastPara="1" wrap="square" lIns="91425" tIns="91425" rIns="91425" bIns="91425" anchor="t" anchorCtr="0">
            <a:noAutofit/>
          </a:bodyPr>
          <a:lstStyle/>
          <a:p>
            <a:pPr marL="0" marR="0" lvl="0" indent="0" algn="ctr">
              <a:lnSpc>
                <a:spcPct val="100000"/>
              </a:lnSpc>
              <a:spcBef>
                <a:spcPts val="0"/>
              </a:spcBef>
              <a:spcAft>
                <a:spcPts val="0"/>
              </a:spcAft>
              <a:buClr>
                <a:srgbClr val="000000"/>
              </a:buClr>
              <a:buSzPts val="1800"/>
              <a:buFont typeface="Arial"/>
              <a:buNone/>
              <a:defRPr/>
            </a:pPr>
            <a:r>
              <a:rPr lang="fr" sz="1800" b="1">
                <a:solidFill>
                  <a:srgbClr val="FFFFFF"/>
                </a:solidFill>
              </a:rPr>
              <a:t>Report de l’âge légal de départ en </a:t>
            </a:r>
            <a:r>
              <a:rPr lang="fr" sz="1800" b="1" i="0" u="none" strike="noStrike" cap="none">
                <a:solidFill>
                  <a:srgbClr val="FFFFFF"/>
                </a:solidFill>
                <a:latin typeface="Arial"/>
                <a:ea typeface="Arial"/>
                <a:cs typeface="Arial"/>
              </a:rPr>
              <a:t> </a:t>
            </a:r>
            <a:endParaRPr sz="1800" b="1" i="0" u="none" strike="noStrike" cap="none">
              <a:solidFill>
                <a:srgbClr val="FFFFFF"/>
              </a:solidFill>
              <a:latin typeface="Arial"/>
              <a:ea typeface="Arial"/>
              <a:cs typeface="Arial"/>
            </a:endParaRPr>
          </a:p>
          <a:p>
            <a:pPr marL="0" marR="0" lvl="0" indent="0" algn="ctr">
              <a:lnSpc>
                <a:spcPct val="100000"/>
              </a:lnSpc>
              <a:spcBef>
                <a:spcPts val="0"/>
              </a:spcBef>
              <a:spcAft>
                <a:spcPts val="0"/>
              </a:spcAft>
              <a:buClr>
                <a:srgbClr val="000000"/>
              </a:buClr>
              <a:buSzPts val="1800"/>
              <a:buFont typeface="Arial"/>
              <a:buNone/>
              <a:defRPr/>
            </a:pPr>
            <a:r>
              <a:rPr lang="fr" sz="1800" b="1" i="0" u="none" strike="noStrike" cap="none">
                <a:solidFill>
                  <a:srgbClr val="FFFFFF"/>
                </a:solidFill>
                <a:latin typeface="Arial"/>
                <a:ea typeface="Arial"/>
                <a:cs typeface="Arial"/>
              </a:rPr>
              <a:t>de retraite</a:t>
            </a:r>
            <a:endParaRPr sz="1800" b="1" i="0" u="none" strike="noStrike" cap="none">
              <a:solidFill>
                <a:srgbClr val="FFFFFF"/>
              </a:solidFill>
              <a:latin typeface="Arial"/>
              <a:ea typeface="Arial"/>
              <a:cs typeface="Arial"/>
            </a:endParaRPr>
          </a:p>
        </p:txBody>
      </p:sp>
      <p:sp>
        <p:nvSpPr>
          <p:cNvPr id="254" name="Google Shape;254;p16"/>
          <p:cNvSpPr txBox="1"/>
          <p:nvPr/>
        </p:nvSpPr>
        <p:spPr bwMode="auto">
          <a:xfrm>
            <a:off x="304800" y="847975"/>
            <a:ext cx="8687100" cy="3714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600"/>
              <a:buFont typeface="Times New Roman"/>
              <a:buNone/>
              <a:defRPr/>
            </a:pPr>
            <a:r>
              <a:rPr lang="fr" sz="1900" b="1" i="0" u="none" strike="noStrike" cap="none">
                <a:solidFill>
                  <a:srgbClr val="009900"/>
                </a:solidFill>
                <a:latin typeface="Permanent Marker"/>
                <a:ea typeface="Permanent Marker"/>
                <a:cs typeface="Permanent Marker"/>
              </a:rPr>
              <a:t>Une communication gouvernementale rassurante, mais trompeuse !</a:t>
            </a:r>
            <a:endParaRPr sz="1700" i="0" u="none" strike="noStrike" cap="none">
              <a:solidFill>
                <a:srgbClr val="009900"/>
              </a:solidFill>
              <a:latin typeface="Permanent Marker"/>
              <a:ea typeface="Permanent Marker"/>
              <a:cs typeface="Permanent Marke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408" name="Google Shape;408;g1d0f408691b_0_9"/>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21</a:t>
            </a:fld>
            <a:endParaRPr sz="1400" b="0" i="0" u="none" strike="noStrike" cap="none">
              <a:solidFill>
                <a:srgbClr val="000000"/>
              </a:solidFill>
              <a:latin typeface="Arial"/>
              <a:ea typeface="Arial"/>
              <a:cs typeface="Arial"/>
            </a:endParaRPr>
          </a:p>
        </p:txBody>
      </p:sp>
      <p:sp>
        <p:nvSpPr>
          <p:cNvPr id="409" name="Google Shape;409;g1d0f408691b_0_9"/>
          <p:cNvSpPr txBox="1"/>
          <p:nvPr/>
        </p:nvSpPr>
        <p:spPr bwMode="auto">
          <a:xfrm>
            <a:off x="47850" y="0"/>
            <a:ext cx="9144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a:solidFill>
                  <a:srgbClr val="980000"/>
                </a:solidFill>
              </a:rPr>
              <a:t>Quelques cas </a:t>
            </a:r>
            <a:r>
              <a:rPr lang="fr" sz="1800" b="1">
                <a:solidFill>
                  <a:srgbClr val="009900"/>
                </a:solidFill>
              </a:rPr>
              <a:t>(Collectif NosRetraites)</a:t>
            </a:r>
            <a:endParaRPr sz="1800" b="1">
              <a:solidFill>
                <a:srgbClr val="009900"/>
              </a:solidFill>
            </a:endParaRPr>
          </a:p>
          <a:p>
            <a:pPr marL="0" marR="0" lvl="0" indent="0" algn="l">
              <a:lnSpc>
                <a:spcPct val="100000"/>
              </a:lnSpc>
              <a:spcBef>
                <a:spcPts val="0"/>
              </a:spcBef>
              <a:spcAft>
                <a:spcPts val="0"/>
              </a:spcAft>
              <a:buClr>
                <a:srgbClr val="3333CC"/>
              </a:buClr>
              <a:buSzPts val="1800"/>
              <a:buFont typeface="Times New Roman"/>
              <a:buNone/>
              <a:defRPr/>
            </a:pPr>
            <a:endParaRPr sz="2400" b="1">
              <a:solidFill>
                <a:srgbClr val="980000"/>
              </a:solidFill>
            </a:endParaRPr>
          </a:p>
        </p:txBody>
      </p:sp>
      <p:pic>
        <p:nvPicPr>
          <p:cNvPr id="410" name="Google Shape;410;g1d0f408691b_0_9"/>
          <p:cNvPicPr/>
          <p:nvPr/>
        </p:nvPicPr>
        <p:blipFill>
          <a:blip r:embed="rId3">
            <a:alphaModFix/>
          </a:blip>
          <a:stretch/>
        </p:blipFill>
        <p:spPr bwMode="auto">
          <a:xfrm>
            <a:off x="152400" y="520800"/>
            <a:ext cx="4827276" cy="4426487"/>
          </a:xfrm>
          <a:prstGeom prst="rect">
            <a:avLst/>
          </a:prstGeom>
          <a:noFill/>
          <a:ln>
            <a:noFill/>
          </a:ln>
        </p:spPr>
      </p:pic>
      <p:pic>
        <p:nvPicPr>
          <p:cNvPr id="411" name="Google Shape;411;g1d0f408691b_0_9"/>
          <p:cNvPicPr/>
          <p:nvPr/>
        </p:nvPicPr>
        <p:blipFill>
          <a:blip r:embed="rId4">
            <a:alphaModFix/>
          </a:blip>
          <a:stretch/>
        </p:blipFill>
        <p:spPr bwMode="auto">
          <a:xfrm>
            <a:off x="5086299" y="768750"/>
            <a:ext cx="4011925" cy="4036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416" name="Google Shape;416;g1d39ea57b58_0_2"/>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22</a:t>
            </a:fld>
            <a:endParaRPr sz="1400" b="0" i="0" u="none" strike="noStrike" cap="none">
              <a:solidFill>
                <a:srgbClr val="000000"/>
              </a:solidFill>
              <a:latin typeface="Arial"/>
              <a:ea typeface="Arial"/>
              <a:cs typeface="Arial"/>
            </a:endParaRPr>
          </a:p>
        </p:txBody>
      </p:sp>
      <p:sp>
        <p:nvSpPr>
          <p:cNvPr id="417" name="Google Shape;417;g1d39ea57b58_0_2"/>
          <p:cNvSpPr txBox="1"/>
          <p:nvPr/>
        </p:nvSpPr>
        <p:spPr bwMode="auto">
          <a:xfrm>
            <a:off x="47850" y="0"/>
            <a:ext cx="9144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a:solidFill>
                  <a:srgbClr val="980000"/>
                </a:solidFill>
              </a:rPr>
              <a:t>Quelques cas </a:t>
            </a:r>
            <a:r>
              <a:rPr lang="fr" sz="1800" b="1">
                <a:solidFill>
                  <a:srgbClr val="009900"/>
                </a:solidFill>
              </a:rPr>
              <a:t>(Collectif NosRetraites)</a:t>
            </a:r>
            <a:endParaRPr sz="1800" b="1">
              <a:solidFill>
                <a:srgbClr val="009900"/>
              </a:solidFill>
            </a:endParaRPr>
          </a:p>
          <a:p>
            <a:pPr marL="0" marR="0" lvl="0" indent="0" algn="l">
              <a:lnSpc>
                <a:spcPct val="100000"/>
              </a:lnSpc>
              <a:spcBef>
                <a:spcPts val="0"/>
              </a:spcBef>
              <a:spcAft>
                <a:spcPts val="0"/>
              </a:spcAft>
              <a:buClr>
                <a:srgbClr val="3333CC"/>
              </a:buClr>
              <a:buSzPts val="1800"/>
              <a:buFont typeface="Times New Roman"/>
              <a:buNone/>
              <a:defRPr/>
            </a:pPr>
            <a:endParaRPr sz="2400" b="1">
              <a:solidFill>
                <a:srgbClr val="980000"/>
              </a:solidFill>
            </a:endParaRPr>
          </a:p>
        </p:txBody>
      </p:sp>
      <p:pic>
        <p:nvPicPr>
          <p:cNvPr id="418" name="Google Shape;418;g1d39ea57b58_0_2"/>
          <p:cNvPicPr/>
          <p:nvPr/>
        </p:nvPicPr>
        <p:blipFill>
          <a:blip r:embed="rId3">
            <a:alphaModFix/>
          </a:blip>
          <a:stretch/>
        </p:blipFill>
        <p:spPr bwMode="auto">
          <a:xfrm>
            <a:off x="5089225" y="1129688"/>
            <a:ext cx="4054774" cy="4063050"/>
          </a:xfrm>
          <a:prstGeom prst="rect">
            <a:avLst/>
          </a:prstGeom>
          <a:noFill/>
          <a:ln>
            <a:noFill/>
          </a:ln>
        </p:spPr>
      </p:pic>
      <p:pic>
        <p:nvPicPr>
          <p:cNvPr id="419" name="Google Shape;419;g1d39ea57b58_0_2"/>
          <p:cNvPicPr/>
          <p:nvPr/>
        </p:nvPicPr>
        <p:blipFill>
          <a:blip r:embed="rId4">
            <a:alphaModFix/>
          </a:blip>
          <a:stretch/>
        </p:blipFill>
        <p:spPr bwMode="auto">
          <a:xfrm>
            <a:off x="0" y="822825"/>
            <a:ext cx="4977339" cy="4676775"/>
          </a:xfrm>
          <a:prstGeom prst="rect">
            <a:avLst/>
          </a:prstGeom>
          <a:noFill/>
          <a:ln>
            <a:noFill/>
          </a:ln>
        </p:spPr>
      </p:pic>
      <p:sp>
        <p:nvSpPr>
          <p:cNvPr id="420" name="Google Shape;420;g1d39ea57b58_0_2"/>
          <p:cNvSpPr txBox="1"/>
          <p:nvPr/>
        </p:nvSpPr>
        <p:spPr bwMode="auto">
          <a:xfrm>
            <a:off x="3375675" y="2265275"/>
            <a:ext cx="5116800" cy="846600"/>
          </a:xfrm>
          <a:prstGeom prst="rect">
            <a:avLst/>
          </a:prstGeom>
          <a:noFill/>
          <a:ln>
            <a:noFill/>
          </a:ln>
        </p:spPr>
        <p:txBody>
          <a:bodyPr spcFirstLastPara="1" wrap="square" lIns="91425" tIns="91425" rIns="91425" bIns="91425" anchor="t" anchorCtr="0">
            <a:spAutoFit/>
          </a:bodyPr>
          <a:lstStyle/>
          <a:p>
            <a:pPr marL="0" lvl="0" indent="0" algn="l">
              <a:spcBef>
                <a:spcPts val="0"/>
              </a:spcBef>
              <a:spcAft>
                <a:spcPts val="0"/>
              </a:spcAft>
              <a:buNone/>
              <a:defRPr/>
            </a:pPr>
            <a:r>
              <a:rPr lang="fr" sz="1200" b="1">
                <a:solidFill>
                  <a:schemeClr val="accent3"/>
                </a:solidFill>
                <a:latin typeface="Helvetica Neue"/>
                <a:ea typeface="Helvetica Neue"/>
                <a:cs typeface="Helvetica Neue"/>
              </a:rPr>
              <a:t>avant 2004</a:t>
            </a:r>
            <a:endParaRPr sz="1200" b="1">
              <a:solidFill>
                <a:schemeClr val="accent3"/>
              </a:solidFill>
              <a:latin typeface="Helvetica Neue"/>
              <a:ea typeface="Helvetica Neue"/>
              <a:cs typeface="Helvetica Neue"/>
            </a:endParaRPr>
          </a:p>
          <a:p>
            <a:pPr marL="0" lvl="0" indent="0" algn="l">
              <a:spcBef>
                <a:spcPts val="0"/>
              </a:spcBef>
              <a:spcAft>
                <a:spcPts val="0"/>
              </a:spcAft>
              <a:buNone/>
              <a:defRPr/>
            </a:pPr>
            <a:endParaRPr sz="700" b="1">
              <a:solidFill>
                <a:schemeClr val="accent3"/>
              </a:solidFill>
              <a:latin typeface="Helvetica Neue"/>
              <a:ea typeface="Helvetica Neue"/>
              <a:cs typeface="Helvetica Neue"/>
            </a:endParaRPr>
          </a:p>
          <a:p>
            <a:pPr marL="0" lvl="0" indent="0" algn="l">
              <a:spcBef>
                <a:spcPts val="0"/>
              </a:spcBef>
              <a:spcAft>
                <a:spcPts val="0"/>
              </a:spcAft>
              <a:buNone/>
              <a:defRPr/>
            </a:pPr>
            <a:r>
              <a:rPr lang="fr" sz="1200" b="1">
                <a:solidFill>
                  <a:schemeClr val="accent3"/>
                </a:solidFill>
                <a:latin typeface="Helvetica Neue"/>
                <a:ea typeface="Helvetica Neue"/>
                <a:cs typeface="Helvetica Neue"/>
              </a:rPr>
              <a:t>dans la fonction </a:t>
            </a:r>
            <a:endParaRPr sz="1200" b="1">
              <a:solidFill>
                <a:schemeClr val="accent3"/>
              </a:solidFill>
              <a:latin typeface="Helvetica Neue"/>
              <a:ea typeface="Helvetica Neue"/>
              <a:cs typeface="Helvetica Neue"/>
            </a:endParaRPr>
          </a:p>
          <a:p>
            <a:pPr marL="0" lvl="0" indent="0" algn="l">
              <a:spcBef>
                <a:spcPts val="0"/>
              </a:spcBef>
              <a:spcAft>
                <a:spcPts val="0"/>
              </a:spcAft>
              <a:buNone/>
              <a:defRPr/>
            </a:pPr>
            <a:r>
              <a:rPr lang="fr" sz="1200" b="1">
                <a:solidFill>
                  <a:schemeClr val="accent3"/>
                </a:solidFill>
                <a:latin typeface="Helvetica Neue"/>
                <a:ea typeface="Helvetica Neue"/>
                <a:cs typeface="Helvetica Neue"/>
              </a:rPr>
              <a:t>publique</a:t>
            </a:r>
            <a:endParaRPr sz="1200" b="1">
              <a:solidFill>
                <a:schemeClr val="accent3"/>
              </a:solidFill>
              <a:latin typeface="Helvetica Neue"/>
              <a:ea typeface="Helvetica Neue"/>
              <a:cs typeface="Helvetica Neu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425" name="Google Shape;425;g1d0f408691b_0_0"/>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23</a:t>
            </a:fld>
            <a:endParaRPr sz="1400" b="0" i="0" u="none" strike="noStrike" cap="none">
              <a:solidFill>
                <a:srgbClr val="000000"/>
              </a:solidFill>
              <a:latin typeface="Arial"/>
              <a:ea typeface="Arial"/>
              <a:cs typeface="Arial"/>
            </a:endParaRPr>
          </a:p>
        </p:txBody>
      </p:sp>
      <p:sp>
        <p:nvSpPr>
          <p:cNvPr id="426" name="Google Shape;426;g1d0f408691b_0_0"/>
          <p:cNvSpPr txBox="1"/>
          <p:nvPr/>
        </p:nvSpPr>
        <p:spPr bwMode="auto">
          <a:xfrm>
            <a:off x="47850" y="0"/>
            <a:ext cx="9144000" cy="934132"/>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a:solidFill>
                  <a:srgbClr val="980000"/>
                </a:solidFill>
              </a:rPr>
              <a:t>Toutes les générations depuis 1961	</a:t>
            </a:r>
            <a:endParaRPr/>
          </a:p>
          <a:p>
            <a:pPr marL="0" marR="0" lvl="0" indent="0" algn="l">
              <a:lnSpc>
                <a:spcPct val="100000"/>
              </a:lnSpc>
              <a:spcBef>
                <a:spcPts val="0"/>
              </a:spcBef>
              <a:spcAft>
                <a:spcPts val="0"/>
              </a:spcAft>
              <a:buClr>
                <a:srgbClr val="3333CC"/>
              </a:buClr>
              <a:buSzPts val="1800"/>
              <a:buFont typeface="Times New Roman"/>
              <a:buNone/>
              <a:defRPr/>
            </a:pPr>
            <a:r>
              <a:rPr lang="fr-FR" sz="1800" b="1" i="0" u="none" strike="noStrike">
                <a:solidFill>
                  <a:srgbClr val="009900"/>
                </a:solidFill>
                <a:latin typeface="Arial"/>
              </a:rPr>
              <a:t>L'âge de départ et le nombre de trimestres nécessaires exigé pour prétendre à une pension sans décote seraient modifiés de façon brutale et injuste :</a:t>
            </a:r>
            <a:endParaRPr sz="1800" b="1">
              <a:solidFill>
                <a:srgbClr val="009900"/>
              </a:solidFill>
            </a:endParaRPr>
          </a:p>
        </p:txBody>
      </p:sp>
      <p:pic>
        <p:nvPicPr>
          <p:cNvPr id="1026" name="Picture 2"/>
          <p:cNvPicPr>
            <a:picLocks noChangeAspect="1" noChangeArrowheads="1"/>
          </p:cNvPicPr>
          <p:nvPr/>
        </p:nvPicPr>
        <p:blipFill>
          <a:blip r:embed="rId3"/>
          <a:stretch/>
        </p:blipFill>
        <p:spPr bwMode="auto">
          <a:xfrm>
            <a:off x="0" y="934132"/>
            <a:ext cx="9144000" cy="5381625"/>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425" name="Google Shape;425;g1d0f408691b_0_0"/>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24</a:t>
            </a:fld>
            <a:endParaRPr sz="1400" b="0" i="0" u="none" strike="noStrike" cap="none">
              <a:solidFill>
                <a:srgbClr val="000000"/>
              </a:solidFill>
              <a:latin typeface="Arial"/>
              <a:ea typeface="Arial"/>
              <a:cs typeface="Arial"/>
            </a:endParaRPr>
          </a:p>
        </p:txBody>
      </p:sp>
      <p:sp>
        <p:nvSpPr>
          <p:cNvPr id="426" name="Google Shape;426;g1d0f408691b_0_0"/>
          <p:cNvSpPr txBox="1"/>
          <p:nvPr/>
        </p:nvSpPr>
        <p:spPr bwMode="auto">
          <a:xfrm>
            <a:off x="47850" y="0"/>
            <a:ext cx="9144000" cy="1585538"/>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3200" b="1">
                <a:solidFill>
                  <a:srgbClr val="980000"/>
                </a:solidFill>
              </a:rPr>
              <a:t>Toutes les générations depuis 1961	</a:t>
            </a:r>
            <a:endParaRPr/>
          </a:p>
          <a:p>
            <a:pPr>
              <a:spcBef>
                <a:spcPts val="0"/>
              </a:spcBef>
              <a:spcAft>
                <a:spcPts val="0"/>
              </a:spcAft>
              <a:defRPr/>
            </a:pPr>
            <a:endParaRPr lang="fr-FR" sz="1800" b="1" i="0" u="none" strike="noStrike">
              <a:solidFill>
                <a:srgbClr val="009900"/>
              </a:solidFill>
              <a:latin typeface="Arial"/>
            </a:endParaRPr>
          </a:p>
          <a:p>
            <a:pPr>
              <a:spcBef>
                <a:spcPts val="0"/>
              </a:spcBef>
              <a:spcAft>
                <a:spcPts val="0"/>
              </a:spcAft>
              <a:defRPr/>
            </a:pPr>
            <a:r>
              <a:rPr lang="fr-FR" sz="1800" b="1" i="0" u="none" strike="noStrike">
                <a:solidFill>
                  <a:srgbClr val="009900"/>
                </a:solidFill>
                <a:latin typeface="Arial"/>
              </a:rPr>
              <a:t>Les paramètres du système de retraite organisent aussi la baisse des pensions pour toutes les générations :</a:t>
            </a:r>
            <a:endParaRPr lang="fr-FR" sz="3200"/>
          </a:p>
        </p:txBody>
      </p:sp>
      <p:sp>
        <p:nvSpPr>
          <p:cNvPr id="429" name="Google Shape;429;g1d0f408691b_0_0"/>
          <p:cNvSpPr txBox="1"/>
          <p:nvPr/>
        </p:nvSpPr>
        <p:spPr bwMode="auto">
          <a:xfrm>
            <a:off x="1156075" y="5270875"/>
            <a:ext cx="7063800" cy="1677600"/>
          </a:xfrm>
          <a:prstGeom prst="rect">
            <a:avLst/>
          </a:prstGeom>
          <a:noFill/>
          <a:ln>
            <a:noFill/>
          </a:ln>
        </p:spPr>
        <p:txBody>
          <a:bodyPr spcFirstLastPara="1" wrap="square" lIns="91425" tIns="91425" rIns="91425" bIns="91425" anchor="t" anchorCtr="0">
            <a:spAutoFit/>
          </a:bodyPr>
          <a:lstStyle/>
          <a:p>
            <a:pPr marL="0" lvl="0" indent="0" algn="ctr">
              <a:spcBef>
                <a:spcPts val="0"/>
              </a:spcBef>
              <a:spcAft>
                <a:spcPts val="0"/>
              </a:spcAft>
              <a:buNone/>
              <a:defRPr/>
            </a:pPr>
            <a:r>
              <a:rPr lang="fr" sz="2400" b="1">
                <a:solidFill>
                  <a:srgbClr val="980000"/>
                </a:solidFill>
                <a:latin typeface="Permanent Marker"/>
                <a:ea typeface="Permanent Marker"/>
                <a:cs typeface="Permanent Marker"/>
              </a:rPr>
              <a:t>pour aller plus loin, téléchargez le simulateur du SNESUP-FSU</a:t>
            </a:r>
            <a:endParaRPr sz="2400" b="1">
              <a:solidFill>
                <a:srgbClr val="980000"/>
              </a:solidFill>
              <a:latin typeface="Permanent Marker"/>
              <a:ea typeface="Permanent Marker"/>
              <a:cs typeface="Permanent Marker"/>
            </a:endParaRPr>
          </a:p>
          <a:p>
            <a:pPr marL="0" lvl="0" indent="0" algn="ctr">
              <a:spcBef>
                <a:spcPts val="0"/>
              </a:spcBef>
              <a:spcAft>
                <a:spcPts val="0"/>
              </a:spcAft>
              <a:buNone/>
              <a:defRPr/>
            </a:pPr>
            <a:r>
              <a:rPr lang="fr" sz="2500">
                <a:solidFill>
                  <a:srgbClr val="980000"/>
                </a:solidFill>
              </a:rPr>
              <a:t>https://miniurl.be/r-4cfz</a:t>
            </a:r>
            <a:endParaRPr sz="3800" b="1">
              <a:solidFill>
                <a:srgbClr val="980000"/>
              </a:solidFill>
              <a:latin typeface="Permanent Marker"/>
              <a:ea typeface="Permanent Marker"/>
              <a:cs typeface="Permanent Marker"/>
            </a:endParaRPr>
          </a:p>
          <a:p>
            <a:pPr marL="0" lvl="0" indent="0" algn="l">
              <a:spcBef>
                <a:spcPts val="0"/>
              </a:spcBef>
              <a:spcAft>
                <a:spcPts val="0"/>
              </a:spcAft>
              <a:buClr>
                <a:srgbClr val="3333CC"/>
              </a:buClr>
              <a:buSzPts val="1800"/>
              <a:buFont typeface="Times New Roman"/>
              <a:buNone/>
              <a:defRPr/>
            </a:pPr>
            <a:endParaRPr sz="2400" b="1">
              <a:solidFill>
                <a:srgbClr val="980000"/>
              </a:solidFill>
            </a:endParaRPr>
          </a:p>
        </p:txBody>
      </p:sp>
      <p:pic>
        <p:nvPicPr>
          <p:cNvPr id="2050" name="Picture 2"/>
          <p:cNvPicPr>
            <a:picLocks noChangeAspect="1" noChangeArrowheads="1"/>
          </p:cNvPicPr>
          <p:nvPr/>
        </p:nvPicPr>
        <p:blipFill>
          <a:blip r:embed="rId3"/>
          <a:stretch/>
        </p:blipFill>
        <p:spPr bwMode="auto">
          <a:xfrm>
            <a:off x="0" y="1922463"/>
            <a:ext cx="9144000" cy="3011487"/>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425" name="Google Shape;425;g1d0f408691b_0_0"/>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25</a:t>
            </a:fld>
            <a:endParaRPr sz="1400" b="0" i="0" u="none" strike="noStrike" cap="none">
              <a:solidFill>
                <a:srgbClr val="000000"/>
              </a:solidFill>
              <a:latin typeface="Arial"/>
              <a:ea typeface="Arial"/>
              <a:cs typeface="Arial"/>
            </a:endParaRPr>
          </a:p>
        </p:txBody>
      </p:sp>
      <p:sp>
        <p:nvSpPr>
          <p:cNvPr id="426" name="Google Shape;426;g1d0f408691b_0_0"/>
          <p:cNvSpPr txBox="1"/>
          <p:nvPr/>
        </p:nvSpPr>
        <p:spPr bwMode="auto">
          <a:xfrm>
            <a:off x="26977" y="0"/>
            <a:ext cx="9144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dirty="0">
                <a:solidFill>
                  <a:srgbClr val="980000"/>
                </a:solidFill>
              </a:rPr>
              <a:t>Quelques cas 	</a:t>
            </a:r>
            <a:r>
              <a:rPr lang="fr" sz="1800" b="1" dirty="0">
                <a:solidFill>
                  <a:srgbClr val="009900"/>
                </a:solidFill>
              </a:rPr>
              <a:t>(Collectif </a:t>
            </a:r>
            <a:r>
              <a:rPr lang="fr" sz="1800" b="1" dirty="0" err="1">
                <a:solidFill>
                  <a:srgbClr val="009900"/>
                </a:solidFill>
              </a:rPr>
              <a:t>NosRetraites</a:t>
            </a:r>
            <a:r>
              <a:rPr lang="fr" sz="1800" b="1" dirty="0">
                <a:solidFill>
                  <a:srgbClr val="009900"/>
                </a:solidFill>
              </a:rPr>
              <a:t>)</a:t>
            </a:r>
            <a:endParaRPr sz="1800" b="1" dirty="0">
              <a:solidFill>
                <a:srgbClr val="009900"/>
              </a:solidFill>
            </a:endParaRPr>
          </a:p>
        </p:txBody>
      </p:sp>
      <p:pic>
        <p:nvPicPr>
          <p:cNvPr id="427" name="Google Shape;427;g1d0f408691b_0_0"/>
          <p:cNvPicPr/>
          <p:nvPr/>
        </p:nvPicPr>
        <p:blipFill>
          <a:blip r:embed="rId3">
            <a:alphaModFix/>
          </a:blip>
          <a:stretch/>
        </p:blipFill>
        <p:spPr bwMode="auto">
          <a:xfrm>
            <a:off x="6513" y="531550"/>
            <a:ext cx="4777763" cy="4317324"/>
          </a:xfrm>
          <a:prstGeom prst="rect">
            <a:avLst/>
          </a:prstGeom>
          <a:noFill/>
          <a:ln>
            <a:noFill/>
          </a:ln>
        </p:spPr>
      </p:pic>
      <p:pic>
        <p:nvPicPr>
          <p:cNvPr id="428" name="Google Shape;428;g1d0f408691b_0_0"/>
          <p:cNvPicPr/>
          <p:nvPr/>
        </p:nvPicPr>
        <p:blipFill>
          <a:blip r:embed="rId4">
            <a:alphaModFix/>
          </a:blip>
          <a:stretch/>
        </p:blipFill>
        <p:spPr bwMode="auto">
          <a:xfrm>
            <a:off x="4784275" y="531550"/>
            <a:ext cx="4359725" cy="4317313"/>
          </a:xfrm>
          <a:prstGeom prst="rect">
            <a:avLst/>
          </a:prstGeom>
          <a:noFill/>
          <a:ln>
            <a:noFill/>
          </a:ln>
        </p:spPr>
      </p:pic>
      <p:sp>
        <p:nvSpPr>
          <p:cNvPr id="429" name="Google Shape;429;g1d0f408691b_0_0"/>
          <p:cNvSpPr txBox="1"/>
          <p:nvPr/>
        </p:nvSpPr>
        <p:spPr bwMode="auto">
          <a:xfrm>
            <a:off x="1156075" y="5270875"/>
            <a:ext cx="7063800" cy="1677600"/>
          </a:xfrm>
          <a:prstGeom prst="rect">
            <a:avLst/>
          </a:prstGeom>
          <a:noFill/>
          <a:ln>
            <a:noFill/>
          </a:ln>
        </p:spPr>
        <p:txBody>
          <a:bodyPr spcFirstLastPara="1" wrap="square" lIns="91425" tIns="91425" rIns="91425" bIns="91425" anchor="t" anchorCtr="0">
            <a:spAutoFit/>
          </a:bodyPr>
          <a:lstStyle/>
          <a:p>
            <a:pPr marL="0" lvl="0" indent="0" algn="ctr">
              <a:spcBef>
                <a:spcPts val="0"/>
              </a:spcBef>
              <a:spcAft>
                <a:spcPts val="0"/>
              </a:spcAft>
              <a:buNone/>
              <a:defRPr/>
            </a:pPr>
            <a:r>
              <a:rPr lang="fr" sz="2400" b="1">
                <a:solidFill>
                  <a:srgbClr val="980000"/>
                </a:solidFill>
                <a:latin typeface="Permanent Marker"/>
                <a:ea typeface="Permanent Marker"/>
                <a:cs typeface="Permanent Marker"/>
              </a:rPr>
              <a:t>pour aller plus loin, téléchargez le simulateur du SNESUP-FSU</a:t>
            </a:r>
            <a:endParaRPr sz="2400" b="1">
              <a:solidFill>
                <a:srgbClr val="980000"/>
              </a:solidFill>
              <a:latin typeface="Permanent Marker"/>
              <a:ea typeface="Permanent Marker"/>
              <a:cs typeface="Permanent Marker"/>
            </a:endParaRPr>
          </a:p>
          <a:p>
            <a:pPr marL="0" lvl="0" indent="0" algn="ctr">
              <a:spcBef>
                <a:spcPts val="0"/>
              </a:spcBef>
              <a:spcAft>
                <a:spcPts val="0"/>
              </a:spcAft>
              <a:buNone/>
              <a:defRPr/>
            </a:pPr>
            <a:r>
              <a:rPr lang="fr" sz="2500">
                <a:solidFill>
                  <a:srgbClr val="980000"/>
                </a:solidFill>
              </a:rPr>
              <a:t>https://miniurl.be/r-4cfz</a:t>
            </a:r>
            <a:endParaRPr sz="3800" b="1">
              <a:solidFill>
                <a:srgbClr val="980000"/>
              </a:solidFill>
              <a:latin typeface="Permanent Marker"/>
              <a:ea typeface="Permanent Marker"/>
              <a:cs typeface="Permanent Marker"/>
            </a:endParaRPr>
          </a:p>
          <a:p>
            <a:pPr marL="0" lvl="0" indent="0" algn="l">
              <a:spcBef>
                <a:spcPts val="0"/>
              </a:spcBef>
              <a:spcAft>
                <a:spcPts val="0"/>
              </a:spcAft>
              <a:buClr>
                <a:srgbClr val="3333CC"/>
              </a:buClr>
              <a:buSzPts val="1800"/>
              <a:buFont typeface="Times New Roman"/>
              <a:buNone/>
              <a:defRPr/>
            </a:pPr>
            <a:endParaRPr sz="2400" b="1">
              <a:solidFill>
                <a:srgbClr val="98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259" name="Google Shape;259;p18"/>
          <p:cNvSpPr txBox="1"/>
          <p:nvPr/>
        </p:nvSpPr>
        <p:spPr bwMode="auto">
          <a:xfrm>
            <a:off x="8724600" y="6474700"/>
            <a:ext cx="4194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26</a:t>
            </a:fld>
            <a:endParaRPr sz="1400" b="0" i="0" u="none" strike="noStrike" cap="none">
              <a:solidFill>
                <a:srgbClr val="000000"/>
              </a:solidFill>
              <a:latin typeface="Arial"/>
              <a:ea typeface="Arial"/>
              <a:cs typeface="Arial"/>
            </a:endParaRPr>
          </a:p>
        </p:txBody>
      </p:sp>
      <p:sp>
        <p:nvSpPr>
          <p:cNvPr id="260" name="Google Shape;260;p18"/>
          <p:cNvSpPr txBox="1"/>
          <p:nvPr/>
        </p:nvSpPr>
        <p:spPr bwMode="auto">
          <a:xfrm>
            <a:off x="0" y="0"/>
            <a:ext cx="9495000" cy="4605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500" b="1" i="1" dirty="0">
                <a:solidFill>
                  <a:srgbClr val="980000"/>
                </a:solidFill>
                <a:latin typeface="Apple Casual" pitchFamily="2" charset="77"/>
                <a:ea typeface="Permanent Marker"/>
                <a:cs typeface="Permanent Marker"/>
              </a:rPr>
              <a:t>L</a:t>
            </a:r>
            <a:r>
              <a:rPr lang="fr" sz="2500" b="1" i="1" u="none" strike="noStrike" cap="none" dirty="0">
                <a:solidFill>
                  <a:srgbClr val="980000"/>
                </a:solidFill>
                <a:latin typeface="Apple Casual" pitchFamily="2" charset="77"/>
                <a:ea typeface="Permanent Marker"/>
                <a:cs typeface="Permanent Marker"/>
              </a:rPr>
              <a:t>e projet de retraite : </a:t>
            </a:r>
            <a:r>
              <a:rPr lang="fr" sz="2400" b="1" i="1" u="none" strike="noStrike" cap="none" dirty="0">
                <a:solidFill>
                  <a:srgbClr val="980000"/>
                </a:solidFill>
                <a:latin typeface="Apple Casual" pitchFamily="2" charset="77"/>
                <a:ea typeface="Permanent Marker"/>
                <a:cs typeface="Permanent Marker"/>
              </a:rPr>
              <a:t>un système par répartition mais …</a:t>
            </a:r>
            <a:endParaRPr sz="2400" b="1" i="1" u="none" strike="noStrike" cap="none" dirty="0">
              <a:solidFill>
                <a:srgbClr val="980000"/>
              </a:solidFill>
              <a:latin typeface="Apple Casual" pitchFamily="2" charset="77"/>
              <a:ea typeface="Permanent Marker"/>
              <a:cs typeface="Permanent Marker"/>
            </a:endParaRPr>
          </a:p>
          <a:p>
            <a:pPr marL="0" marR="0" lvl="0" indent="0" algn="l">
              <a:lnSpc>
                <a:spcPct val="100000"/>
              </a:lnSpc>
              <a:spcBef>
                <a:spcPts val="0"/>
              </a:spcBef>
              <a:spcAft>
                <a:spcPts val="0"/>
              </a:spcAft>
              <a:buClr>
                <a:srgbClr val="3333CC"/>
              </a:buClr>
              <a:buSzPts val="2400"/>
              <a:buFont typeface="Times New Roman"/>
              <a:buNone/>
              <a:defRPr/>
            </a:pPr>
            <a:endParaRPr sz="2500" b="1" i="1" u="none" strike="noStrike" cap="none" dirty="0">
              <a:solidFill>
                <a:srgbClr val="980000"/>
              </a:solidFill>
              <a:latin typeface="Apple Casual" pitchFamily="2" charset="77"/>
              <a:ea typeface="Permanent Marker"/>
              <a:cs typeface="Permanent Marker"/>
            </a:endParaRPr>
          </a:p>
        </p:txBody>
      </p:sp>
      <p:sp>
        <p:nvSpPr>
          <p:cNvPr id="261" name="Google Shape;261;p18"/>
          <p:cNvSpPr txBox="1"/>
          <p:nvPr/>
        </p:nvSpPr>
        <p:spPr bwMode="auto">
          <a:xfrm>
            <a:off x="4166100" y="540600"/>
            <a:ext cx="4401000" cy="3366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600"/>
              <a:buFont typeface="Times New Roman"/>
              <a:buNone/>
              <a:defRPr/>
            </a:pPr>
            <a:r>
              <a:rPr lang="fr" sz="1800" b="1" i="0" u="none" strike="noStrike" cap="none">
                <a:solidFill>
                  <a:srgbClr val="009900"/>
                </a:solidFill>
                <a:latin typeface="Permanent Marker"/>
                <a:ea typeface="Permanent Marker"/>
                <a:cs typeface="Permanent Marker"/>
              </a:rPr>
              <a:t>… pour les pensions de réversion ?</a:t>
            </a:r>
            <a:endParaRPr sz="1800" i="0" u="none" strike="noStrike" cap="none">
              <a:solidFill>
                <a:srgbClr val="009900"/>
              </a:solidFill>
              <a:latin typeface="Permanent Marker"/>
              <a:ea typeface="Permanent Marker"/>
              <a:cs typeface="Permanent Marker"/>
            </a:endParaRPr>
          </a:p>
        </p:txBody>
      </p:sp>
      <p:pic>
        <p:nvPicPr>
          <p:cNvPr id="262" name="Google Shape;262;p18"/>
          <p:cNvPicPr/>
          <p:nvPr/>
        </p:nvPicPr>
        <p:blipFill>
          <a:blip r:embed="rId3">
            <a:alphaModFix/>
          </a:blip>
          <a:stretch/>
        </p:blipFill>
        <p:spPr bwMode="auto">
          <a:xfrm>
            <a:off x="3153400" y="877200"/>
            <a:ext cx="6090501" cy="5551701"/>
          </a:xfrm>
          <a:prstGeom prst="rect">
            <a:avLst/>
          </a:prstGeom>
          <a:noFill/>
          <a:ln>
            <a:noFill/>
          </a:ln>
        </p:spPr>
      </p:pic>
      <p:pic>
        <p:nvPicPr>
          <p:cNvPr id="263" name="Google Shape;263;p18"/>
          <p:cNvPicPr/>
          <p:nvPr/>
        </p:nvPicPr>
        <p:blipFill>
          <a:blip r:embed="rId4">
            <a:alphaModFix/>
          </a:blip>
          <a:stretch/>
        </p:blipFill>
        <p:spPr bwMode="auto">
          <a:xfrm rot="-295952">
            <a:off x="233278" y="1837108"/>
            <a:ext cx="5517792" cy="4139534"/>
          </a:xfrm>
          <a:prstGeom prst="rect">
            <a:avLst/>
          </a:prstGeom>
          <a:noFill/>
          <a:ln>
            <a:noFill/>
          </a:ln>
          <a:effectLst>
            <a:outerShdw blurRad="57150" dist="66675" dir="2760000" algn="bl" rotWithShape="0">
              <a:srgbClr val="000000">
                <a:alpha val="49803"/>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5" name="Google Shape;215;p14"/>
          <p:cNvSpPr txBox="1"/>
          <p:nvPr/>
        </p:nvSpPr>
        <p:spPr bwMode="auto">
          <a:xfrm>
            <a:off x="8744575" y="6477000"/>
            <a:ext cx="3183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27</a:t>
            </a:fld>
            <a:endParaRPr sz="1400" b="1" i="0" u="none" strike="noStrike" cap="none">
              <a:solidFill>
                <a:srgbClr val="FFFFFF"/>
              </a:solidFill>
              <a:latin typeface="Arial Narrow"/>
              <a:ea typeface="Arial Narrow"/>
              <a:cs typeface="Arial Narrow"/>
            </a:endParaRPr>
          </a:p>
        </p:txBody>
      </p:sp>
      <p:sp>
        <p:nvSpPr>
          <p:cNvPr id="216" name="Google Shape;216;p14"/>
          <p:cNvSpPr txBox="1"/>
          <p:nvPr/>
        </p:nvSpPr>
        <p:spPr bwMode="auto">
          <a:xfrm>
            <a:off x="300150" y="336500"/>
            <a:ext cx="8382000" cy="4605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400" b="1" i="1" u="none" strike="noStrike" cap="none" dirty="0">
                <a:solidFill>
                  <a:srgbClr val="980000"/>
                </a:solidFill>
                <a:latin typeface="Apple Casual" pitchFamily="2" charset="77"/>
                <a:ea typeface="Permanent Marker"/>
                <a:cs typeface="Permanent Marker"/>
              </a:rPr>
              <a:t>L’autre système possible : la capitalisation</a:t>
            </a:r>
            <a:endParaRPr sz="1400" b="1" i="1" u="none" strike="noStrike" cap="none" dirty="0">
              <a:solidFill>
                <a:srgbClr val="980000"/>
              </a:solidFill>
              <a:latin typeface="Apple Casual" pitchFamily="2" charset="77"/>
              <a:ea typeface="Permanent Marker"/>
              <a:cs typeface="Permanent Marker"/>
            </a:endParaRPr>
          </a:p>
        </p:txBody>
      </p:sp>
      <p:sp>
        <p:nvSpPr>
          <p:cNvPr id="217" name="Google Shape;217;p14"/>
          <p:cNvSpPr txBox="1"/>
          <p:nvPr/>
        </p:nvSpPr>
        <p:spPr bwMode="auto">
          <a:xfrm>
            <a:off x="438775" y="5449826"/>
            <a:ext cx="8305800" cy="650700"/>
          </a:xfrm>
          <a:prstGeom prst="rect">
            <a:avLst/>
          </a:prstGeom>
          <a:noFill/>
          <a:ln>
            <a:noFill/>
          </a:ln>
        </p:spPr>
        <p:txBody>
          <a:bodyPr spcFirstLastPara="1" wrap="square" lIns="0" tIns="0" rIns="0" bIns="0" anchor="t" anchorCtr="0">
            <a:noAutofit/>
          </a:bodyPr>
          <a:lstStyle/>
          <a:p>
            <a:pPr marL="1587" marR="0" lvl="0" indent="0" algn="ctr">
              <a:lnSpc>
                <a:spcPct val="100000"/>
              </a:lnSpc>
              <a:spcBef>
                <a:spcPts val="1000"/>
              </a:spcBef>
              <a:spcAft>
                <a:spcPts val="0"/>
              </a:spcAft>
              <a:buClr>
                <a:srgbClr val="000000"/>
              </a:buClr>
              <a:buSzPts val="1600"/>
              <a:buFont typeface="Times New Roman"/>
              <a:buNone/>
              <a:defRPr/>
            </a:pPr>
            <a:r>
              <a:rPr lang="fr" sz="1600" b="1" i="1" u="none" strike="noStrike" cap="none">
                <a:solidFill>
                  <a:srgbClr val="000000"/>
                </a:solidFill>
                <a:latin typeface="Arial"/>
                <a:ea typeface="Arial"/>
                <a:cs typeface="Arial"/>
              </a:rPr>
              <a:t>Une fois en place, cela génère d’énormes flux financiers pour </a:t>
            </a:r>
            <a:r>
              <a:rPr lang="fr" sz="1600" b="1" i="1" u="none" strike="noStrike" cap="none">
                <a:solidFill>
                  <a:srgbClr val="FF0000"/>
                </a:solidFill>
                <a:latin typeface="Arial"/>
                <a:ea typeface="Arial"/>
                <a:cs typeface="Arial"/>
              </a:rPr>
              <a:t>l'auto-exploitation des salarié</a:t>
            </a:r>
            <a:r>
              <a:rPr lang="fr" sz="1600" b="1" i="1">
                <a:solidFill>
                  <a:srgbClr val="FF0000"/>
                </a:solidFill>
              </a:rPr>
              <a:t>·es</a:t>
            </a:r>
            <a:r>
              <a:rPr lang="fr" sz="1600" b="1" i="1" u="none" strike="noStrike" cap="none">
                <a:solidFill>
                  <a:srgbClr val="FF0000"/>
                </a:solidFill>
                <a:latin typeface="Arial"/>
                <a:ea typeface="Arial"/>
                <a:cs typeface="Arial"/>
              </a:rPr>
              <a:t> entre eux</a:t>
            </a:r>
            <a:r>
              <a:rPr lang="fr" sz="1600" b="1" i="1" u="none" strike="noStrike" cap="none">
                <a:solidFill>
                  <a:srgbClr val="000000"/>
                </a:solidFill>
                <a:latin typeface="Arial"/>
                <a:ea typeface="Arial"/>
                <a:cs typeface="Arial"/>
              </a:rPr>
              <a:t> !</a:t>
            </a:r>
            <a:endParaRPr sz="1400" b="0" i="1" u="none" strike="noStrike" cap="none">
              <a:solidFill>
                <a:srgbClr val="000000"/>
              </a:solidFill>
              <a:latin typeface="Arial"/>
              <a:ea typeface="Arial"/>
              <a:cs typeface="Arial"/>
            </a:endParaRPr>
          </a:p>
        </p:txBody>
      </p:sp>
      <p:cxnSp>
        <p:nvCxnSpPr>
          <p:cNvPr id="218" name="Google Shape;218;p14"/>
          <p:cNvCxnSpPr>
            <a:cxnSpLocks/>
            <a:endCxn id="219" idx="3"/>
          </p:cNvCxnSpPr>
          <p:nvPr/>
        </p:nvCxnSpPr>
        <p:spPr bwMode="auto">
          <a:xfrm flipH="1">
            <a:off x="3212550" y="3336675"/>
            <a:ext cx="1549800" cy="843900"/>
          </a:xfrm>
          <a:prstGeom prst="straightConnector1">
            <a:avLst/>
          </a:prstGeom>
          <a:noFill/>
          <a:ln w="28575" cap="flat" cmpd="sng">
            <a:solidFill>
              <a:schemeClr val="dk2"/>
            </a:solidFill>
            <a:prstDash val="solid"/>
            <a:round/>
            <a:headEnd type="none" w="sm" len="sm"/>
            <a:tailEnd type="none" w="sm" len="sm"/>
          </a:ln>
        </p:spPr>
      </p:cxnSp>
      <p:sp>
        <p:nvSpPr>
          <p:cNvPr id="220" name="Google Shape;220;p14"/>
          <p:cNvSpPr txBox="1"/>
          <p:nvPr/>
        </p:nvSpPr>
        <p:spPr bwMode="auto">
          <a:xfrm>
            <a:off x="3374875" y="1143450"/>
            <a:ext cx="2676300" cy="460500"/>
          </a:xfrm>
          <a:prstGeom prst="rect">
            <a:avLst/>
          </a:prstGeom>
          <a:noFill/>
          <a:ln>
            <a:noFill/>
          </a:ln>
        </p:spPr>
        <p:txBody>
          <a:bodyPr spcFirstLastPara="1" wrap="square" lIns="0" tIns="0" rIns="0" bIns="0" anchor="t" anchorCtr="0">
            <a:noAutofit/>
          </a:bodyPr>
          <a:lstStyle/>
          <a:p>
            <a:pPr marL="0" marR="0" lvl="0" indent="0" algn="ctr">
              <a:lnSpc>
                <a:spcPct val="100000"/>
              </a:lnSpc>
              <a:spcBef>
                <a:spcPts val="0"/>
              </a:spcBef>
              <a:spcAft>
                <a:spcPts val="0"/>
              </a:spcAft>
              <a:buClr>
                <a:srgbClr val="000000"/>
              </a:buClr>
              <a:buSzPts val="1600"/>
              <a:buFont typeface="Noto Sans Symbols"/>
              <a:buNone/>
              <a:defRPr/>
            </a:pPr>
            <a:r>
              <a:rPr lang="fr" sz="2400" b="1" i="0" u="none" strike="noStrike" cap="none">
                <a:solidFill>
                  <a:srgbClr val="FF0000"/>
                </a:solidFill>
                <a:latin typeface="Arial"/>
                <a:ea typeface="Arial"/>
                <a:cs typeface="Arial"/>
              </a:rPr>
              <a:t>l'individualisation</a:t>
            </a:r>
            <a:r>
              <a:rPr lang="fr" sz="1600" b="1" i="0" u="none" strike="noStrike" cap="none">
                <a:solidFill>
                  <a:srgbClr val="FF0000"/>
                </a:solidFill>
                <a:latin typeface="Arial"/>
                <a:ea typeface="Arial"/>
                <a:cs typeface="Arial"/>
              </a:rPr>
              <a:t> </a:t>
            </a:r>
            <a:endParaRPr sz="1600" b="1" i="0" u="none" strike="noStrike" cap="none">
              <a:solidFill>
                <a:srgbClr val="FF0000"/>
              </a:solidFill>
              <a:latin typeface="Arial"/>
              <a:ea typeface="Arial"/>
              <a:cs typeface="Arial"/>
            </a:endParaRPr>
          </a:p>
          <a:p>
            <a:pPr marL="0" marR="0" lvl="0" indent="0" algn="ctr">
              <a:lnSpc>
                <a:spcPct val="100000"/>
              </a:lnSpc>
              <a:spcBef>
                <a:spcPts val="0"/>
              </a:spcBef>
              <a:spcAft>
                <a:spcPts val="0"/>
              </a:spcAft>
              <a:buClr>
                <a:srgbClr val="000000"/>
              </a:buClr>
              <a:buSzPts val="1600"/>
              <a:buFont typeface="Noto Sans Symbols"/>
              <a:buNone/>
              <a:defRPr/>
            </a:pPr>
            <a:r>
              <a:rPr lang="fr" sz="1600" b="1" i="0" u="none" strike="noStrike" cap="none">
                <a:solidFill>
                  <a:srgbClr val="000000"/>
                </a:solidFill>
                <a:latin typeface="Arial"/>
                <a:ea typeface="Arial"/>
                <a:cs typeface="Arial"/>
              </a:rPr>
              <a:t>(</a:t>
            </a:r>
            <a:r>
              <a:rPr lang="fr" sz="1600" b="1" i="0" u="none" strike="noStrike" cap="none">
                <a:solidFill>
                  <a:schemeClr val="dk1"/>
                </a:solidFill>
                <a:latin typeface="Arial"/>
                <a:ea typeface="Arial"/>
                <a:cs typeface="Arial"/>
              </a:rPr>
              <a:t>l'inverse de la solidarité</a:t>
            </a:r>
            <a:r>
              <a:rPr lang="fr" sz="1600" b="1" i="0" u="none" strike="noStrike" cap="none">
                <a:solidFill>
                  <a:srgbClr val="000000"/>
                </a:solidFill>
                <a:latin typeface="Arial"/>
                <a:ea typeface="Arial"/>
                <a:cs typeface="Arial"/>
              </a:rPr>
              <a:t>)</a:t>
            </a:r>
            <a:endParaRPr sz="1600" b="1" i="0" u="sng" strike="noStrike" cap="none">
              <a:solidFill>
                <a:srgbClr val="FF0000"/>
              </a:solidFill>
              <a:latin typeface="Arial"/>
              <a:ea typeface="Arial"/>
              <a:cs typeface="Arial"/>
            </a:endParaRPr>
          </a:p>
        </p:txBody>
      </p:sp>
      <p:sp>
        <p:nvSpPr>
          <p:cNvPr id="221" name="Google Shape;221;p14"/>
          <p:cNvSpPr txBox="1"/>
          <p:nvPr/>
        </p:nvSpPr>
        <p:spPr bwMode="auto">
          <a:xfrm>
            <a:off x="5795350" y="3336674"/>
            <a:ext cx="3197700" cy="12759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2400"/>
              <a:buFont typeface="Arial"/>
              <a:buNone/>
              <a:defRPr/>
            </a:pPr>
            <a:r>
              <a:rPr lang="fr" sz="2400" b="1" i="0" u="none" strike="noStrike" cap="none">
                <a:solidFill>
                  <a:srgbClr val="FF0000"/>
                </a:solidFill>
                <a:latin typeface="Arial"/>
                <a:ea typeface="Arial"/>
                <a:cs typeface="Arial"/>
              </a:rPr>
              <a:t>La  marchandisation</a:t>
            </a:r>
            <a:endParaRPr sz="2400" b="1" i="0" u="none" strike="noStrike" cap="none">
              <a:solidFill>
                <a:srgbClr val="FF0000"/>
              </a:solidFill>
              <a:latin typeface="Arial"/>
              <a:ea typeface="Arial"/>
              <a:cs typeface="Arial"/>
            </a:endParaRPr>
          </a:p>
          <a:p>
            <a:pPr marL="0" marR="0" lvl="0" indent="0" algn="l">
              <a:lnSpc>
                <a:spcPct val="100000"/>
              </a:lnSpc>
              <a:spcBef>
                <a:spcPts val="0"/>
              </a:spcBef>
              <a:spcAft>
                <a:spcPts val="0"/>
              </a:spcAft>
              <a:buClr>
                <a:srgbClr val="000000"/>
              </a:buClr>
              <a:buSzPts val="1600"/>
              <a:buFont typeface="Arial"/>
              <a:buNone/>
              <a:defRPr/>
            </a:pPr>
            <a:r>
              <a:rPr lang="fr" sz="1600" b="1" i="0" u="none" strike="noStrike" cap="none">
                <a:solidFill>
                  <a:srgbClr val="000000"/>
                </a:solidFill>
                <a:latin typeface="Arial"/>
                <a:ea typeface="Arial"/>
                <a:cs typeface="Arial"/>
              </a:rPr>
              <a:t>(</a:t>
            </a:r>
            <a:r>
              <a:rPr lang="fr" sz="1600" b="1" i="0" u="none" strike="noStrike" cap="none">
                <a:solidFill>
                  <a:schemeClr val="dk1"/>
                </a:solidFill>
                <a:latin typeface="Arial"/>
                <a:ea typeface="Arial"/>
                <a:cs typeface="Arial"/>
              </a:rPr>
              <a:t>frais de 10, 15, 20 % sur nos retraites pour leurs bénéfices)</a:t>
            </a:r>
            <a:endParaRPr sz="1400" b="0" i="0" u="none" strike="noStrike" cap="none">
              <a:solidFill>
                <a:srgbClr val="000000"/>
              </a:solidFill>
              <a:latin typeface="Arial"/>
              <a:ea typeface="Arial"/>
              <a:cs typeface="Arial"/>
            </a:endParaRPr>
          </a:p>
        </p:txBody>
      </p:sp>
      <p:sp>
        <p:nvSpPr>
          <p:cNvPr id="219" name="Google Shape;219;p14"/>
          <p:cNvSpPr txBox="1"/>
          <p:nvPr/>
        </p:nvSpPr>
        <p:spPr bwMode="auto">
          <a:xfrm>
            <a:off x="300150" y="3325425"/>
            <a:ext cx="2912400" cy="17103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2400"/>
              <a:buFont typeface="Arial"/>
              <a:buNone/>
              <a:defRPr/>
            </a:pPr>
            <a:r>
              <a:rPr lang="fr" sz="2400" b="1" i="0" u="none" strike="noStrike" cap="none">
                <a:solidFill>
                  <a:srgbClr val="FF0000"/>
                </a:solidFill>
                <a:latin typeface="Arial"/>
                <a:ea typeface="Arial"/>
                <a:cs typeface="Arial"/>
              </a:rPr>
              <a:t>La financiarisation</a:t>
            </a:r>
            <a:r>
              <a:rPr lang="fr" sz="1600" b="1" i="0" u="none" strike="noStrike" cap="none">
                <a:solidFill>
                  <a:schemeClr val="dk1"/>
                </a:solidFill>
                <a:latin typeface="Arial"/>
                <a:ea typeface="Arial"/>
                <a:cs typeface="Arial"/>
              </a:rPr>
              <a:t> (placement des </a:t>
            </a:r>
            <a:r>
              <a:rPr lang="fr" sz="1600" b="1" i="0" u="none" strike="noStrike" cap="none">
                <a:solidFill>
                  <a:srgbClr val="FF0000"/>
                </a:solidFill>
                <a:latin typeface="Arial"/>
                <a:ea typeface="Arial"/>
                <a:cs typeface="Arial"/>
              </a:rPr>
              <a:t>fonds de pension </a:t>
            </a:r>
            <a:r>
              <a:rPr lang="fr" sz="1600" b="1" i="0" u="none" strike="noStrike" cap="none">
                <a:solidFill>
                  <a:schemeClr val="dk1"/>
                </a:solidFill>
                <a:latin typeface="Arial"/>
                <a:ea typeface="Arial"/>
                <a:cs typeface="Arial"/>
              </a:rPr>
              <a:t>sur les marchés financiers + exigence de rendement + baisse des salaires)</a:t>
            </a:r>
            <a:endParaRPr sz="1400" b="0" i="0" u="none" strike="noStrike" cap="none">
              <a:solidFill>
                <a:srgbClr val="000000"/>
              </a:solidFill>
              <a:latin typeface="Arial"/>
              <a:ea typeface="Arial"/>
              <a:cs typeface="Arial"/>
            </a:endParaRPr>
          </a:p>
        </p:txBody>
      </p:sp>
      <p:cxnSp>
        <p:nvCxnSpPr>
          <p:cNvPr id="222" name="Google Shape;222;p14"/>
          <p:cNvCxnSpPr>
            <a:cxnSpLocks/>
          </p:cNvCxnSpPr>
          <p:nvPr/>
        </p:nvCxnSpPr>
        <p:spPr bwMode="auto">
          <a:xfrm flipH="1">
            <a:off x="4720175" y="1788675"/>
            <a:ext cx="2700" cy="1372200"/>
          </a:xfrm>
          <a:prstGeom prst="straightConnector1">
            <a:avLst/>
          </a:prstGeom>
          <a:noFill/>
          <a:ln w="28575" cap="flat" cmpd="sng">
            <a:solidFill>
              <a:schemeClr val="dk2"/>
            </a:solidFill>
            <a:prstDash val="solid"/>
            <a:round/>
            <a:headEnd type="none" w="sm" len="sm"/>
            <a:tailEnd type="none" w="sm" len="sm"/>
          </a:ln>
        </p:spPr>
      </p:cxnSp>
      <p:cxnSp>
        <p:nvCxnSpPr>
          <p:cNvPr id="223" name="Google Shape;223;p14"/>
          <p:cNvCxnSpPr>
            <a:cxnSpLocks/>
            <a:endCxn id="221" idx="1"/>
          </p:cNvCxnSpPr>
          <p:nvPr/>
        </p:nvCxnSpPr>
        <p:spPr bwMode="auto">
          <a:xfrm>
            <a:off x="4801450" y="3118424"/>
            <a:ext cx="993900" cy="856200"/>
          </a:xfrm>
          <a:prstGeom prst="straightConnector1">
            <a:avLst/>
          </a:prstGeom>
          <a:noFill/>
          <a:ln w="28575" cap="flat" cmpd="sng">
            <a:solidFill>
              <a:schemeClr val="dk2"/>
            </a:solidFill>
            <a:prstDash val="solid"/>
            <a:round/>
            <a:headEnd type="none" w="sm" len="sm"/>
            <a:tailEnd type="none" w="sm" len="sm"/>
          </a:ln>
        </p:spPr>
      </p:cxnSp>
      <p:sp>
        <p:nvSpPr>
          <p:cNvPr id="224" name="Google Shape;224;p14"/>
          <p:cNvSpPr/>
          <p:nvPr/>
        </p:nvSpPr>
        <p:spPr bwMode="auto">
          <a:xfrm>
            <a:off x="3767375" y="2634850"/>
            <a:ext cx="1905000" cy="1275900"/>
          </a:xfrm>
          <a:prstGeom prst="ellipse">
            <a:avLst/>
          </a:prstGeom>
          <a:solidFill>
            <a:srgbClr val="FF00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225" name="Google Shape;225;p14"/>
          <p:cNvSpPr txBox="1"/>
          <p:nvPr/>
        </p:nvSpPr>
        <p:spPr bwMode="auto">
          <a:xfrm>
            <a:off x="3740525" y="2738325"/>
            <a:ext cx="1905000" cy="946800"/>
          </a:xfrm>
          <a:prstGeom prst="rect">
            <a:avLst/>
          </a:prstGeom>
          <a:noFill/>
          <a:ln>
            <a:noFill/>
          </a:ln>
        </p:spPr>
        <p:txBody>
          <a:bodyPr spcFirstLastPara="1" wrap="square" lIns="91425" tIns="91425" rIns="91425" bIns="91425" anchor="t" anchorCtr="0">
            <a:noAutofit/>
          </a:bodyPr>
          <a:lstStyle/>
          <a:p>
            <a:pPr marL="0" marR="0" lvl="0" indent="0" algn="ctr">
              <a:lnSpc>
                <a:spcPct val="100000"/>
              </a:lnSpc>
              <a:spcBef>
                <a:spcPts val="0"/>
              </a:spcBef>
              <a:spcAft>
                <a:spcPts val="0"/>
              </a:spcAft>
              <a:buClr>
                <a:srgbClr val="000000"/>
              </a:buClr>
              <a:buSzPts val="1800"/>
              <a:buFont typeface="Arial"/>
              <a:buNone/>
              <a:defRPr/>
            </a:pPr>
            <a:r>
              <a:rPr lang="fr" sz="1800" b="1" i="0" u="none" strike="noStrike" cap="none">
                <a:solidFill>
                  <a:srgbClr val="FFFFFF"/>
                </a:solidFill>
                <a:latin typeface="Arial"/>
                <a:ea typeface="Arial"/>
                <a:cs typeface="Arial"/>
              </a:rPr>
              <a:t>système </a:t>
            </a:r>
            <a:endParaRPr sz="1800" b="1" i="0" u="none" strike="noStrike" cap="none">
              <a:solidFill>
                <a:srgbClr val="FFFFFF"/>
              </a:solidFill>
              <a:latin typeface="Arial"/>
              <a:ea typeface="Arial"/>
              <a:cs typeface="Arial"/>
            </a:endParaRPr>
          </a:p>
          <a:p>
            <a:pPr marL="0" marR="0" lvl="0" indent="0" algn="ctr">
              <a:lnSpc>
                <a:spcPct val="100000"/>
              </a:lnSpc>
              <a:spcBef>
                <a:spcPts val="0"/>
              </a:spcBef>
              <a:spcAft>
                <a:spcPts val="0"/>
              </a:spcAft>
              <a:buClr>
                <a:srgbClr val="000000"/>
              </a:buClr>
              <a:buSzPts val="1800"/>
              <a:buFont typeface="Arial"/>
              <a:buNone/>
              <a:defRPr/>
            </a:pPr>
            <a:r>
              <a:rPr lang="fr" sz="1800" b="1" i="0" u="none" strike="noStrike" cap="none">
                <a:solidFill>
                  <a:srgbClr val="FFFFFF"/>
                </a:solidFill>
                <a:latin typeface="Arial"/>
                <a:ea typeface="Arial"/>
                <a:cs typeface="Arial"/>
              </a:rPr>
              <a:t>de retraite par capitalisation</a:t>
            </a:r>
            <a:endParaRPr sz="1800" b="1" i="0" u="none" strike="noStrike" cap="none">
              <a:solidFill>
                <a:srgbClr val="FFFFFF"/>
              </a:solidFill>
              <a:latin typeface="Arial"/>
              <a:ea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276" name="Google Shape;276;p33"/>
          <p:cNvSpPr txBox="1"/>
          <p:nvPr/>
        </p:nvSpPr>
        <p:spPr bwMode="auto">
          <a:xfrm>
            <a:off x="8704825" y="6484550"/>
            <a:ext cx="4392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28</a:t>
            </a:fld>
            <a:endParaRPr sz="1400" b="0" i="0" u="none" strike="noStrike" cap="none">
              <a:solidFill>
                <a:srgbClr val="000000"/>
              </a:solidFill>
              <a:latin typeface="Arial"/>
              <a:ea typeface="Arial"/>
              <a:cs typeface="Arial"/>
            </a:endParaRPr>
          </a:p>
        </p:txBody>
      </p:sp>
      <p:sp>
        <p:nvSpPr>
          <p:cNvPr id="277" name="Google Shape;277;p33"/>
          <p:cNvSpPr txBox="1"/>
          <p:nvPr/>
        </p:nvSpPr>
        <p:spPr bwMode="auto">
          <a:xfrm>
            <a:off x="609600" y="379995"/>
            <a:ext cx="8451600" cy="368399"/>
          </a:xfrm>
          <a:prstGeom prst="rect">
            <a:avLst/>
          </a:prstGeom>
          <a:noFill/>
          <a:ln>
            <a:noFill/>
          </a:ln>
        </p:spPr>
        <p:txBody>
          <a:bodyPr spcFirstLastPara="1" wrap="square" lIns="90000" tIns="46800" rIns="90000" bIns="46800" anchor="t" anchorCtr="0">
            <a:noAutofit/>
          </a:bodyPr>
          <a:lstStyle/>
          <a:p>
            <a:pPr marL="187325" marR="0" lvl="0" indent="-185737" algn="r">
              <a:lnSpc>
                <a:spcPct val="100000"/>
              </a:lnSpc>
              <a:spcBef>
                <a:spcPts val="0"/>
              </a:spcBef>
              <a:spcAft>
                <a:spcPts val="0"/>
              </a:spcAft>
              <a:buClr>
                <a:srgbClr val="3333CC"/>
              </a:buClr>
              <a:buSzPts val="1800"/>
              <a:buFont typeface="Times New Roman"/>
              <a:buNone/>
              <a:defRPr/>
            </a:pPr>
            <a:r>
              <a:rPr lang="fr" sz="1800" b="1" i="0" u="none" strike="noStrike" cap="none">
                <a:solidFill>
                  <a:srgbClr val="3333CC"/>
                </a:solidFill>
                <a:latin typeface="Arial"/>
                <a:ea typeface="Arial"/>
                <a:cs typeface="Arial"/>
              </a:rPr>
              <a:t>Quelques chiffres</a:t>
            </a:r>
            <a:endParaRPr sz="1400" b="0" i="0" u="none" strike="noStrike" cap="none">
              <a:solidFill>
                <a:srgbClr val="000000"/>
              </a:solidFill>
              <a:latin typeface="Arial"/>
              <a:ea typeface="Arial"/>
              <a:cs typeface="Arial"/>
            </a:endParaRPr>
          </a:p>
        </p:txBody>
      </p:sp>
      <p:sp>
        <p:nvSpPr>
          <p:cNvPr id="278" name="Google Shape;278;p33"/>
          <p:cNvSpPr txBox="1"/>
          <p:nvPr/>
        </p:nvSpPr>
        <p:spPr bwMode="auto">
          <a:xfrm>
            <a:off x="82800" y="631100"/>
            <a:ext cx="8943300" cy="2574600"/>
          </a:xfrm>
          <a:prstGeom prst="rect">
            <a:avLst/>
          </a:prstGeom>
          <a:noFill/>
          <a:ln>
            <a:noFill/>
          </a:ln>
        </p:spPr>
        <p:txBody>
          <a:bodyPr spcFirstLastPara="1" wrap="square" lIns="90000" tIns="46800" rIns="90000" bIns="46800" anchor="t" anchorCtr="0">
            <a:noAutofit/>
          </a:bodyPr>
          <a:lstStyle/>
          <a:p>
            <a:pPr marL="127000" marR="0" lvl="0" indent="0" algn="l">
              <a:lnSpc>
                <a:spcPct val="100000"/>
              </a:lnSpc>
              <a:spcBef>
                <a:spcPts val="0"/>
              </a:spcBef>
              <a:spcAft>
                <a:spcPts val="0"/>
              </a:spcAft>
              <a:buNone/>
              <a:defRPr/>
            </a:pPr>
            <a:r>
              <a:rPr lang="fr" sz="1600" b="1" i="0" u="none" strike="noStrike" cap="none">
                <a:solidFill>
                  <a:schemeClr val="dk1"/>
                </a:solidFill>
                <a:latin typeface="Arial"/>
                <a:ea typeface="Arial"/>
                <a:cs typeface="Arial"/>
              </a:rPr>
              <a:t>Salaire médian net 2016 = </a:t>
            </a:r>
            <a:r>
              <a:rPr lang="fr" sz="1600" b="1" i="0" u="none" strike="noStrike" cap="none">
                <a:solidFill>
                  <a:srgbClr val="FF0000"/>
                </a:solidFill>
                <a:latin typeface="Arial"/>
                <a:ea typeface="Arial"/>
                <a:cs typeface="Arial"/>
              </a:rPr>
              <a:t>1 783 euros</a:t>
            </a:r>
            <a:r>
              <a:rPr lang="fr" sz="1600" b="1" i="0" u="none" strike="noStrike" cap="none">
                <a:solidFill>
                  <a:schemeClr val="dk1"/>
                </a:solidFill>
                <a:latin typeface="Arial"/>
                <a:ea typeface="Arial"/>
                <a:cs typeface="Arial"/>
              </a:rPr>
              <a:t> / mois</a:t>
            </a:r>
            <a:endParaRPr sz="1600" b="1" i="0" u="none" strike="noStrike" cap="none">
              <a:solidFill>
                <a:schemeClr val="dk1"/>
              </a:solidFill>
              <a:latin typeface="Arial"/>
              <a:ea typeface="Arial"/>
              <a:cs typeface="Arial"/>
            </a:endParaRPr>
          </a:p>
          <a:p>
            <a:pPr marL="457200" marR="0" lvl="0" indent="0" algn="l">
              <a:lnSpc>
                <a:spcPct val="100000"/>
              </a:lnSpc>
              <a:spcBef>
                <a:spcPts val="0"/>
              </a:spcBef>
              <a:spcAft>
                <a:spcPts val="0"/>
              </a:spcAft>
              <a:buNone/>
              <a:defRPr/>
            </a:pPr>
            <a:endParaRPr sz="1600" b="1" i="0" u="none" strike="noStrike" cap="none">
              <a:solidFill>
                <a:schemeClr val="dk1"/>
              </a:solidFill>
              <a:latin typeface="Arial"/>
              <a:ea typeface="Arial"/>
              <a:cs typeface="Arial"/>
            </a:endParaRPr>
          </a:p>
          <a:p>
            <a:pPr marL="127000" marR="0" lvl="0" indent="0" algn="ctr">
              <a:lnSpc>
                <a:spcPct val="100000"/>
              </a:lnSpc>
              <a:spcBef>
                <a:spcPts val="0"/>
              </a:spcBef>
              <a:spcAft>
                <a:spcPts val="0"/>
              </a:spcAft>
              <a:buNone/>
              <a:defRPr/>
            </a:pPr>
            <a:r>
              <a:rPr lang="fr" sz="1600" b="1" i="0" u="none" strike="noStrike" cap="none">
                <a:solidFill>
                  <a:schemeClr val="dk1"/>
                </a:solidFill>
                <a:latin typeface="Arial"/>
                <a:ea typeface="Arial"/>
                <a:cs typeface="Arial"/>
              </a:rPr>
              <a:t>Retraite moyenne brute 2016 = </a:t>
            </a:r>
            <a:r>
              <a:rPr lang="fr" sz="1600" b="1" i="0" u="none" strike="noStrike" cap="none">
                <a:solidFill>
                  <a:srgbClr val="FF0000"/>
                </a:solidFill>
                <a:latin typeface="Arial"/>
                <a:ea typeface="Arial"/>
                <a:cs typeface="Arial"/>
              </a:rPr>
              <a:t>1 389 euros</a:t>
            </a:r>
            <a:r>
              <a:rPr lang="fr" sz="1600" b="1" i="0" u="none" strike="noStrike" cap="none">
                <a:solidFill>
                  <a:schemeClr val="dk1"/>
                </a:solidFill>
                <a:latin typeface="Arial"/>
                <a:ea typeface="Arial"/>
                <a:cs typeface="Arial"/>
              </a:rPr>
              <a:t> / mois </a:t>
            </a:r>
            <a:r>
              <a:rPr lang="fr" sz="1600" b="0" i="0" u="none" strike="noStrike" cap="none">
                <a:solidFill>
                  <a:schemeClr val="dk1"/>
                </a:solidFill>
                <a:latin typeface="Arial"/>
                <a:ea typeface="Arial"/>
                <a:cs typeface="Arial"/>
              </a:rPr>
              <a:t>avec</a:t>
            </a:r>
            <a:r>
              <a:rPr lang="fr" sz="1200" b="1" i="0" u="none" strike="noStrike" cap="none">
                <a:solidFill>
                  <a:schemeClr val="dk1"/>
                </a:solidFill>
                <a:latin typeface="Arial"/>
                <a:ea typeface="Arial"/>
                <a:cs typeface="Arial"/>
              </a:rPr>
              <a:t>      </a:t>
            </a:r>
            <a:r>
              <a:rPr lang="fr" sz="1600" b="1" i="0" u="none" strike="noStrike" cap="none">
                <a:solidFill>
                  <a:schemeClr val="dk1"/>
                </a:solidFill>
                <a:latin typeface="Arial"/>
                <a:ea typeface="Arial"/>
                <a:cs typeface="Arial"/>
              </a:rPr>
              <a:t>hommes = </a:t>
            </a:r>
            <a:r>
              <a:rPr lang="fr" sz="1600" b="1" i="0" u="none" strike="noStrike" cap="none">
                <a:solidFill>
                  <a:srgbClr val="FF0000"/>
                </a:solidFill>
                <a:latin typeface="Arial"/>
                <a:ea typeface="Arial"/>
                <a:cs typeface="Arial"/>
              </a:rPr>
              <a:t>1 740 €</a:t>
            </a:r>
            <a:endParaRPr sz="1600" b="1" i="0" u="none" strike="noStrike" cap="none">
              <a:solidFill>
                <a:schemeClr val="dk1"/>
              </a:solidFill>
              <a:latin typeface="Arial"/>
              <a:ea typeface="Arial"/>
              <a:cs typeface="Arial"/>
            </a:endParaRPr>
          </a:p>
          <a:p>
            <a:pPr marL="127000" marR="0" lvl="0" indent="0">
              <a:lnSpc>
                <a:spcPct val="100000"/>
              </a:lnSpc>
              <a:spcBef>
                <a:spcPts val="0"/>
              </a:spcBef>
              <a:spcAft>
                <a:spcPts val="0"/>
              </a:spcAft>
              <a:buNone/>
              <a:defRPr/>
            </a:pPr>
            <a:r>
              <a:rPr lang="fr" sz="1600" b="1" i="0" u="none" strike="noStrike" cap="none">
                <a:solidFill>
                  <a:schemeClr val="dk1"/>
                </a:solidFill>
                <a:latin typeface="Arial"/>
                <a:ea typeface="Arial"/>
                <a:cs typeface="Arial"/>
              </a:rPr>
              <a:t>							femmes = </a:t>
            </a:r>
            <a:r>
              <a:rPr lang="fr" sz="1600" b="1" i="0" u="none" strike="noStrike" cap="none">
                <a:solidFill>
                  <a:srgbClr val="FF0000"/>
                </a:solidFill>
                <a:latin typeface="Arial"/>
                <a:ea typeface="Arial"/>
                <a:cs typeface="Arial"/>
              </a:rPr>
              <a:t>1 070 €</a:t>
            </a:r>
            <a:endParaRPr/>
          </a:p>
          <a:p>
            <a:pPr marL="127000" marR="0" lvl="0" indent="0" algn="r">
              <a:lnSpc>
                <a:spcPct val="100000"/>
              </a:lnSpc>
              <a:spcBef>
                <a:spcPts val="0"/>
              </a:spcBef>
              <a:spcAft>
                <a:spcPts val="0"/>
              </a:spcAft>
              <a:buNone/>
              <a:defRPr/>
            </a:pPr>
            <a:endParaRPr sz="1600" b="1" i="0" u="none" strike="noStrike" cap="none">
              <a:solidFill>
                <a:schemeClr val="dk1"/>
              </a:solidFill>
              <a:latin typeface="Arial"/>
              <a:ea typeface="Arial"/>
              <a:cs typeface="Arial"/>
            </a:endParaRPr>
          </a:p>
          <a:p>
            <a:pPr marL="127000" marR="0" lvl="0" indent="0" algn="ctr">
              <a:lnSpc>
                <a:spcPct val="100000"/>
              </a:lnSpc>
              <a:spcBef>
                <a:spcPts val="0"/>
              </a:spcBef>
              <a:spcAft>
                <a:spcPts val="0"/>
              </a:spcAft>
              <a:buNone/>
              <a:defRPr/>
            </a:pPr>
            <a:r>
              <a:rPr lang="fr" sz="1600" b="1">
                <a:solidFill>
                  <a:schemeClr val="dk1"/>
                </a:solidFill>
              </a:rPr>
              <a:t>         </a:t>
            </a:r>
            <a:r>
              <a:rPr lang="fr" sz="1600" b="1" i="0" u="none" strike="noStrike" cap="none">
                <a:solidFill>
                  <a:schemeClr val="dk1"/>
                </a:solidFill>
                <a:latin typeface="Arial"/>
                <a:ea typeface="Arial"/>
                <a:cs typeface="Arial"/>
              </a:rPr>
              <a:t>Retraite moyenne brute FPE des retraités de l’année 2018</a:t>
            </a:r>
            <a:r>
              <a:rPr lang="fr" sz="1600" b="0" i="0" u="none" strike="noStrike" cap="none">
                <a:solidFill>
                  <a:schemeClr val="dk1"/>
                </a:solidFill>
                <a:latin typeface="Arial"/>
                <a:ea typeface="Arial"/>
                <a:cs typeface="Arial"/>
              </a:rPr>
              <a:t> dont</a:t>
            </a:r>
            <a:r>
              <a:rPr lang="fr" sz="1600" b="1" i="0" u="none" strike="noStrike" cap="none">
                <a:solidFill>
                  <a:schemeClr val="dk1"/>
                </a:solidFill>
                <a:latin typeface="Arial"/>
                <a:ea typeface="Arial"/>
                <a:cs typeface="Arial"/>
              </a:rPr>
              <a:t>  hommes = </a:t>
            </a:r>
            <a:r>
              <a:rPr lang="fr" sz="1600" b="1" i="0" u="none" strike="noStrike" cap="none">
                <a:solidFill>
                  <a:srgbClr val="00B050"/>
                </a:solidFill>
                <a:latin typeface="Arial"/>
                <a:ea typeface="Arial"/>
                <a:cs typeface="Arial"/>
              </a:rPr>
              <a:t>2 449 € </a:t>
            </a:r>
            <a:endParaRPr/>
          </a:p>
          <a:p>
            <a:pPr marL="127000" marR="0" lvl="0" indent="0" algn="r">
              <a:lnSpc>
                <a:spcPct val="100000"/>
              </a:lnSpc>
              <a:spcBef>
                <a:spcPts val="0"/>
              </a:spcBef>
              <a:spcAft>
                <a:spcPts val="0"/>
              </a:spcAft>
              <a:buNone/>
              <a:defRPr/>
            </a:pPr>
            <a:r>
              <a:rPr lang="fr" sz="1600" b="1" i="0" u="none" strike="noStrike" cap="none">
                <a:solidFill>
                  <a:schemeClr val="dk1"/>
                </a:solidFill>
                <a:latin typeface="Arial"/>
                <a:ea typeface="Arial"/>
                <a:cs typeface="Arial"/>
              </a:rPr>
              <a:t>							femmes = </a:t>
            </a:r>
            <a:r>
              <a:rPr lang="fr" sz="1600" b="1" i="0" u="none" strike="noStrike" cap="none">
                <a:solidFill>
                  <a:srgbClr val="00B050"/>
                </a:solidFill>
                <a:latin typeface="Arial"/>
                <a:ea typeface="Arial"/>
                <a:cs typeface="Arial"/>
              </a:rPr>
              <a:t>2 063 €</a:t>
            </a:r>
            <a:endParaRPr sz="1600" b="1" i="0" u="none" strike="noStrike" cap="none">
              <a:solidFill>
                <a:srgbClr val="00B050"/>
              </a:solidFill>
              <a:latin typeface="Arial"/>
              <a:ea typeface="Arial"/>
              <a:cs typeface="Arial"/>
            </a:endParaRPr>
          </a:p>
          <a:p>
            <a:pPr marL="127000" marR="0" lvl="0" indent="0" algn="l">
              <a:lnSpc>
                <a:spcPct val="100000"/>
              </a:lnSpc>
              <a:spcBef>
                <a:spcPts val="0"/>
              </a:spcBef>
              <a:spcAft>
                <a:spcPts val="0"/>
              </a:spcAft>
              <a:buNone/>
              <a:defRPr/>
            </a:pPr>
            <a:r>
              <a:rPr lang="fr" sz="1600" b="1" i="0" u="none" strike="noStrike" cap="none">
                <a:solidFill>
                  <a:srgbClr val="000000"/>
                </a:solidFill>
                <a:latin typeface="Arial"/>
                <a:ea typeface="Arial"/>
                <a:cs typeface="Arial"/>
              </a:rPr>
              <a:t>Seuil officiel de pauvreté 2016 = </a:t>
            </a:r>
            <a:r>
              <a:rPr lang="fr" sz="1600" b="1" i="0" u="none" strike="noStrike" cap="none">
                <a:solidFill>
                  <a:srgbClr val="FF0000"/>
                </a:solidFill>
                <a:latin typeface="Arial"/>
                <a:ea typeface="Arial"/>
                <a:cs typeface="Arial"/>
              </a:rPr>
              <a:t>1 015 euros</a:t>
            </a:r>
            <a:r>
              <a:rPr lang="fr" sz="1600" b="1" i="0" u="none" strike="noStrike" cap="none">
                <a:solidFill>
                  <a:srgbClr val="000000"/>
                </a:solidFill>
                <a:latin typeface="Arial"/>
                <a:ea typeface="Arial"/>
                <a:cs typeface="Arial"/>
              </a:rPr>
              <a:t>/mois</a:t>
            </a:r>
            <a:endParaRPr sz="1600" b="1" i="0" u="none" strike="noStrike" cap="none">
              <a:solidFill>
                <a:srgbClr val="000000"/>
              </a:solidFill>
              <a:latin typeface="Arial"/>
              <a:ea typeface="Arial"/>
              <a:cs typeface="Arial"/>
            </a:endParaRPr>
          </a:p>
          <a:p>
            <a:pPr marL="0" marR="0" lvl="0" indent="0" algn="l">
              <a:lnSpc>
                <a:spcPct val="100000"/>
              </a:lnSpc>
              <a:spcBef>
                <a:spcPts val="0"/>
              </a:spcBef>
              <a:spcAft>
                <a:spcPts val="0"/>
              </a:spcAft>
              <a:buNone/>
              <a:defRPr/>
            </a:pPr>
            <a:endParaRPr sz="1600" b="1" i="0" u="none" strike="noStrike" cap="none">
              <a:solidFill>
                <a:srgbClr val="000000"/>
              </a:solidFill>
              <a:latin typeface="Arial"/>
              <a:ea typeface="Arial"/>
              <a:cs typeface="Arial"/>
            </a:endParaRPr>
          </a:p>
          <a:p>
            <a:pPr marL="127000" marR="0" lvl="0" indent="0" algn="l">
              <a:lnSpc>
                <a:spcPct val="100000"/>
              </a:lnSpc>
              <a:spcBef>
                <a:spcPts val="0"/>
              </a:spcBef>
              <a:spcAft>
                <a:spcPts val="0"/>
              </a:spcAft>
              <a:buNone/>
              <a:defRPr/>
            </a:pPr>
            <a:r>
              <a:rPr lang="fr" sz="1600" b="0" i="0" u="none" strike="noStrike" cap="none">
                <a:solidFill>
                  <a:schemeClr val="dk1"/>
                </a:solidFill>
                <a:latin typeface="Arial"/>
                <a:ea typeface="Arial"/>
                <a:cs typeface="Arial"/>
              </a:rPr>
              <a:t>	Niveaux des pensions (euros/mois) :</a:t>
            </a:r>
            <a:endParaRPr sz="1600" b="0" i="0" u="none" strike="noStrike" cap="none">
              <a:solidFill>
                <a:schemeClr val="dk1"/>
              </a:solidFill>
              <a:latin typeface="Arial"/>
              <a:ea typeface="Arial"/>
              <a:cs typeface="Arial"/>
            </a:endParaRPr>
          </a:p>
          <a:p>
            <a:pPr marL="0" marR="0" lvl="0" indent="0" algn="l">
              <a:lnSpc>
                <a:spcPct val="100000"/>
              </a:lnSpc>
              <a:spcBef>
                <a:spcPts val="0"/>
              </a:spcBef>
              <a:spcAft>
                <a:spcPts val="0"/>
              </a:spcAft>
              <a:buClr>
                <a:srgbClr val="000000"/>
              </a:buClr>
              <a:buSzPts val="1600"/>
              <a:buFont typeface="Arial"/>
              <a:buNone/>
              <a:defRPr/>
            </a:pPr>
            <a:endParaRPr sz="1600" b="0" i="0" u="none" strike="noStrike" cap="none">
              <a:solidFill>
                <a:srgbClr val="FF0000"/>
              </a:solidFill>
              <a:latin typeface="Arial"/>
              <a:ea typeface="Arial"/>
              <a:cs typeface="Arial"/>
            </a:endParaRPr>
          </a:p>
        </p:txBody>
      </p:sp>
      <p:sp>
        <p:nvSpPr>
          <p:cNvPr id="279" name="Google Shape;279;p33"/>
          <p:cNvSpPr txBox="1"/>
          <p:nvPr/>
        </p:nvSpPr>
        <p:spPr bwMode="auto">
          <a:xfrm>
            <a:off x="0" y="80137"/>
            <a:ext cx="8382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i="1" u="none" strike="noStrike" cap="none" dirty="0">
                <a:solidFill>
                  <a:srgbClr val="980000"/>
                </a:solidFill>
                <a:latin typeface="Apple Casual" pitchFamily="2" charset="77"/>
                <a:ea typeface="Permanent Marker"/>
                <a:cs typeface="Permanent Marker"/>
              </a:rPr>
              <a:t>Les </a:t>
            </a:r>
            <a:r>
              <a:rPr lang="fr" sz="2400" b="1" i="1" u="none" strike="noStrike" cap="none" dirty="0" err="1">
                <a:solidFill>
                  <a:srgbClr val="980000"/>
                </a:solidFill>
                <a:latin typeface="Apple Casual" pitchFamily="2" charset="77"/>
                <a:ea typeface="Permanent Marker"/>
                <a:cs typeface="Permanent Marker"/>
              </a:rPr>
              <a:t>retraité·es</a:t>
            </a:r>
            <a:r>
              <a:rPr lang="fr" sz="2400" b="1" i="1" u="none" strike="noStrike" cap="none" dirty="0">
                <a:solidFill>
                  <a:srgbClr val="980000"/>
                </a:solidFill>
                <a:latin typeface="Apple Casual" pitchFamily="2" charset="77"/>
                <a:ea typeface="Permanent Marker"/>
                <a:cs typeface="Permanent Marker"/>
              </a:rPr>
              <a:t>, des </a:t>
            </a:r>
            <a:r>
              <a:rPr lang="fr" sz="2400" b="1" i="1" u="none" strike="noStrike" cap="none" dirty="0" err="1">
                <a:solidFill>
                  <a:srgbClr val="980000"/>
                </a:solidFill>
                <a:latin typeface="Apple Casual" pitchFamily="2" charset="77"/>
                <a:ea typeface="Permanent Marker"/>
                <a:cs typeface="Permanent Marker"/>
              </a:rPr>
              <a:t>nanti·es</a:t>
            </a:r>
            <a:r>
              <a:rPr lang="fr" sz="2400" b="1" i="1" u="none" strike="noStrike" cap="none" dirty="0">
                <a:solidFill>
                  <a:srgbClr val="980000"/>
                </a:solidFill>
                <a:latin typeface="Apple Casual" pitchFamily="2" charset="77"/>
                <a:ea typeface="Permanent Marker"/>
                <a:cs typeface="Permanent Marker"/>
              </a:rPr>
              <a:t> ?</a:t>
            </a:r>
            <a:endParaRPr sz="2400" i="1" u="none" strike="noStrike" cap="none" dirty="0">
              <a:solidFill>
                <a:srgbClr val="980000"/>
              </a:solidFill>
              <a:latin typeface="Apple Casual" pitchFamily="2" charset="77"/>
              <a:ea typeface="Permanent Marker"/>
              <a:cs typeface="Permanent Marker"/>
            </a:endParaRPr>
          </a:p>
        </p:txBody>
      </p:sp>
      <p:pic>
        <p:nvPicPr>
          <p:cNvPr id="280" name="Google Shape;280;p33"/>
          <p:cNvPicPr/>
          <p:nvPr/>
        </p:nvPicPr>
        <p:blipFill>
          <a:blip r:embed="rId3">
            <a:alphaModFix/>
          </a:blip>
          <a:stretch/>
        </p:blipFill>
        <p:spPr bwMode="auto">
          <a:xfrm>
            <a:off x="1037075" y="3341175"/>
            <a:ext cx="6697400" cy="2893275"/>
          </a:xfrm>
          <a:prstGeom prst="rect">
            <a:avLst/>
          </a:prstGeom>
          <a:noFill/>
          <a:ln>
            <a:noFill/>
          </a:ln>
        </p:spPr>
      </p:pic>
      <p:sp>
        <p:nvSpPr>
          <p:cNvPr id="281" name="Google Shape;281;p33"/>
          <p:cNvSpPr txBox="1"/>
          <p:nvPr/>
        </p:nvSpPr>
        <p:spPr bwMode="auto">
          <a:xfrm rot="-5400000">
            <a:off x="-1171074" y="4630149"/>
            <a:ext cx="2885726" cy="307777"/>
          </a:xfrm>
          <a:prstGeom prst="rect">
            <a:avLst/>
          </a:prstGeom>
          <a:noFill/>
          <a:ln>
            <a:noFill/>
          </a:ln>
        </p:spPr>
        <p:txBody>
          <a:bodyPr spcFirstLastPara="1" wrap="square" lIns="91425" tIns="45700" rIns="91425" bIns="45700" anchor="t" anchorCtr="0">
            <a:spAutoFit/>
          </a:bodyPr>
          <a:lstStyle/>
          <a:p>
            <a:pPr marL="0" marR="0" lvl="0" indent="0" algn="l">
              <a:lnSpc>
                <a:spcPct val="100000"/>
              </a:lnSpc>
              <a:spcBef>
                <a:spcPts val="0"/>
              </a:spcBef>
              <a:spcAft>
                <a:spcPts val="0"/>
              </a:spcAft>
              <a:buNone/>
              <a:defRPr/>
            </a:pPr>
            <a:r>
              <a:rPr lang="fr" sz="1400" b="0" i="0" u="none" strike="noStrike" cap="none">
                <a:solidFill>
                  <a:schemeClr val="dk2"/>
                </a:solidFill>
                <a:latin typeface="Arial"/>
                <a:ea typeface="Arial"/>
                <a:cs typeface="Arial"/>
              </a:rPr>
              <a:t>source</a:t>
            </a:r>
            <a:r>
              <a:rPr lang="fr" sz="1400" b="1" i="0" u="none" strike="noStrike" cap="none">
                <a:solidFill>
                  <a:schemeClr val="dk1"/>
                </a:solidFill>
                <a:latin typeface="Arial"/>
                <a:ea typeface="Arial"/>
                <a:cs typeface="Arial"/>
              </a:rPr>
              <a:t> </a:t>
            </a:r>
            <a:r>
              <a:rPr lang="fr" sz="1400" b="0" i="0" u="none" strike="noStrike" cap="none">
                <a:solidFill>
                  <a:schemeClr val="dk1"/>
                </a:solidFill>
                <a:latin typeface="Arial"/>
                <a:ea typeface="Arial"/>
                <a:cs typeface="Arial"/>
              </a:rPr>
              <a:t>: INSEE et DGFiP – SRE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8" name="Google Shape;268;p32"/>
          <p:cNvSpPr txBox="1"/>
          <p:nvPr/>
        </p:nvSpPr>
        <p:spPr bwMode="auto">
          <a:xfrm>
            <a:off x="8714700" y="6474700"/>
            <a:ext cx="4293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29</a:t>
            </a:fld>
            <a:endParaRPr sz="1400" b="1" i="0" u="none" strike="noStrike" cap="none">
              <a:solidFill>
                <a:srgbClr val="FFFFFF"/>
              </a:solidFill>
              <a:latin typeface="Arial Narrow"/>
              <a:ea typeface="Arial Narrow"/>
              <a:cs typeface="Arial Narrow"/>
            </a:endParaRPr>
          </a:p>
        </p:txBody>
      </p:sp>
      <p:pic>
        <p:nvPicPr>
          <p:cNvPr id="269" name="Google Shape;269;p32"/>
          <p:cNvPicPr/>
          <p:nvPr/>
        </p:nvPicPr>
        <p:blipFill>
          <a:blip r:embed="rId3">
            <a:alphaModFix/>
          </a:blip>
          <a:stretch/>
        </p:blipFill>
        <p:spPr bwMode="auto">
          <a:xfrm>
            <a:off x="152400" y="609600"/>
            <a:ext cx="8839201" cy="5667765"/>
          </a:xfrm>
          <a:prstGeom prst="rect">
            <a:avLst/>
          </a:prstGeom>
          <a:noFill/>
          <a:ln>
            <a:noFill/>
          </a:ln>
        </p:spPr>
      </p:pic>
      <p:sp>
        <p:nvSpPr>
          <p:cNvPr id="270" name="Google Shape;270;p32"/>
          <p:cNvSpPr txBox="1"/>
          <p:nvPr/>
        </p:nvSpPr>
        <p:spPr bwMode="auto">
          <a:xfrm>
            <a:off x="0" y="12"/>
            <a:ext cx="8382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i="1" u="none" strike="noStrike" cap="none" dirty="0">
                <a:solidFill>
                  <a:srgbClr val="980000"/>
                </a:solidFill>
                <a:latin typeface="Apple Casual" pitchFamily="2" charset="77"/>
                <a:ea typeface="Permanent Marker"/>
                <a:cs typeface="Permanent Marker"/>
              </a:rPr>
              <a:t>Les </a:t>
            </a:r>
            <a:r>
              <a:rPr lang="fr" sz="2400" b="1" i="1" u="none" strike="noStrike" cap="none" dirty="0" err="1">
                <a:solidFill>
                  <a:srgbClr val="980000"/>
                </a:solidFill>
                <a:latin typeface="Apple Casual" pitchFamily="2" charset="77"/>
                <a:ea typeface="Permanent Marker"/>
                <a:cs typeface="Permanent Marker"/>
              </a:rPr>
              <a:t>retraité·es</a:t>
            </a:r>
            <a:r>
              <a:rPr lang="fr" sz="2400" b="1" i="1" u="none" strike="noStrike" cap="none" dirty="0">
                <a:solidFill>
                  <a:srgbClr val="980000"/>
                </a:solidFill>
                <a:latin typeface="Apple Casual" pitchFamily="2" charset="77"/>
                <a:ea typeface="Permanent Marker"/>
                <a:cs typeface="Permanent Marker"/>
              </a:rPr>
              <a:t>, des </a:t>
            </a:r>
            <a:r>
              <a:rPr lang="fr" sz="2400" b="1" i="1" u="none" strike="noStrike" cap="none" dirty="0" err="1">
                <a:solidFill>
                  <a:srgbClr val="980000"/>
                </a:solidFill>
                <a:latin typeface="Apple Casual" pitchFamily="2" charset="77"/>
                <a:ea typeface="Permanent Marker"/>
                <a:cs typeface="Permanent Marker"/>
              </a:rPr>
              <a:t>nanti·es</a:t>
            </a:r>
            <a:r>
              <a:rPr lang="fr" sz="2400" b="1" i="1" u="none" strike="noStrike" cap="none" dirty="0">
                <a:solidFill>
                  <a:srgbClr val="980000"/>
                </a:solidFill>
                <a:latin typeface="Apple Casual" pitchFamily="2" charset="77"/>
                <a:ea typeface="Permanent Marker"/>
                <a:cs typeface="Permanent Marker"/>
              </a:rPr>
              <a:t> ?</a:t>
            </a:r>
            <a:endParaRPr sz="2400" i="1" u="none" strike="noStrike" cap="none" dirty="0">
              <a:solidFill>
                <a:srgbClr val="980000"/>
              </a:solidFill>
              <a:latin typeface="Apple Casual" pitchFamily="2" charset="77"/>
              <a:ea typeface="Permanent Marker"/>
              <a:cs typeface="Permanent Marker"/>
            </a:endParaRPr>
          </a:p>
        </p:txBody>
      </p:sp>
      <p:sp>
        <p:nvSpPr>
          <p:cNvPr id="271" name="Google Shape;271;p32"/>
          <p:cNvSpPr txBox="1"/>
          <p:nvPr/>
        </p:nvSpPr>
        <p:spPr bwMode="auto">
          <a:xfrm>
            <a:off x="0" y="368399"/>
            <a:ext cx="9144000" cy="692050"/>
          </a:xfrm>
          <a:prstGeom prst="rect">
            <a:avLst/>
          </a:prstGeom>
          <a:noFill/>
          <a:ln>
            <a:noFill/>
          </a:ln>
        </p:spPr>
        <p:txBody>
          <a:bodyPr spcFirstLastPara="1" wrap="square" lIns="91425" tIns="91425" rIns="91425" bIns="91425" anchor="t" anchorCtr="0">
            <a:noAutofit/>
          </a:bodyPr>
          <a:lstStyle/>
          <a:p>
            <a:pPr marL="457200" marR="0" lvl="0" indent="0">
              <a:lnSpc>
                <a:spcPct val="114999"/>
              </a:lnSpc>
              <a:spcBef>
                <a:spcPts val="0"/>
              </a:spcBef>
              <a:spcAft>
                <a:spcPts val="0"/>
              </a:spcAft>
              <a:buClr>
                <a:schemeClr val="dk1"/>
              </a:buClr>
              <a:buSzPts val="1100"/>
              <a:buFont typeface="Arial"/>
              <a:buNone/>
              <a:defRPr/>
            </a:pPr>
            <a:r>
              <a:rPr lang="fr" sz="1800" b="1" i="0" u="none" strike="noStrike" cap="none" dirty="0">
                <a:solidFill>
                  <a:srgbClr val="FF0000"/>
                </a:solidFill>
                <a:latin typeface="Arial"/>
                <a:ea typeface="Arial"/>
                <a:cs typeface="Arial"/>
              </a:rPr>
              <a:t>Le niveau de vie moyen des actifs, actives et </a:t>
            </a:r>
            <a:r>
              <a:rPr lang="fr" sz="1800" b="1" dirty="0" err="1">
                <a:solidFill>
                  <a:srgbClr val="FF0000"/>
                </a:solidFill>
              </a:rPr>
              <a:t>retraité·es</a:t>
            </a:r>
            <a:r>
              <a:rPr lang="fr" sz="1800" b="1" dirty="0">
                <a:solidFill>
                  <a:srgbClr val="FF0000"/>
                </a:solidFill>
              </a:rPr>
              <a:t> a </a:t>
            </a:r>
            <a:r>
              <a:rPr lang="fr" sz="1800" b="1" i="0" u="none" strike="noStrike" cap="none" dirty="0">
                <a:solidFill>
                  <a:srgbClr val="FF0000"/>
                </a:solidFill>
                <a:latin typeface="Arial"/>
                <a:ea typeface="Arial"/>
                <a:cs typeface="Arial"/>
              </a:rPr>
              <a:t>progressé de      	manière parallèle jusqu’en 2010.</a:t>
            </a:r>
            <a:endParaRPr sz="1800" b="1" i="0" u="none" strike="noStrike" cap="none" dirty="0">
              <a:solidFill>
                <a:srgbClr val="FF0000"/>
              </a:solidFill>
              <a:latin typeface="Arial"/>
              <a:ea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rgbClr val="D9EAD3"/>
        </a:solidFill>
        <a:effectLst/>
      </p:bgPr>
    </p:bg>
    <p:spTree>
      <p:nvGrpSpPr>
        <p:cNvPr id="1" name=""/>
        <p:cNvGrpSpPr/>
        <p:nvPr/>
      </p:nvGrpSpPr>
      <p:grpSpPr bwMode="auto">
        <a:xfrm>
          <a:off x="0" y="0"/>
          <a:ext cx="0" cy="0"/>
          <a:chOff x="0" y="0"/>
          <a:chExt cx="0" cy="0"/>
        </a:xfrm>
      </p:grpSpPr>
      <p:sp>
        <p:nvSpPr>
          <p:cNvPr id="37" name="Google Shape;37;g1cf96530b7c_0_153"/>
          <p:cNvSpPr txBox="1"/>
          <p:nvPr/>
        </p:nvSpPr>
        <p:spPr bwMode="auto">
          <a:xfrm>
            <a:off x="8667525" y="6553200"/>
            <a:ext cx="3723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Helvetica Neue"/>
                <a:ea typeface="Helvetica Neue"/>
                <a:cs typeface="Helvetica Neue"/>
              </a:rPr>
              <a:t>3</a:t>
            </a:fld>
            <a:endParaRPr sz="1400" b="1" i="0" u="none" strike="noStrike" cap="none">
              <a:solidFill>
                <a:srgbClr val="FFFFFF"/>
              </a:solidFill>
              <a:latin typeface="Helvetica Neue"/>
              <a:ea typeface="Helvetica Neue"/>
              <a:cs typeface="Helvetica Neue"/>
            </a:endParaRPr>
          </a:p>
        </p:txBody>
      </p:sp>
      <p:pic>
        <p:nvPicPr>
          <p:cNvPr id="38" name="Google Shape;38;g1cf96530b7c_0_153"/>
          <p:cNvPicPr/>
          <p:nvPr/>
        </p:nvPicPr>
        <p:blipFill>
          <a:blip r:embed="rId3">
            <a:alphaModFix/>
          </a:blip>
          <a:stretch/>
        </p:blipFill>
        <p:spPr bwMode="auto">
          <a:xfrm>
            <a:off x="0" y="152400"/>
            <a:ext cx="9144000" cy="6705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286" name="Google Shape;286;p35"/>
          <p:cNvSpPr txBox="1"/>
          <p:nvPr/>
        </p:nvSpPr>
        <p:spPr bwMode="auto">
          <a:xfrm>
            <a:off x="8694975" y="6484550"/>
            <a:ext cx="4491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30</a:t>
            </a:fld>
            <a:endParaRPr sz="1400" b="0" i="0" u="none" strike="noStrike" cap="none">
              <a:solidFill>
                <a:srgbClr val="000000"/>
              </a:solidFill>
              <a:latin typeface="Arial"/>
              <a:ea typeface="Arial"/>
              <a:cs typeface="Arial"/>
            </a:endParaRPr>
          </a:p>
        </p:txBody>
      </p:sp>
      <p:sp>
        <p:nvSpPr>
          <p:cNvPr id="287" name="Google Shape;287;p35"/>
          <p:cNvSpPr txBox="1"/>
          <p:nvPr/>
        </p:nvSpPr>
        <p:spPr bwMode="auto">
          <a:xfrm>
            <a:off x="4275300" y="1269350"/>
            <a:ext cx="4771500" cy="4844700"/>
          </a:xfrm>
          <a:prstGeom prst="rect">
            <a:avLst/>
          </a:prstGeom>
          <a:noFill/>
          <a:ln>
            <a:noFill/>
          </a:ln>
        </p:spPr>
        <p:txBody>
          <a:bodyPr spcFirstLastPara="1" wrap="square" lIns="90000" tIns="46800" rIns="90000" bIns="46800" anchor="t" anchorCtr="0">
            <a:noAutofit/>
          </a:bodyPr>
          <a:lstStyle/>
          <a:p>
            <a:pPr marL="457200" marR="0" lvl="0" indent="-342900" algn="l">
              <a:lnSpc>
                <a:spcPct val="114999"/>
              </a:lnSpc>
              <a:spcBef>
                <a:spcPts val="0"/>
              </a:spcBef>
              <a:spcAft>
                <a:spcPts val="0"/>
              </a:spcAft>
              <a:buClr>
                <a:schemeClr val="dk1"/>
              </a:buClr>
              <a:buSzPts val="1800"/>
              <a:buFont typeface="Arial"/>
              <a:buChar char="●"/>
              <a:defRPr/>
            </a:pPr>
            <a:r>
              <a:rPr lang="fr" sz="1800" b="0" i="0" u="none" strike="noStrike" cap="none">
                <a:solidFill>
                  <a:schemeClr val="dk1"/>
                </a:solidFill>
                <a:latin typeface="Arial"/>
                <a:ea typeface="Arial"/>
                <a:cs typeface="Arial"/>
              </a:rPr>
              <a:t>Hausse des </a:t>
            </a:r>
            <a:r>
              <a:rPr lang="fr" sz="1800" b="1" i="0" u="none" strike="noStrike" cap="none">
                <a:solidFill>
                  <a:srgbClr val="009900"/>
                </a:solidFill>
                <a:latin typeface="Arial"/>
                <a:ea typeface="Arial"/>
                <a:cs typeface="Arial"/>
              </a:rPr>
              <a:t>cotisations</a:t>
            </a:r>
            <a:endParaRPr sz="1800" b="1" i="0" u="none" strike="noStrike" cap="none">
              <a:solidFill>
                <a:srgbClr val="009900"/>
              </a:solidFill>
              <a:latin typeface="Arial"/>
              <a:ea typeface="Arial"/>
              <a:cs typeface="Arial"/>
            </a:endParaRPr>
          </a:p>
          <a:p>
            <a:pPr marL="457200" marR="0" lvl="0" indent="-342900" algn="l">
              <a:lnSpc>
                <a:spcPct val="114999"/>
              </a:lnSpc>
              <a:spcBef>
                <a:spcPts val="0"/>
              </a:spcBef>
              <a:spcAft>
                <a:spcPts val="0"/>
              </a:spcAft>
              <a:buClr>
                <a:schemeClr val="dk1"/>
              </a:buClr>
              <a:buSzPts val="1800"/>
              <a:buFont typeface="Arial"/>
              <a:buChar char="●"/>
              <a:defRPr/>
            </a:pPr>
            <a:r>
              <a:rPr lang="fr" sz="1800" b="1" i="0" u="none" strike="noStrike" cap="none">
                <a:solidFill>
                  <a:srgbClr val="009900"/>
                </a:solidFill>
                <a:latin typeface="Arial"/>
                <a:ea typeface="Arial"/>
                <a:cs typeface="Arial"/>
              </a:rPr>
              <a:t>Politique de l’emploi</a:t>
            </a:r>
            <a:r>
              <a:rPr lang="fr" sz="1800" b="0" i="0" u="none" strike="noStrike" cap="none">
                <a:solidFill>
                  <a:schemeClr val="dk1"/>
                </a:solidFill>
                <a:latin typeface="Arial"/>
                <a:ea typeface="Arial"/>
                <a:cs typeface="Arial"/>
              </a:rPr>
              <a:t> pour avoir davantage de </a:t>
            </a:r>
            <a:r>
              <a:rPr lang="fr" sz="1800">
                <a:solidFill>
                  <a:schemeClr val="dk1"/>
                </a:solidFill>
              </a:rPr>
              <a:t>cotisant·es</a:t>
            </a:r>
            <a:endParaRPr sz="1800">
              <a:solidFill>
                <a:schemeClr val="dk1"/>
              </a:solidFill>
            </a:endParaRPr>
          </a:p>
          <a:p>
            <a:pPr marL="457200" marR="0" lvl="0" indent="-342900" algn="l">
              <a:lnSpc>
                <a:spcPct val="114999"/>
              </a:lnSpc>
              <a:spcBef>
                <a:spcPts val="0"/>
              </a:spcBef>
              <a:spcAft>
                <a:spcPts val="0"/>
              </a:spcAft>
              <a:buClr>
                <a:srgbClr val="009900"/>
              </a:buClr>
              <a:buSzPts val="1800"/>
              <a:buFont typeface="Arial"/>
              <a:buChar char="●"/>
              <a:defRPr/>
            </a:pPr>
            <a:r>
              <a:rPr lang="fr" sz="1800" b="1" i="0" u="none" strike="noStrike" cap="none">
                <a:solidFill>
                  <a:srgbClr val="009900"/>
                </a:solidFill>
                <a:latin typeface="Arial"/>
                <a:ea typeface="Arial"/>
                <a:cs typeface="Arial"/>
              </a:rPr>
              <a:t>Taxation des revenus financiers et du patrimoine</a:t>
            </a:r>
            <a:endParaRPr sz="1800" b="1" i="0" u="none" strike="noStrike" cap="none">
              <a:solidFill>
                <a:srgbClr val="009900"/>
              </a:solidFill>
              <a:latin typeface="Arial"/>
              <a:ea typeface="Arial"/>
              <a:cs typeface="Arial"/>
            </a:endParaRPr>
          </a:p>
          <a:p>
            <a:pPr marL="457200" marR="0" lvl="0" indent="-342900" algn="l">
              <a:lnSpc>
                <a:spcPct val="114999"/>
              </a:lnSpc>
              <a:spcBef>
                <a:spcPts val="0"/>
              </a:spcBef>
              <a:spcAft>
                <a:spcPts val="0"/>
              </a:spcAft>
              <a:buClr>
                <a:srgbClr val="009900"/>
              </a:buClr>
              <a:buSzPts val="1800"/>
              <a:buFont typeface="Arial"/>
              <a:buChar char="●"/>
              <a:defRPr/>
            </a:pPr>
            <a:r>
              <a:rPr lang="fr" sz="1800" b="1" i="0" u="none" strike="noStrike" cap="none">
                <a:solidFill>
                  <a:srgbClr val="009900"/>
                </a:solidFill>
                <a:latin typeface="Arial"/>
                <a:ea typeface="Arial"/>
                <a:cs typeface="Arial"/>
              </a:rPr>
              <a:t>Supprimer exonérations et aides</a:t>
            </a:r>
            <a:r>
              <a:rPr lang="fr" sz="1800" b="0" i="0" u="none" strike="noStrike" cap="none">
                <a:solidFill>
                  <a:schemeClr val="dk1"/>
                </a:solidFill>
                <a:latin typeface="Arial"/>
                <a:ea typeface="Arial"/>
                <a:cs typeface="Arial"/>
              </a:rPr>
              <a:t> majorant les profits</a:t>
            </a:r>
            <a:endParaRPr sz="1800" b="0" i="0" u="none" strike="noStrike" cap="none">
              <a:solidFill>
                <a:schemeClr val="dk1"/>
              </a:solidFill>
              <a:latin typeface="Arial"/>
              <a:ea typeface="Arial"/>
              <a:cs typeface="Arial"/>
            </a:endParaRPr>
          </a:p>
          <a:p>
            <a:pPr marL="457200" marR="0" lvl="0" indent="-342900" algn="l">
              <a:lnSpc>
                <a:spcPct val="114999"/>
              </a:lnSpc>
              <a:spcBef>
                <a:spcPts val="0"/>
              </a:spcBef>
              <a:spcAft>
                <a:spcPts val="0"/>
              </a:spcAft>
              <a:buClr>
                <a:schemeClr val="dk1"/>
              </a:buClr>
              <a:buSzPts val="1800"/>
              <a:buFont typeface="Arial"/>
              <a:buChar char="●"/>
              <a:defRPr/>
            </a:pPr>
            <a:r>
              <a:rPr lang="fr" sz="1800" b="1" i="0" u="none" strike="noStrike" cap="none">
                <a:solidFill>
                  <a:srgbClr val="009900"/>
                </a:solidFill>
                <a:latin typeface="Arial"/>
                <a:ea typeface="Arial"/>
                <a:cs typeface="Arial"/>
              </a:rPr>
              <a:t>Soumettre à cotisations</a:t>
            </a:r>
            <a:r>
              <a:rPr lang="fr" sz="1800" b="0" i="0" u="none" strike="noStrike" cap="none">
                <a:solidFill>
                  <a:schemeClr val="dk1"/>
                </a:solidFill>
                <a:latin typeface="Arial"/>
                <a:ea typeface="Arial"/>
                <a:cs typeface="Arial"/>
              </a:rPr>
              <a:t> tous les éléments de rémunération </a:t>
            </a:r>
            <a:endParaRPr sz="1800" b="0" i="0" u="none" strike="noStrike" cap="none">
              <a:solidFill>
                <a:schemeClr val="dk1"/>
              </a:solidFill>
              <a:latin typeface="Arial"/>
              <a:ea typeface="Arial"/>
              <a:cs typeface="Arial"/>
            </a:endParaRPr>
          </a:p>
          <a:p>
            <a:pPr marL="457200" marR="0" lvl="0" indent="-342900" algn="l">
              <a:lnSpc>
                <a:spcPct val="114999"/>
              </a:lnSpc>
              <a:spcBef>
                <a:spcPts val="0"/>
              </a:spcBef>
              <a:spcAft>
                <a:spcPts val="0"/>
              </a:spcAft>
              <a:buClr>
                <a:schemeClr val="dk1"/>
              </a:buClr>
              <a:buSzPts val="1800"/>
              <a:buFont typeface="Arial"/>
              <a:buChar char="●"/>
              <a:defRPr/>
            </a:pPr>
            <a:r>
              <a:rPr lang="fr" sz="1800" b="1" i="0" u="none" strike="noStrike" cap="none">
                <a:solidFill>
                  <a:srgbClr val="009900"/>
                </a:solidFill>
                <a:latin typeface="Arial"/>
                <a:ea typeface="Arial"/>
                <a:cs typeface="Arial"/>
              </a:rPr>
              <a:t>Intégrer les primes dans le traitement pour les soumettre à cotisation </a:t>
            </a:r>
            <a:r>
              <a:rPr lang="fr" sz="1800" b="0" i="0" u="none" strike="noStrike" cap="none">
                <a:solidFill>
                  <a:schemeClr val="dk1"/>
                </a:solidFill>
                <a:latin typeface="Arial"/>
                <a:ea typeface="Arial"/>
                <a:cs typeface="Arial"/>
              </a:rPr>
              <a:t>dans la fonction publique</a:t>
            </a:r>
            <a:endParaRPr sz="1800" b="1" i="0" u="none" strike="noStrike" cap="none">
              <a:solidFill>
                <a:srgbClr val="009900"/>
              </a:solidFill>
              <a:latin typeface="Arial"/>
              <a:ea typeface="Arial"/>
              <a:cs typeface="Arial"/>
            </a:endParaRPr>
          </a:p>
          <a:p>
            <a:pPr marL="457200" marR="0" lvl="0" indent="-342900" algn="l">
              <a:lnSpc>
                <a:spcPct val="114999"/>
              </a:lnSpc>
              <a:spcBef>
                <a:spcPts val="0"/>
              </a:spcBef>
              <a:spcAft>
                <a:spcPts val="0"/>
              </a:spcAft>
              <a:buClr>
                <a:schemeClr val="dk1"/>
              </a:buClr>
              <a:buSzPts val="1800"/>
              <a:buFont typeface="Arial"/>
              <a:buChar char="●"/>
              <a:defRPr/>
            </a:pPr>
            <a:r>
              <a:rPr lang="fr" sz="1800" b="0" i="0" u="none" strike="noStrike" cap="none">
                <a:solidFill>
                  <a:schemeClr val="dk1"/>
                </a:solidFill>
                <a:latin typeface="Arial"/>
                <a:ea typeface="Arial"/>
                <a:cs typeface="Arial"/>
              </a:rPr>
              <a:t>Instauration d’une cotisation sur les revenus financiers des entreprises </a:t>
            </a:r>
            <a:endParaRPr sz="1800" b="0" i="0" u="none" strike="noStrike" cap="none">
              <a:solidFill>
                <a:schemeClr val="dk1"/>
              </a:solidFill>
              <a:latin typeface="Arial"/>
              <a:ea typeface="Arial"/>
              <a:cs typeface="Arial"/>
            </a:endParaRPr>
          </a:p>
          <a:p>
            <a:pPr marL="457200" marR="0" lvl="0" indent="-342900" algn="l">
              <a:lnSpc>
                <a:spcPct val="114999"/>
              </a:lnSpc>
              <a:spcBef>
                <a:spcPts val="0"/>
              </a:spcBef>
              <a:spcAft>
                <a:spcPts val="0"/>
              </a:spcAft>
              <a:buClr>
                <a:schemeClr val="dk1"/>
              </a:buClr>
              <a:buSzPts val="1800"/>
              <a:buFont typeface="Arial"/>
              <a:buChar char="●"/>
              <a:defRPr/>
            </a:pPr>
            <a:r>
              <a:rPr lang="fr" sz="1800" b="0" i="0" u="none" strike="noStrike" cap="none">
                <a:solidFill>
                  <a:schemeClr val="dk1"/>
                </a:solidFill>
                <a:latin typeface="Arial"/>
                <a:ea typeface="Arial"/>
                <a:cs typeface="Arial"/>
              </a:rPr>
              <a:t>augmentation de la </a:t>
            </a:r>
            <a:r>
              <a:rPr lang="fr" sz="1800" b="1" i="0" u="none" strike="noStrike" cap="none">
                <a:solidFill>
                  <a:srgbClr val="009900"/>
                </a:solidFill>
                <a:latin typeface="Arial"/>
                <a:ea typeface="Arial"/>
                <a:cs typeface="Arial"/>
              </a:rPr>
              <a:t>part du PIB consacrée aux pensions</a:t>
            </a:r>
            <a:endParaRPr sz="1800" b="1" i="0" u="none" strike="noStrike" cap="none">
              <a:solidFill>
                <a:srgbClr val="009900"/>
              </a:solidFill>
              <a:latin typeface="Arial"/>
              <a:ea typeface="Arial"/>
              <a:cs typeface="Arial"/>
            </a:endParaRPr>
          </a:p>
          <a:p>
            <a:pPr marL="457200" marR="0" lvl="0" indent="0" algn="l">
              <a:lnSpc>
                <a:spcPct val="114999"/>
              </a:lnSpc>
              <a:spcBef>
                <a:spcPts val="0"/>
              </a:spcBef>
              <a:spcAft>
                <a:spcPts val="0"/>
              </a:spcAft>
              <a:buClr>
                <a:srgbClr val="000000"/>
              </a:buClr>
              <a:buSzPts val="1800"/>
              <a:buFont typeface="Arial"/>
              <a:buNone/>
              <a:defRPr/>
            </a:pPr>
            <a:endParaRPr sz="1800" b="0" i="0" u="none" strike="noStrike" cap="none">
              <a:solidFill>
                <a:schemeClr val="dk1"/>
              </a:solidFill>
              <a:latin typeface="Arial"/>
              <a:ea typeface="Arial"/>
              <a:cs typeface="Arial"/>
            </a:endParaRPr>
          </a:p>
        </p:txBody>
      </p:sp>
      <p:sp>
        <p:nvSpPr>
          <p:cNvPr id="288" name="Google Shape;288;p35"/>
          <p:cNvSpPr txBox="1"/>
          <p:nvPr/>
        </p:nvSpPr>
        <p:spPr bwMode="auto">
          <a:xfrm>
            <a:off x="109875" y="409550"/>
            <a:ext cx="8670900" cy="859800"/>
          </a:xfrm>
          <a:prstGeom prst="rect">
            <a:avLst/>
          </a:prstGeom>
          <a:noFill/>
          <a:ln>
            <a:noFill/>
          </a:ln>
        </p:spPr>
        <p:txBody>
          <a:bodyPr spcFirstLastPara="1" wrap="square" lIns="90000" tIns="46800" rIns="90000" bIns="46800" anchor="t" anchorCtr="0">
            <a:noAutofit/>
          </a:bodyPr>
          <a:lstStyle/>
          <a:p>
            <a:pPr marL="0" marR="0" lvl="0" indent="0" algn="r">
              <a:lnSpc>
                <a:spcPct val="114999"/>
              </a:lnSpc>
              <a:spcBef>
                <a:spcPts val="600"/>
              </a:spcBef>
              <a:spcAft>
                <a:spcPts val="0"/>
              </a:spcAft>
              <a:buClr>
                <a:schemeClr val="dk1"/>
              </a:buClr>
              <a:buSzPts val="1100"/>
              <a:buFont typeface="Arial"/>
              <a:buNone/>
              <a:defRPr/>
            </a:pPr>
            <a:r>
              <a:rPr lang="fr" sz="2200" b="1" i="0" u="none" strike="noStrike" cap="none">
                <a:solidFill>
                  <a:srgbClr val="009900"/>
                </a:solidFill>
                <a:latin typeface="Permanent Marker"/>
                <a:ea typeface="Permanent Marker"/>
                <a:cs typeface="Permanent Marker"/>
              </a:rPr>
              <a:t>Accroître les ressources des régimes de retraites de 4 à 5 points de PIB d’ici 2050 est possible</a:t>
            </a:r>
            <a:endParaRPr sz="2200" b="1" i="0" u="none" strike="noStrike" cap="none">
              <a:solidFill>
                <a:srgbClr val="009900"/>
              </a:solidFill>
              <a:latin typeface="Permanent Marker"/>
              <a:ea typeface="Permanent Marker"/>
              <a:cs typeface="Permanent Marker"/>
            </a:endParaRPr>
          </a:p>
          <a:p>
            <a:pPr marL="0" marR="0" lvl="0" indent="0" algn="r">
              <a:lnSpc>
                <a:spcPct val="100000"/>
              </a:lnSpc>
              <a:spcBef>
                <a:spcPts val="0"/>
              </a:spcBef>
              <a:spcAft>
                <a:spcPts val="0"/>
              </a:spcAft>
              <a:buClr>
                <a:srgbClr val="3333CC"/>
              </a:buClr>
              <a:buSzPts val="1800"/>
              <a:buFont typeface="Times New Roman"/>
              <a:buNone/>
              <a:defRPr/>
            </a:pPr>
            <a:endParaRPr sz="2200" b="1" i="0" u="none" strike="noStrike" cap="none">
              <a:solidFill>
                <a:srgbClr val="009900"/>
              </a:solidFill>
              <a:latin typeface="Arial"/>
              <a:ea typeface="Arial"/>
              <a:cs typeface="Arial"/>
            </a:endParaRPr>
          </a:p>
        </p:txBody>
      </p:sp>
      <p:sp>
        <p:nvSpPr>
          <p:cNvPr id="289" name="Google Shape;289;p35"/>
          <p:cNvSpPr txBox="1"/>
          <p:nvPr/>
        </p:nvSpPr>
        <p:spPr bwMode="auto">
          <a:xfrm>
            <a:off x="0" y="12"/>
            <a:ext cx="8382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i="1" u="none" strike="noStrike" cap="none" dirty="0">
                <a:solidFill>
                  <a:srgbClr val="980000"/>
                </a:solidFill>
                <a:latin typeface="Permanent Marker"/>
                <a:ea typeface="Permanent Marker"/>
                <a:cs typeface="Permanent Marker"/>
              </a:rPr>
              <a:t>Pour la FSU, les financements existent</a:t>
            </a:r>
            <a:endParaRPr sz="2400" i="1" u="none" strike="noStrike" cap="none" dirty="0">
              <a:solidFill>
                <a:srgbClr val="980000"/>
              </a:solidFill>
              <a:latin typeface="Permanent Marker"/>
              <a:ea typeface="Permanent Marker"/>
              <a:cs typeface="Permanent Marker"/>
            </a:endParaRPr>
          </a:p>
        </p:txBody>
      </p:sp>
      <p:pic>
        <p:nvPicPr>
          <p:cNvPr id="290" name="Google Shape;290;p35"/>
          <p:cNvPicPr/>
          <p:nvPr/>
        </p:nvPicPr>
        <p:blipFill>
          <a:blip r:embed="rId3">
            <a:alphaModFix/>
          </a:blip>
          <a:stretch/>
        </p:blipFill>
        <p:spPr bwMode="auto">
          <a:xfrm rot="-188094">
            <a:off x="259552" y="1361835"/>
            <a:ext cx="3384120" cy="4741902"/>
          </a:xfrm>
          <a:prstGeom prst="rect">
            <a:avLst/>
          </a:prstGeom>
          <a:noFill/>
          <a:ln>
            <a:noFill/>
          </a:ln>
          <a:effectLst>
            <a:outerShdw blurRad="57150" dist="76200" dir="2700000" algn="bl" rotWithShape="0">
              <a:srgbClr val="000000">
                <a:alpha val="498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295" name="Google Shape;295;p36"/>
          <p:cNvSpPr txBox="1"/>
          <p:nvPr/>
        </p:nvSpPr>
        <p:spPr bwMode="auto">
          <a:xfrm>
            <a:off x="8744100" y="6464875"/>
            <a:ext cx="399899"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31</a:t>
            </a:fld>
            <a:endParaRPr sz="1400" b="1" i="0" u="none" strike="noStrike" cap="none">
              <a:solidFill>
                <a:srgbClr val="FFFFFF"/>
              </a:solidFill>
              <a:latin typeface="Arial Narrow"/>
              <a:ea typeface="Arial Narrow"/>
              <a:cs typeface="Arial Narrow"/>
            </a:endParaRPr>
          </a:p>
        </p:txBody>
      </p:sp>
      <p:sp>
        <p:nvSpPr>
          <p:cNvPr id="296" name="Google Shape;296;p36"/>
          <p:cNvSpPr txBox="1"/>
          <p:nvPr/>
        </p:nvSpPr>
        <p:spPr bwMode="auto">
          <a:xfrm>
            <a:off x="435975" y="1310500"/>
            <a:ext cx="8382000" cy="3662699"/>
          </a:xfrm>
          <a:prstGeom prst="rect">
            <a:avLst/>
          </a:prstGeom>
          <a:solidFill>
            <a:srgbClr val="FFFFFF"/>
          </a:solidFill>
          <a:ln>
            <a:noFill/>
          </a:ln>
          <a:effectLst>
            <a:outerShdw blurRad="57150" dist="76200" dir="2760000" algn="bl" rotWithShape="0">
              <a:srgbClr val="000000">
                <a:alpha val="49803"/>
              </a:srgbClr>
            </a:outerShdw>
          </a:effectLst>
        </p:spPr>
        <p:txBody>
          <a:bodyPr spcFirstLastPara="1" wrap="square" lIns="90000" tIns="46800" rIns="90000" bIns="46800" anchor="t" anchorCtr="0">
            <a:noAutofit/>
          </a:bodyPr>
          <a:lstStyle/>
          <a:p>
            <a:pPr marL="457200" marR="0" lvl="0" indent="-381000" algn="l">
              <a:lnSpc>
                <a:spcPct val="114999"/>
              </a:lnSpc>
              <a:spcBef>
                <a:spcPts val="800"/>
              </a:spcBef>
              <a:spcAft>
                <a:spcPts val="0"/>
              </a:spcAft>
              <a:buClr>
                <a:schemeClr val="dk1"/>
              </a:buClr>
              <a:buSzPts val="2400"/>
              <a:buFont typeface="Arial"/>
              <a:buChar char="●"/>
              <a:defRPr/>
            </a:pPr>
            <a:r>
              <a:rPr lang="fr" sz="2400" b="1" i="0" u="none" strike="noStrike" cap="none">
                <a:solidFill>
                  <a:srgbClr val="009900"/>
                </a:solidFill>
                <a:latin typeface="Arial"/>
                <a:ea typeface="Arial"/>
                <a:cs typeface="Arial"/>
              </a:rPr>
              <a:t>60 ans</a:t>
            </a:r>
            <a:r>
              <a:rPr lang="fr" sz="2400" b="0" i="0" u="none" strike="noStrike" cap="none">
                <a:solidFill>
                  <a:schemeClr val="dk1"/>
                </a:solidFill>
                <a:latin typeface="Arial"/>
                <a:ea typeface="Arial"/>
                <a:cs typeface="Arial"/>
              </a:rPr>
              <a:t> sans décote ni surcote</a:t>
            </a:r>
            <a:endParaRPr sz="2400" b="0" i="0" u="none" strike="noStrike" cap="none">
              <a:solidFill>
                <a:schemeClr val="dk1"/>
              </a:solidFill>
              <a:latin typeface="Arial"/>
              <a:ea typeface="Arial"/>
              <a:cs typeface="Arial"/>
            </a:endParaRPr>
          </a:p>
          <a:p>
            <a:pPr marL="457200" marR="0" lvl="0" indent="-381000" algn="l">
              <a:lnSpc>
                <a:spcPct val="114999"/>
              </a:lnSpc>
              <a:spcBef>
                <a:spcPts val="0"/>
              </a:spcBef>
              <a:spcAft>
                <a:spcPts val="0"/>
              </a:spcAft>
              <a:buClr>
                <a:srgbClr val="009900"/>
              </a:buClr>
              <a:buSzPts val="2400"/>
              <a:buFont typeface="Arial"/>
              <a:buChar char="●"/>
              <a:defRPr/>
            </a:pPr>
            <a:r>
              <a:rPr lang="fr" sz="2400" b="1" i="0" u="none" strike="noStrike" cap="none">
                <a:solidFill>
                  <a:srgbClr val="009900"/>
                </a:solidFill>
                <a:latin typeface="Arial"/>
                <a:ea typeface="Arial"/>
                <a:cs typeface="Arial"/>
              </a:rPr>
              <a:t>75 % du traitement</a:t>
            </a:r>
            <a:endParaRPr sz="2400" b="1" i="0" u="none" strike="noStrike" cap="none">
              <a:solidFill>
                <a:srgbClr val="009900"/>
              </a:solidFill>
              <a:latin typeface="Arial"/>
              <a:ea typeface="Arial"/>
              <a:cs typeface="Arial"/>
            </a:endParaRPr>
          </a:p>
          <a:p>
            <a:pPr marL="457200" marR="0" lvl="0" indent="-381000" algn="l">
              <a:lnSpc>
                <a:spcPct val="114999"/>
              </a:lnSpc>
              <a:spcBef>
                <a:spcPts val="0"/>
              </a:spcBef>
              <a:spcAft>
                <a:spcPts val="0"/>
              </a:spcAft>
              <a:buClr>
                <a:srgbClr val="009900"/>
              </a:buClr>
              <a:buSzPts val="2400"/>
              <a:buFont typeface="Arial"/>
              <a:buChar char="●"/>
              <a:defRPr/>
            </a:pPr>
            <a:r>
              <a:rPr lang="fr" sz="2400" b="1" i="0" u="none" strike="noStrike" cap="none">
                <a:solidFill>
                  <a:srgbClr val="009900"/>
                </a:solidFill>
                <a:latin typeface="Arial"/>
                <a:ea typeface="Arial"/>
                <a:cs typeface="Arial"/>
              </a:rPr>
              <a:t>37,5 annuités</a:t>
            </a:r>
            <a:endParaRPr sz="2400" b="1" i="0" u="none" strike="noStrike" cap="none">
              <a:solidFill>
                <a:srgbClr val="009900"/>
              </a:solidFill>
              <a:latin typeface="Arial"/>
              <a:ea typeface="Arial"/>
              <a:cs typeface="Arial"/>
            </a:endParaRPr>
          </a:p>
          <a:p>
            <a:pPr marL="457200" marR="0" lvl="0" indent="-381000" algn="l">
              <a:lnSpc>
                <a:spcPct val="114999"/>
              </a:lnSpc>
              <a:spcBef>
                <a:spcPts val="0"/>
              </a:spcBef>
              <a:spcAft>
                <a:spcPts val="0"/>
              </a:spcAft>
              <a:buClr>
                <a:schemeClr val="dk1"/>
              </a:buClr>
              <a:buSzPts val="2400"/>
              <a:buFont typeface="Arial"/>
              <a:buChar char="●"/>
              <a:defRPr/>
            </a:pPr>
            <a:r>
              <a:rPr lang="fr" sz="2400" b="0" i="0" u="none" strike="noStrike" cap="none">
                <a:solidFill>
                  <a:schemeClr val="dk1"/>
                </a:solidFill>
                <a:latin typeface="Arial"/>
                <a:ea typeface="Arial"/>
                <a:cs typeface="Arial"/>
              </a:rPr>
              <a:t>Le retour des </a:t>
            </a:r>
            <a:r>
              <a:rPr lang="fr" sz="2400" b="1" i="0" u="none" strike="noStrike" cap="none">
                <a:solidFill>
                  <a:srgbClr val="009900"/>
                </a:solidFill>
                <a:latin typeface="Arial"/>
                <a:ea typeface="Arial"/>
                <a:cs typeface="Arial"/>
              </a:rPr>
              <a:t>droits familiaux</a:t>
            </a:r>
            <a:r>
              <a:rPr lang="fr" sz="2400" b="0" i="0" u="none" strike="noStrike" cap="none">
                <a:solidFill>
                  <a:schemeClr val="dk1"/>
                </a:solidFill>
                <a:latin typeface="Arial"/>
                <a:ea typeface="Arial"/>
                <a:cs typeface="Arial"/>
              </a:rPr>
              <a:t> </a:t>
            </a:r>
            <a:endParaRPr sz="2400" b="0" i="0" u="none" strike="noStrike" cap="none">
              <a:solidFill>
                <a:schemeClr val="dk1"/>
              </a:solidFill>
              <a:latin typeface="Arial"/>
              <a:ea typeface="Arial"/>
              <a:cs typeface="Arial"/>
            </a:endParaRPr>
          </a:p>
          <a:p>
            <a:pPr marL="457200" marR="0" lvl="0" indent="-381000" algn="l">
              <a:lnSpc>
                <a:spcPct val="114999"/>
              </a:lnSpc>
              <a:spcBef>
                <a:spcPts val="0"/>
              </a:spcBef>
              <a:spcAft>
                <a:spcPts val="0"/>
              </a:spcAft>
              <a:buClr>
                <a:schemeClr val="dk1"/>
              </a:buClr>
              <a:buSzPts val="2400"/>
              <a:buFont typeface="Arial"/>
              <a:buChar char="●"/>
              <a:defRPr/>
            </a:pPr>
            <a:r>
              <a:rPr lang="fr" sz="2400" b="0" i="0" u="none" strike="noStrike" cap="none">
                <a:solidFill>
                  <a:schemeClr val="dk1"/>
                </a:solidFill>
                <a:latin typeface="Arial"/>
                <a:ea typeface="Arial"/>
                <a:cs typeface="Arial"/>
              </a:rPr>
              <a:t>Des </a:t>
            </a:r>
            <a:r>
              <a:rPr lang="fr" sz="2400" b="1" i="0" u="none" strike="noStrike" cap="none">
                <a:solidFill>
                  <a:srgbClr val="009900"/>
                </a:solidFill>
                <a:latin typeface="Arial"/>
                <a:ea typeface="Arial"/>
                <a:cs typeface="Arial"/>
              </a:rPr>
              <a:t>fins de carrière aménagées</a:t>
            </a:r>
            <a:r>
              <a:rPr lang="fr" sz="2400" b="0" i="0" u="none" strike="noStrike" cap="none">
                <a:solidFill>
                  <a:schemeClr val="dk1"/>
                </a:solidFill>
                <a:latin typeface="Arial"/>
                <a:ea typeface="Arial"/>
                <a:cs typeface="Arial"/>
              </a:rPr>
              <a:t> et une réflexion sur la gestion des âges</a:t>
            </a:r>
            <a:endParaRPr sz="2400" b="0" i="0" u="none" strike="noStrike" cap="none">
              <a:solidFill>
                <a:schemeClr val="dk1"/>
              </a:solidFill>
              <a:latin typeface="Arial"/>
              <a:ea typeface="Arial"/>
              <a:cs typeface="Arial"/>
            </a:endParaRPr>
          </a:p>
          <a:p>
            <a:pPr marL="457200" marR="0" lvl="0" indent="-381000" algn="l">
              <a:lnSpc>
                <a:spcPct val="114999"/>
              </a:lnSpc>
              <a:spcBef>
                <a:spcPts val="0"/>
              </a:spcBef>
              <a:spcAft>
                <a:spcPts val="0"/>
              </a:spcAft>
              <a:buClr>
                <a:schemeClr val="dk1"/>
              </a:buClr>
              <a:buSzPts val="2400"/>
              <a:buFont typeface="Arial"/>
              <a:buChar char="●"/>
              <a:defRPr/>
            </a:pPr>
            <a:r>
              <a:rPr lang="fr" sz="2400" b="0" i="0" u="none" strike="noStrike" cap="none">
                <a:solidFill>
                  <a:schemeClr val="dk1"/>
                </a:solidFill>
                <a:latin typeface="Arial"/>
                <a:ea typeface="Arial"/>
                <a:cs typeface="Arial"/>
              </a:rPr>
              <a:t>La </a:t>
            </a:r>
            <a:r>
              <a:rPr lang="fr" sz="2400" b="1" i="0" u="none" strike="noStrike" cap="none">
                <a:solidFill>
                  <a:srgbClr val="009900"/>
                </a:solidFill>
                <a:latin typeface="Arial"/>
                <a:ea typeface="Arial"/>
                <a:cs typeface="Arial"/>
              </a:rPr>
              <a:t>prise en compte des années de travail à l’étranger</a:t>
            </a:r>
            <a:endParaRPr sz="2400" b="0" i="0" u="none" strike="noStrike" cap="none">
              <a:solidFill>
                <a:schemeClr val="dk1"/>
              </a:solidFill>
              <a:latin typeface="Arial"/>
              <a:ea typeface="Arial"/>
              <a:cs typeface="Arial"/>
            </a:endParaRPr>
          </a:p>
          <a:p>
            <a:pPr marL="457200" marR="0" lvl="0" indent="-381000" algn="l">
              <a:lnSpc>
                <a:spcPct val="114999"/>
              </a:lnSpc>
              <a:spcBef>
                <a:spcPts val="0"/>
              </a:spcBef>
              <a:spcAft>
                <a:spcPts val="0"/>
              </a:spcAft>
              <a:buClr>
                <a:schemeClr val="dk1"/>
              </a:buClr>
              <a:buSzPts val="2400"/>
              <a:buFont typeface="Arial"/>
              <a:buChar char="●"/>
              <a:defRPr/>
            </a:pPr>
            <a:r>
              <a:rPr lang="fr" sz="2400" b="0" i="0" u="none" strike="noStrike" cap="none">
                <a:solidFill>
                  <a:schemeClr val="dk1"/>
                </a:solidFill>
                <a:latin typeface="Arial"/>
                <a:ea typeface="Arial"/>
                <a:cs typeface="Arial"/>
              </a:rPr>
              <a:t>La </a:t>
            </a:r>
            <a:r>
              <a:rPr lang="fr" sz="2400" b="1" i="0" u="none" strike="noStrike" cap="none">
                <a:solidFill>
                  <a:srgbClr val="009900"/>
                </a:solidFill>
                <a:latin typeface="Arial"/>
                <a:ea typeface="Arial"/>
                <a:cs typeface="Arial"/>
              </a:rPr>
              <a:t>prise en compte des années d’étude…</a:t>
            </a:r>
            <a:endParaRPr sz="2400" b="0" i="0" u="none" strike="noStrike" cap="none">
              <a:solidFill>
                <a:schemeClr val="dk1"/>
              </a:solidFill>
              <a:latin typeface="Arial"/>
              <a:ea typeface="Arial"/>
              <a:cs typeface="Arial"/>
            </a:endParaRPr>
          </a:p>
        </p:txBody>
      </p:sp>
      <p:sp>
        <p:nvSpPr>
          <p:cNvPr id="297" name="Google Shape;297;p36"/>
          <p:cNvSpPr txBox="1"/>
          <p:nvPr/>
        </p:nvSpPr>
        <p:spPr bwMode="auto">
          <a:xfrm>
            <a:off x="109875" y="409550"/>
            <a:ext cx="9034200" cy="859800"/>
          </a:xfrm>
          <a:prstGeom prst="rect">
            <a:avLst/>
          </a:prstGeom>
          <a:noFill/>
          <a:ln>
            <a:noFill/>
          </a:ln>
        </p:spPr>
        <p:txBody>
          <a:bodyPr spcFirstLastPara="1" wrap="square" lIns="90000" tIns="46800" rIns="90000" bIns="46800" anchor="t" anchorCtr="0">
            <a:noAutofit/>
          </a:bodyPr>
          <a:lstStyle/>
          <a:p>
            <a:pPr marL="0" marR="0" lvl="0" indent="0" algn="r">
              <a:lnSpc>
                <a:spcPct val="114999"/>
              </a:lnSpc>
              <a:spcBef>
                <a:spcPts val="600"/>
              </a:spcBef>
              <a:spcAft>
                <a:spcPts val="0"/>
              </a:spcAft>
              <a:buClr>
                <a:schemeClr val="dk1"/>
              </a:buClr>
              <a:buSzPts val="1100"/>
              <a:buFont typeface="Arial"/>
              <a:buNone/>
              <a:defRPr/>
            </a:pPr>
            <a:endParaRPr sz="2200" b="1" i="0" u="none" strike="noStrike" cap="none">
              <a:solidFill>
                <a:srgbClr val="009900"/>
              </a:solidFill>
              <a:latin typeface="Arial"/>
              <a:ea typeface="Arial"/>
              <a:cs typeface="Arial"/>
            </a:endParaRPr>
          </a:p>
          <a:p>
            <a:pPr marL="0" marR="0" lvl="0" indent="0" algn="r">
              <a:lnSpc>
                <a:spcPct val="100000"/>
              </a:lnSpc>
              <a:spcBef>
                <a:spcPts val="0"/>
              </a:spcBef>
              <a:spcAft>
                <a:spcPts val="0"/>
              </a:spcAft>
              <a:buClr>
                <a:srgbClr val="3333CC"/>
              </a:buClr>
              <a:buSzPts val="1800"/>
              <a:buFont typeface="Times New Roman"/>
              <a:buNone/>
              <a:defRPr/>
            </a:pPr>
            <a:endParaRPr sz="2200" b="1" i="0" u="none" strike="noStrike" cap="none">
              <a:solidFill>
                <a:srgbClr val="009900"/>
              </a:solidFill>
              <a:latin typeface="Arial"/>
              <a:ea typeface="Arial"/>
              <a:cs typeface="Arial"/>
            </a:endParaRPr>
          </a:p>
        </p:txBody>
      </p:sp>
      <p:sp>
        <p:nvSpPr>
          <p:cNvPr id="298" name="Google Shape;298;p36"/>
          <p:cNvSpPr txBox="1"/>
          <p:nvPr/>
        </p:nvSpPr>
        <p:spPr bwMode="auto">
          <a:xfrm>
            <a:off x="0" y="12"/>
            <a:ext cx="8382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i="1" u="none" strike="noStrike" cap="none" dirty="0">
                <a:solidFill>
                  <a:srgbClr val="980000"/>
                </a:solidFill>
                <a:latin typeface="Permanent Marker"/>
                <a:ea typeface="Permanent Marker"/>
                <a:cs typeface="Permanent Marker"/>
              </a:rPr>
              <a:t>La FSU, revendique un système à prestations définies</a:t>
            </a:r>
            <a:endParaRPr sz="2400" i="1" u="none" strike="noStrike" cap="none" dirty="0">
              <a:solidFill>
                <a:srgbClr val="980000"/>
              </a:solidFill>
              <a:latin typeface="Permanent Marker"/>
              <a:ea typeface="Permanent Marker"/>
              <a:cs typeface="Permanent Marke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303" name="Google Shape;303;p37"/>
          <p:cNvSpPr txBox="1"/>
          <p:nvPr/>
        </p:nvSpPr>
        <p:spPr bwMode="auto">
          <a:xfrm>
            <a:off x="8740300" y="6484550"/>
            <a:ext cx="399899"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32</a:t>
            </a:fld>
            <a:endParaRPr sz="1400" b="0" i="0" u="none" strike="noStrike" cap="none">
              <a:solidFill>
                <a:srgbClr val="000000"/>
              </a:solidFill>
              <a:latin typeface="Arial"/>
              <a:ea typeface="Arial"/>
              <a:cs typeface="Arial"/>
            </a:endParaRPr>
          </a:p>
        </p:txBody>
      </p:sp>
      <p:sp>
        <p:nvSpPr>
          <p:cNvPr id="305" name="Google Shape;305;p37"/>
          <p:cNvSpPr txBox="1"/>
          <p:nvPr/>
        </p:nvSpPr>
        <p:spPr bwMode="auto">
          <a:xfrm>
            <a:off x="808950" y="548863"/>
            <a:ext cx="8456400" cy="457200"/>
          </a:xfrm>
          <a:prstGeom prst="rect">
            <a:avLst/>
          </a:prstGeom>
          <a:noFill/>
          <a:ln>
            <a:noFill/>
          </a:ln>
        </p:spPr>
        <p:txBody>
          <a:bodyPr spcFirstLastPara="1" wrap="square" lIns="90000" tIns="46800" rIns="90000" bIns="46800" anchor="t" anchorCtr="0">
            <a:noAutofit/>
          </a:bodyPr>
          <a:lstStyle/>
          <a:p>
            <a:pPr marL="0" marR="0" lvl="0" indent="0" algn="l">
              <a:lnSpc>
                <a:spcPct val="114999"/>
              </a:lnSpc>
              <a:spcBef>
                <a:spcPts val="800"/>
              </a:spcBef>
              <a:spcAft>
                <a:spcPts val="0"/>
              </a:spcAft>
              <a:buNone/>
              <a:defRPr/>
            </a:pPr>
            <a:r>
              <a:rPr lang="fr" sz="2100" b="1" i="0" u="none" strike="noStrike" cap="none">
                <a:solidFill>
                  <a:srgbClr val="00B050"/>
                </a:solidFill>
                <a:latin typeface="Permanent Marker"/>
                <a:ea typeface="Permanent Marker"/>
                <a:cs typeface="Permanent Marker"/>
              </a:rPr>
              <a:t>La</a:t>
            </a:r>
            <a:r>
              <a:rPr lang="fr" sz="2100" i="0" u="none" strike="noStrike" cap="none">
                <a:solidFill>
                  <a:schemeClr val="dk1"/>
                </a:solidFill>
                <a:latin typeface="Permanent Marker"/>
                <a:ea typeface="Permanent Marker"/>
                <a:cs typeface="Permanent Marker"/>
              </a:rPr>
              <a:t> </a:t>
            </a:r>
            <a:r>
              <a:rPr lang="fr" sz="2100" b="1" i="0" u="none" strike="noStrike" cap="none">
                <a:solidFill>
                  <a:srgbClr val="009900"/>
                </a:solidFill>
                <a:latin typeface="Permanent Marker"/>
                <a:ea typeface="Permanent Marker"/>
                <a:cs typeface="Permanent Marker"/>
              </a:rPr>
              <a:t>prise en compte des années d’étude est une nécessité</a:t>
            </a:r>
            <a:endParaRPr sz="1100" i="0" u="none" strike="noStrike" cap="none">
              <a:solidFill>
                <a:srgbClr val="000000"/>
              </a:solidFill>
              <a:latin typeface="Permanent Marker"/>
              <a:ea typeface="Permanent Marker"/>
              <a:cs typeface="Permanent Marker"/>
            </a:endParaRPr>
          </a:p>
        </p:txBody>
      </p:sp>
      <p:sp>
        <p:nvSpPr>
          <p:cNvPr id="306" name="Google Shape;306;p37"/>
          <p:cNvSpPr txBox="1"/>
          <p:nvPr/>
        </p:nvSpPr>
        <p:spPr bwMode="auto">
          <a:xfrm>
            <a:off x="0" y="0"/>
            <a:ext cx="8973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i="1" u="none" strike="noStrike" cap="none" dirty="0">
                <a:solidFill>
                  <a:srgbClr val="980000"/>
                </a:solidFill>
                <a:latin typeface="Permanent Marker"/>
                <a:ea typeface="Permanent Marker"/>
                <a:cs typeface="Permanent Marker"/>
              </a:rPr>
              <a:t>La FSU revendique un système à prestations définies</a:t>
            </a:r>
            <a:endParaRPr sz="2400" i="1" u="none" strike="noStrike" cap="none" dirty="0">
              <a:solidFill>
                <a:srgbClr val="980000"/>
              </a:solidFill>
              <a:latin typeface="Permanent Marker"/>
              <a:ea typeface="Permanent Marker"/>
              <a:cs typeface="Permanent Marker"/>
            </a:endParaRPr>
          </a:p>
        </p:txBody>
      </p:sp>
      <p:sp>
        <p:nvSpPr>
          <p:cNvPr id="308" name="Google Shape;308;p37"/>
          <p:cNvSpPr txBox="1"/>
          <p:nvPr/>
        </p:nvSpPr>
        <p:spPr bwMode="auto">
          <a:xfrm>
            <a:off x="4007" y="5618287"/>
            <a:ext cx="9139993" cy="457200"/>
          </a:xfrm>
          <a:prstGeom prst="rect">
            <a:avLst/>
          </a:prstGeom>
          <a:noFill/>
          <a:ln>
            <a:noFill/>
          </a:ln>
        </p:spPr>
        <p:txBody>
          <a:bodyPr spcFirstLastPara="1" wrap="square" lIns="90000" tIns="46800" rIns="90000" bIns="46800" anchor="t" anchorCtr="0">
            <a:noAutofit/>
          </a:bodyPr>
          <a:lstStyle/>
          <a:p>
            <a:pPr marL="0" marR="0" lvl="0" indent="0" algn="l">
              <a:lnSpc>
                <a:spcPct val="114999"/>
              </a:lnSpc>
              <a:spcBef>
                <a:spcPts val="800"/>
              </a:spcBef>
              <a:spcAft>
                <a:spcPts val="2400"/>
              </a:spcAft>
              <a:buClr>
                <a:srgbClr val="000000"/>
              </a:buClr>
              <a:buSzPts val="1800"/>
              <a:buFont typeface="Arial"/>
              <a:buNone/>
              <a:defRPr/>
            </a:pPr>
            <a:r>
              <a:rPr lang="fr" sz="1800" b="0" i="0" u="none" strike="noStrike" cap="none">
                <a:solidFill>
                  <a:schemeClr val="dk1"/>
                </a:solidFill>
                <a:latin typeface="Arial"/>
                <a:ea typeface="Arial"/>
                <a:cs typeface="Arial"/>
              </a:rPr>
              <a:t>Première année complète validée en moyenne à 23 ans, recrutement des MCF à 34 ans</a:t>
            </a:r>
            <a:endParaRPr sz="1800">
              <a:solidFill>
                <a:schemeClr val="dk1"/>
              </a:solidFill>
            </a:endParaRPr>
          </a:p>
        </p:txBody>
      </p:sp>
      <p:pic>
        <p:nvPicPr>
          <p:cNvPr id="309" name="Google Shape;309;p37"/>
          <p:cNvPicPr/>
          <p:nvPr/>
        </p:nvPicPr>
        <p:blipFill>
          <a:blip r:embed="rId3">
            <a:alphaModFix/>
          </a:blip>
          <a:stretch/>
        </p:blipFill>
        <p:spPr bwMode="auto">
          <a:xfrm>
            <a:off x="457043" y="1186526"/>
            <a:ext cx="8283257" cy="451067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314" name="Google Shape;314;g1cf96530b7c_0_2"/>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33</a:t>
            </a:fld>
            <a:endParaRPr sz="1400" b="0" i="0" u="none" strike="noStrike" cap="none">
              <a:solidFill>
                <a:srgbClr val="000000"/>
              </a:solidFill>
              <a:latin typeface="Arial"/>
              <a:ea typeface="Arial"/>
              <a:cs typeface="Arial"/>
            </a:endParaRPr>
          </a:p>
        </p:txBody>
      </p:sp>
      <p:sp>
        <p:nvSpPr>
          <p:cNvPr id="315" name="Google Shape;315;g1cf96530b7c_0_2"/>
          <p:cNvSpPr txBox="1"/>
          <p:nvPr/>
        </p:nvSpPr>
        <p:spPr bwMode="auto">
          <a:xfrm>
            <a:off x="125" y="409550"/>
            <a:ext cx="9144000" cy="368399"/>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800"/>
              <a:buFont typeface="Times New Roman"/>
              <a:buNone/>
              <a:defRPr/>
            </a:pPr>
            <a:r>
              <a:rPr lang="fr" sz="1600" b="1">
                <a:solidFill>
                  <a:srgbClr val="009900"/>
                </a:solidFill>
              </a:rPr>
              <a:t>Quel que soit le scénario de productivité du travail adopté par le COR pour ses simulations</a:t>
            </a:r>
            <a:endParaRPr sz="1600" b="1">
              <a:solidFill>
                <a:srgbClr val="009900"/>
              </a:solidFill>
            </a:endParaRPr>
          </a:p>
          <a:p>
            <a:pPr marL="0" marR="0" lvl="0" indent="0" algn="r">
              <a:lnSpc>
                <a:spcPct val="100000"/>
              </a:lnSpc>
              <a:spcBef>
                <a:spcPts val="0"/>
              </a:spcBef>
              <a:spcAft>
                <a:spcPts val="0"/>
              </a:spcAft>
              <a:buClr>
                <a:srgbClr val="3333CC"/>
              </a:buClr>
              <a:buSzPts val="1800"/>
              <a:buFont typeface="Times New Roman"/>
              <a:buNone/>
              <a:defRPr/>
            </a:pPr>
            <a:endParaRPr sz="1600" b="1">
              <a:solidFill>
                <a:srgbClr val="009900"/>
              </a:solidFill>
            </a:endParaRPr>
          </a:p>
          <a:p>
            <a:pPr marL="0" marR="6441894" lvl="0" indent="0" algn="r">
              <a:lnSpc>
                <a:spcPct val="114999"/>
              </a:lnSpc>
              <a:spcBef>
                <a:spcPts val="0"/>
              </a:spcBef>
              <a:spcAft>
                <a:spcPts val="0"/>
              </a:spcAft>
              <a:buClr>
                <a:schemeClr val="dk1"/>
              </a:buClr>
              <a:buSzPts val="1100"/>
              <a:buFont typeface="Arial"/>
              <a:buNone/>
              <a:defRPr/>
            </a:pPr>
            <a:r>
              <a:rPr lang="fr" sz="1250">
                <a:solidFill>
                  <a:srgbClr val="2D3539"/>
                </a:solidFill>
              </a:rPr>
              <a:t>Rapportées au PIB, les dépenses devraient se maintenir autour de 13,8-13,9 % sur le quinquennat. Le COR a pris l’hypothèse du gouvernement qui est d’atteindre progressivement le plein emploi en 2027, avant d’appliquer à nouveau son hypothèse centrale qui est celle d’un taux de chômage structurel à 7 %. Ainsi, puisque le chômage remonte artificiellement après 2027, le PIB baisse et donc les dépenses de retraites rapportées au PIB augmentent. À partir de 2032 et jusqu’à 2070, la tendance est à une stagnation, voire une légère baisse, des dépenses : elles s’élèveraient à 13,7 % du PIB dans le scénario central du COR, à savoir une hausse de 1 % par an de la productivité du travail (qui, au passage, était jusqu’à cette année le scénario le plus pessimiste du COR...).</a:t>
            </a:r>
            <a:endParaRPr sz="1250">
              <a:solidFill>
                <a:srgbClr val="2D3539"/>
              </a:solidFill>
            </a:endParaRPr>
          </a:p>
          <a:p>
            <a:pPr marL="0" marR="6441894" lvl="0" indent="0" algn="r">
              <a:lnSpc>
                <a:spcPct val="100000"/>
              </a:lnSpc>
              <a:spcBef>
                <a:spcPts val="2100"/>
              </a:spcBef>
              <a:spcAft>
                <a:spcPts val="0"/>
              </a:spcAft>
              <a:buClr>
                <a:srgbClr val="3333CC"/>
              </a:buClr>
              <a:buSzPts val="1800"/>
              <a:buFont typeface="Times New Roman"/>
              <a:buNone/>
              <a:defRPr/>
            </a:pPr>
            <a:endParaRPr b="1">
              <a:solidFill>
                <a:srgbClr val="009900"/>
              </a:solidFill>
            </a:endParaRPr>
          </a:p>
        </p:txBody>
      </p:sp>
      <p:sp>
        <p:nvSpPr>
          <p:cNvPr id="316" name="Google Shape;316;g1cf96530b7c_0_2"/>
          <p:cNvSpPr txBox="1"/>
          <p:nvPr/>
        </p:nvSpPr>
        <p:spPr bwMode="auto">
          <a:xfrm>
            <a:off x="0" y="12"/>
            <a:ext cx="8382000" cy="368399"/>
          </a:xfrm>
          <a:prstGeom prst="rect">
            <a:avLst/>
          </a:prstGeom>
          <a:noFill/>
          <a:ln>
            <a:noFill/>
          </a:ln>
        </p:spPr>
        <p:txBody>
          <a:bodyPr spcFirstLastPara="1" wrap="square" lIns="90000" tIns="46800" rIns="90000" bIns="46800" anchor="t" anchorCtr="0">
            <a:noAutofit/>
          </a:bodyPr>
          <a:lstStyle/>
          <a:p>
            <a:pPr marL="457200" marR="0" lvl="0" indent="-381000" algn="l">
              <a:lnSpc>
                <a:spcPct val="100000"/>
              </a:lnSpc>
              <a:spcBef>
                <a:spcPts val="0"/>
              </a:spcBef>
              <a:spcAft>
                <a:spcPts val="0"/>
              </a:spcAft>
              <a:buClr>
                <a:srgbClr val="980000"/>
              </a:buClr>
              <a:buSzPts val="2400"/>
              <a:buAutoNum type="arabicPeriod"/>
              <a:defRPr/>
            </a:pPr>
            <a:r>
              <a:rPr lang="fr" sz="2400" b="1">
                <a:solidFill>
                  <a:srgbClr val="980000"/>
                </a:solidFill>
              </a:rPr>
              <a:t>Il n’y a pas de dérapage des dépenses</a:t>
            </a:r>
            <a:endParaRPr sz="2400" b="0" i="0" u="none" strike="noStrike" cap="none">
              <a:solidFill>
                <a:srgbClr val="980000"/>
              </a:solidFill>
              <a:latin typeface="Arial"/>
              <a:ea typeface="Arial"/>
              <a:cs typeface="Arial"/>
            </a:endParaRPr>
          </a:p>
        </p:txBody>
      </p:sp>
      <p:pic>
        <p:nvPicPr>
          <p:cNvPr id="317" name="Google Shape;317;g1cf96530b7c_0_2"/>
          <p:cNvPicPr/>
          <p:nvPr/>
        </p:nvPicPr>
        <p:blipFill>
          <a:blip r:embed="rId3">
            <a:alphaModFix/>
          </a:blip>
          <a:stretch/>
        </p:blipFill>
        <p:spPr bwMode="auto">
          <a:xfrm>
            <a:off x="2676525" y="777950"/>
            <a:ext cx="6467475" cy="5696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322" name="Google Shape;322;g1cf96530b7c_0_13"/>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34</a:t>
            </a:fld>
            <a:endParaRPr sz="1400" b="0" i="0" u="none" strike="noStrike" cap="none">
              <a:solidFill>
                <a:srgbClr val="000000"/>
              </a:solidFill>
              <a:latin typeface="Arial"/>
              <a:ea typeface="Arial"/>
              <a:cs typeface="Arial"/>
            </a:endParaRPr>
          </a:p>
        </p:txBody>
      </p:sp>
      <p:sp>
        <p:nvSpPr>
          <p:cNvPr id="323" name="Google Shape;323;g1cf96530b7c_0_13"/>
          <p:cNvSpPr txBox="1"/>
          <p:nvPr/>
        </p:nvSpPr>
        <p:spPr bwMode="auto">
          <a:xfrm>
            <a:off x="125" y="409550"/>
            <a:ext cx="9144000" cy="368399"/>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800"/>
              <a:buFont typeface="Times New Roman"/>
              <a:buNone/>
              <a:defRPr/>
            </a:pPr>
            <a:r>
              <a:rPr lang="fr" sz="1600" b="1">
                <a:solidFill>
                  <a:srgbClr val="009900"/>
                </a:solidFill>
              </a:rPr>
              <a:t>Quel que soit le scénario de productivité du travail adopté par le COR pour ses simulations</a:t>
            </a:r>
            <a:endParaRPr sz="1600" b="1">
              <a:solidFill>
                <a:srgbClr val="009900"/>
              </a:solidFill>
            </a:endParaRPr>
          </a:p>
          <a:p>
            <a:pPr marL="0" marR="0" lvl="0" indent="0" algn="r">
              <a:lnSpc>
                <a:spcPct val="100000"/>
              </a:lnSpc>
              <a:spcBef>
                <a:spcPts val="0"/>
              </a:spcBef>
              <a:spcAft>
                <a:spcPts val="0"/>
              </a:spcAft>
              <a:buClr>
                <a:srgbClr val="3333CC"/>
              </a:buClr>
              <a:buSzPts val="1800"/>
              <a:buFont typeface="Times New Roman"/>
              <a:buNone/>
              <a:defRPr/>
            </a:pPr>
            <a:endParaRPr sz="1600" b="1">
              <a:solidFill>
                <a:srgbClr val="009900"/>
              </a:solidFill>
            </a:endParaRPr>
          </a:p>
          <a:p>
            <a:pPr marL="0" marR="6440801" lvl="0" indent="0" algn="r">
              <a:lnSpc>
                <a:spcPct val="100000"/>
              </a:lnSpc>
              <a:spcBef>
                <a:spcPts val="0"/>
              </a:spcBef>
              <a:spcAft>
                <a:spcPts val="0"/>
              </a:spcAft>
              <a:buClr>
                <a:srgbClr val="3333CC"/>
              </a:buClr>
              <a:buSzPts val="1800"/>
              <a:buFont typeface="Times New Roman"/>
              <a:buNone/>
              <a:defRPr/>
            </a:pPr>
            <a:r>
              <a:rPr lang="fr" sz="1800">
                <a:solidFill>
                  <a:srgbClr val="2D3539"/>
                </a:solidFill>
                <a:highlight>
                  <a:srgbClr val="FFFFFF"/>
                </a:highlight>
              </a:rPr>
              <a:t>Cette baisse s’explique </a:t>
            </a:r>
            <a:r>
              <a:rPr lang="fr" sz="1800" i="1">
                <a:solidFill>
                  <a:srgbClr val="2D3539"/>
                </a:solidFill>
              </a:rPr>
              <a:t>« en raison d’une évolution des pensions moins dynamique que celle des salaires de fin de carrière »</a:t>
            </a:r>
            <a:r>
              <a:rPr lang="fr" sz="1800">
                <a:solidFill>
                  <a:srgbClr val="2D3539"/>
                </a:solidFill>
                <a:highlight>
                  <a:srgbClr val="FFFFFF"/>
                </a:highlight>
              </a:rPr>
              <a:t>, précise le COR. En cause : les précédentes réformes des retraites de 1987 et 1993 qui ont indexé les droits et les pensions sur l’inflation et non plus sur les salaires.</a:t>
            </a:r>
            <a:endParaRPr sz="1800" b="1">
              <a:solidFill>
                <a:srgbClr val="009900"/>
              </a:solidFill>
            </a:endParaRPr>
          </a:p>
        </p:txBody>
      </p:sp>
      <p:sp>
        <p:nvSpPr>
          <p:cNvPr id="324" name="Google Shape;324;g1cf96530b7c_0_13"/>
          <p:cNvSpPr txBox="1"/>
          <p:nvPr/>
        </p:nvSpPr>
        <p:spPr bwMode="auto">
          <a:xfrm>
            <a:off x="0" y="12"/>
            <a:ext cx="8382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a:solidFill>
                  <a:srgbClr val="980000"/>
                </a:solidFill>
              </a:rPr>
              <a:t>2. Les retraites seront de moins en moins généreuses</a:t>
            </a:r>
            <a:endParaRPr sz="2400" b="0" i="0" u="none" strike="noStrike" cap="none">
              <a:solidFill>
                <a:srgbClr val="980000"/>
              </a:solidFill>
              <a:latin typeface="Arial"/>
              <a:ea typeface="Arial"/>
              <a:cs typeface="Arial"/>
            </a:endParaRPr>
          </a:p>
        </p:txBody>
      </p:sp>
      <p:pic>
        <p:nvPicPr>
          <p:cNvPr id="325" name="Google Shape;325;g1cf96530b7c_0_13"/>
          <p:cNvPicPr/>
          <p:nvPr/>
        </p:nvPicPr>
        <p:blipFill>
          <a:blip r:embed="rId2">
            <a:alphaModFix/>
          </a:blip>
          <a:stretch/>
        </p:blipFill>
        <p:spPr bwMode="auto">
          <a:xfrm>
            <a:off x="2712127" y="699450"/>
            <a:ext cx="6431875" cy="5775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330" name="Google Shape;330;g1cf96530b7c_0_25"/>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35</a:t>
            </a:fld>
            <a:endParaRPr sz="1400" b="0" i="0" u="none" strike="noStrike" cap="none">
              <a:solidFill>
                <a:srgbClr val="000000"/>
              </a:solidFill>
              <a:latin typeface="Arial"/>
              <a:ea typeface="Arial"/>
              <a:cs typeface="Arial"/>
            </a:endParaRPr>
          </a:p>
        </p:txBody>
      </p:sp>
      <p:sp>
        <p:nvSpPr>
          <p:cNvPr id="331" name="Google Shape;331;g1cf96530b7c_0_25"/>
          <p:cNvSpPr txBox="1"/>
          <p:nvPr/>
        </p:nvSpPr>
        <p:spPr bwMode="auto">
          <a:xfrm>
            <a:off x="125" y="409550"/>
            <a:ext cx="9144000" cy="368399"/>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800"/>
              <a:buFont typeface="Times New Roman"/>
              <a:buNone/>
              <a:defRPr/>
            </a:pPr>
            <a:r>
              <a:rPr lang="fr" sz="1450" b="1">
                <a:solidFill>
                  <a:srgbClr val="009900"/>
                </a:solidFill>
              </a:rPr>
              <a:t>Le niveau de vie des retraité·es va se dégrader si on le compare avec celui du reste de la population. </a:t>
            </a:r>
            <a:endParaRPr sz="1600" b="1">
              <a:solidFill>
                <a:srgbClr val="009900"/>
              </a:solidFill>
            </a:endParaRPr>
          </a:p>
          <a:p>
            <a:pPr marL="0" marR="0" lvl="0" indent="0" algn="r">
              <a:lnSpc>
                <a:spcPct val="100000"/>
              </a:lnSpc>
              <a:spcBef>
                <a:spcPts val="0"/>
              </a:spcBef>
              <a:spcAft>
                <a:spcPts val="0"/>
              </a:spcAft>
              <a:buClr>
                <a:srgbClr val="3333CC"/>
              </a:buClr>
              <a:buSzPts val="1800"/>
              <a:buFont typeface="Times New Roman"/>
              <a:buNone/>
              <a:defRPr/>
            </a:pPr>
            <a:endParaRPr sz="1600" b="1">
              <a:solidFill>
                <a:srgbClr val="009900"/>
              </a:solidFill>
            </a:endParaRPr>
          </a:p>
          <a:p>
            <a:pPr marL="0" marR="6440801" lvl="0" indent="0" algn="r">
              <a:lnSpc>
                <a:spcPct val="100000"/>
              </a:lnSpc>
              <a:spcBef>
                <a:spcPts val="0"/>
              </a:spcBef>
              <a:spcAft>
                <a:spcPts val="0"/>
              </a:spcAft>
              <a:buClr>
                <a:srgbClr val="3333CC"/>
              </a:buClr>
              <a:buSzPts val="1800"/>
              <a:buFont typeface="Times New Roman"/>
              <a:buNone/>
              <a:defRPr/>
            </a:pPr>
            <a:r>
              <a:rPr lang="fr" sz="1800">
                <a:solidFill>
                  <a:srgbClr val="2D3539"/>
                </a:solidFill>
                <a:highlight>
                  <a:srgbClr val="FFFFFF"/>
                </a:highlight>
              </a:rPr>
              <a:t>Aujourd’hui, les retraité·es ont à peu près un niveau de vie équivalent à celui de l’ensemble de la population. Avec la législation actuelle, en 2040, il serait de 5 % à 10 % inférieur et de </a:t>
            </a:r>
            <a:endParaRPr/>
          </a:p>
          <a:p>
            <a:pPr marL="0" marR="6440801" lvl="0" indent="0" algn="r">
              <a:lnSpc>
                <a:spcPct val="100000"/>
              </a:lnSpc>
              <a:spcBef>
                <a:spcPts val="0"/>
              </a:spcBef>
              <a:spcAft>
                <a:spcPts val="0"/>
              </a:spcAft>
              <a:buClr>
                <a:srgbClr val="3333CC"/>
              </a:buClr>
              <a:buSzPts val="1800"/>
              <a:buFont typeface="Times New Roman"/>
              <a:buNone/>
              <a:defRPr/>
            </a:pPr>
            <a:r>
              <a:rPr lang="fr" sz="1800">
                <a:solidFill>
                  <a:srgbClr val="2D3539"/>
                </a:solidFill>
                <a:highlight>
                  <a:srgbClr val="FFFFFF"/>
                </a:highlight>
              </a:rPr>
              <a:t>13 % à 25 % en 2070. Il reviendrait alors à des niveaux comparables à ceux des années 1980…</a:t>
            </a:r>
            <a:endParaRPr sz="1800" b="1">
              <a:solidFill>
                <a:srgbClr val="009900"/>
              </a:solidFill>
            </a:endParaRPr>
          </a:p>
        </p:txBody>
      </p:sp>
      <p:sp>
        <p:nvSpPr>
          <p:cNvPr id="332" name="Google Shape;332;g1cf96530b7c_0_25"/>
          <p:cNvSpPr txBox="1"/>
          <p:nvPr/>
        </p:nvSpPr>
        <p:spPr bwMode="auto">
          <a:xfrm>
            <a:off x="0" y="12"/>
            <a:ext cx="8382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a:solidFill>
                  <a:srgbClr val="980000"/>
                </a:solidFill>
              </a:rPr>
              <a:t>3. Le niveau de vie relatif des retraités va chuter</a:t>
            </a:r>
            <a:endParaRPr sz="2100" b="1">
              <a:solidFill>
                <a:srgbClr val="2D3539"/>
              </a:solidFill>
            </a:endParaRPr>
          </a:p>
        </p:txBody>
      </p:sp>
      <p:pic>
        <p:nvPicPr>
          <p:cNvPr id="333" name="Google Shape;333;g1cf96530b7c_0_25"/>
          <p:cNvPicPr/>
          <p:nvPr/>
        </p:nvPicPr>
        <p:blipFill>
          <a:blip r:embed="rId2">
            <a:alphaModFix/>
          </a:blip>
          <a:stretch/>
        </p:blipFill>
        <p:spPr bwMode="auto">
          <a:xfrm>
            <a:off x="2736028" y="699450"/>
            <a:ext cx="6408101" cy="5775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338" name="Google Shape;338;g1cf96530b7c_0_35"/>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36</a:t>
            </a:fld>
            <a:endParaRPr sz="1400" b="0" i="0" u="none" strike="noStrike" cap="none">
              <a:solidFill>
                <a:srgbClr val="000000"/>
              </a:solidFill>
              <a:latin typeface="Arial"/>
              <a:ea typeface="Arial"/>
              <a:cs typeface="Arial"/>
            </a:endParaRPr>
          </a:p>
        </p:txBody>
      </p:sp>
      <p:sp>
        <p:nvSpPr>
          <p:cNvPr id="339" name="Google Shape;339;g1cf96530b7c_0_35"/>
          <p:cNvSpPr txBox="1"/>
          <p:nvPr/>
        </p:nvSpPr>
        <p:spPr bwMode="auto">
          <a:xfrm>
            <a:off x="125" y="409550"/>
            <a:ext cx="9144000" cy="368399"/>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800"/>
              <a:buFont typeface="Times New Roman"/>
              <a:buNone/>
              <a:defRPr/>
            </a:pPr>
            <a:r>
              <a:rPr lang="fr" sz="1600" b="1">
                <a:solidFill>
                  <a:srgbClr val="009900"/>
                </a:solidFill>
              </a:rPr>
              <a:t>Même sans nouvelle réforme, l’âge de départ à la retraite va passer de 62 à 64 ans</a:t>
            </a:r>
            <a:endParaRPr sz="1600" b="1">
              <a:solidFill>
                <a:srgbClr val="009900"/>
              </a:solidFill>
            </a:endParaRPr>
          </a:p>
          <a:p>
            <a:pPr marL="0" marR="0" lvl="0" indent="0" algn="r">
              <a:lnSpc>
                <a:spcPct val="100000"/>
              </a:lnSpc>
              <a:spcBef>
                <a:spcPts val="0"/>
              </a:spcBef>
              <a:spcAft>
                <a:spcPts val="0"/>
              </a:spcAft>
              <a:buClr>
                <a:srgbClr val="3333CC"/>
              </a:buClr>
              <a:buSzPts val="1800"/>
              <a:buFont typeface="Times New Roman"/>
              <a:buNone/>
              <a:defRPr/>
            </a:pPr>
            <a:r>
              <a:rPr lang="fr" sz="1200" b="1">
                <a:solidFill>
                  <a:srgbClr val="009900"/>
                </a:solidFill>
              </a:rPr>
              <a:t>. </a:t>
            </a:r>
            <a:endParaRPr sz="1200" b="1">
              <a:solidFill>
                <a:srgbClr val="009900"/>
              </a:solidFill>
            </a:endParaRPr>
          </a:p>
          <a:p>
            <a:pPr marL="0" marR="6440801" lvl="0" indent="0" algn="r">
              <a:lnSpc>
                <a:spcPct val="114999"/>
              </a:lnSpc>
              <a:spcBef>
                <a:spcPts val="0"/>
              </a:spcBef>
              <a:spcAft>
                <a:spcPts val="0"/>
              </a:spcAft>
              <a:buClr>
                <a:schemeClr val="dk1"/>
              </a:buClr>
              <a:buSzPts val="1100"/>
              <a:buFont typeface="Arial"/>
              <a:buNone/>
              <a:defRPr/>
            </a:pPr>
            <a:r>
              <a:rPr lang="fr" sz="1450">
                <a:solidFill>
                  <a:srgbClr val="2D3539"/>
                </a:solidFill>
              </a:rPr>
              <a:t>C’est le résultat des réformes précédentes. Celle de 2010, qui a reporté l’âge minimal de départ de 60 à 62 ans et reporté l’âge d’annulation de la décote de 65 à 67 ans. Et la réforme Touraine de 2014. </a:t>
            </a:r>
            <a:endParaRPr sz="1450">
              <a:solidFill>
                <a:srgbClr val="2D3539"/>
              </a:solidFill>
            </a:endParaRPr>
          </a:p>
          <a:p>
            <a:pPr marL="0" marR="6440801" lvl="0" indent="0" algn="r">
              <a:lnSpc>
                <a:spcPct val="114999"/>
              </a:lnSpc>
              <a:spcBef>
                <a:spcPts val="2100"/>
              </a:spcBef>
              <a:spcAft>
                <a:spcPts val="0"/>
              </a:spcAft>
              <a:buClr>
                <a:schemeClr val="dk1"/>
              </a:buClr>
              <a:buSzPts val="1100"/>
              <a:buFont typeface="Arial"/>
              <a:buNone/>
              <a:defRPr/>
            </a:pPr>
            <a:r>
              <a:rPr lang="fr" sz="1450">
                <a:solidFill>
                  <a:srgbClr val="2D3539"/>
                </a:solidFill>
              </a:rPr>
              <a:t>À ces réformes s’ajoutent des entrées plus tardives sur le marché du travail pour les générations qui prendront leur retraite d’ici 2040. Ces futurs pensionné·es ont fait des études plus longues et/ou ont galéré au début de leur vie active : ils mettront donc plus de temps à collecter tous leurs trimestres. Résultat, dès 2038, l’âge moyen de départ à la retraite atteindra quasiment les 64 ans.</a:t>
            </a:r>
            <a:endParaRPr sz="1450">
              <a:solidFill>
                <a:srgbClr val="2D3539"/>
              </a:solidFill>
            </a:endParaRPr>
          </a:p>
          <a:p>
            <a:pPr marL="0" marR="6440801" lvl="0" indent="0" algn="r">
              <a:lnSpc>
                <a:spcPct val="100000"/>
              </a:lnSpc>
              <a:spcBef>
                <a:spcPts val="2100"/>
              </a:spcBef>
              <a:spcAft>
                <a:spcPts val="0"/>
              </a:spcAft>
              <a:buClr>
                <a:srgbClr val="3333CC"/>
              </a:buClr>
              <a:buSzPts val="1800"/>
              <a:buFont typeface="Times New Roman"/>
              <a:buNone/>
              <a:defRPr/>
            </a:pPr>
            <a:endParaRPr sz="1800">
              <a:solidFill>
                <a:srgbClr val="2D3539"/>
              </a:solidFill>
              <a:highlight>
                <a:srgbClr val="FFFFFF"/>
              </a:highlight>
            </a:endParaRPr>
          </a:p>
        </p:txBody>
      </p:sp>
      <p:sp>
        <p:nvSpPr>
          <p:cNvPr id="340" name="Google Shape;340;g1cf96530b7c_0_35"/>
          <p:cNvSpPr txBox="1"/>
          <p:nvPr/>
        </p:nvSpPr>
        <p:spPr bwMode="auto">
          <a:xfrm>
            <a:off x="0" y="0"/>
            <a:ext cx="8814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a:solidFill>
                  <a:srgbClr val="980000"/>
                </a:solidFill>
              </a:rPr>
              <a:t>4. L'âge de départ effectif va passer en moyenne à 64 ans</a:t>
            </a:r>
            <a:endParaRPr sz="2400" b="0" i="0" u="none" strike="noStrike" cap="none">
              <a:solidFill>
                <a:srgbClr val="980000"/>
              </a:solidFill>
              <a:latin typeface="Arial"/>
              <a:ea typeface="Arial"/>
              <a:cs typeface="Arial"/>
            </a:endParaRPr>
          </a:p>
        </p:txBody>
      </p:sp>
      <p:pic>
        <p:nvPicPr>
          <p:cNvPr id="341" name="Google Shape;341;g1cf96530b7c_0_35"/>
          <p:cNvPicPr/>
          <p:nvPr/>
        </p:nvPicPr>
        <p:blipFill>
          <a:blip r:embed="rId2">
            <a:alphaModFix/>
          </a:blip>
          <a:stretch/>
        </p:blipFill>
        <p:spPr bwMode="auto">
          <a:xfrm>
            <a:off x="2705100" y="777950"/>
            <a:ext cx="6438899" cy="5696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346" name="Google Shape;346;g1cf96530b7c_0_49"/>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37</a:t>
            </a:fld>
            <a:endParaRPr sz="1400" b="0" i="0" u="none" strike="noStrike" cap="none">
              <a:solidFill>
                <a:srgbClr val="000000"/>
              </a:solidFill>
              <a:latin typeface="Arial"/>
              <a:ea typeface="Arial"/>
              <a:cs typeface="Arial"/>
            </a:endParaRPr>
          </a:p>
        </p:txBody>
      </p:sp>
      <p:sp>
        <p:nvSpPr>
          <p:cNvPr id="347" name="Google Shape;347;g1cf96530b7c_0_49"/>
          <p:cNvSpPr txBox="1"/>
          <p:nvPr/>
        </p:nvSpPr>
        <p:spPr bwMode="auto">
          <a:xfrm>
            <a:off x="125" y="409550"/>
            <a:ext cx="9144000" cy="368399"/>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800"/>
              <a:buFont typeface="Times New Roman"/>
              <a:buNone/>
              <a:defRPr/>
            </a:pPr>
            <a:r>
              <a:rPr lang="fr" sz="1600" b="1" i="1">
                <a:solidFill>
                  <a:srgbClr val="009900"/>
                </a:solidFill>
              </a:rPr>
              <a:t>“ les gains d’espérance de vie ayant déjà été mangés par les réformes passées »</a:t>
            </a:r>
            <a:endParaRPr sz="1600" b="1">
              <a:solidFill>
                <a:srgbClr val="009900"/>
              </a:solidFill>
            </a:endParaRPr>
          </a:p>
          <a:p>
            <a:pPr marL="0" marR="0" lvl="0" indent="0" algn="r">
              <a:lnSpc>
                <a:spcPct val="100000"/>
              </a:lnSpc>
              <a:spcBef>
                <a:spcPts val="0"/>
              </a:spcBef>
              <a:spcAft>
                <a:spcPts val="0"/>
              </a:spcAft>
              <a:buClr>
                <a:srgbClr val="3333CC"/>
              </a:buClr>
              <a:buSzPts val="1800"/>
              <a:buFont typeface="Times New Roman"/>
              <a:buNone/>
              <a:defRPr/>
            </a:pPr>
            <a:r>
              <a:rPr lang="fr" sz="1600" b="1">
                <a:solidFill>
                  <a:srgbClr val="009900"/>
                </a:solidFill>
              </a:rPr>
              <a:t>.</a:t>
            </a:r>
            <a:r>
              <a:rPr lang="fr" sz="1450" b="1">
                <a:solidFill>
                  <a:srgbClr val="009900"/>
                </a:solidFill>
              </a:rPr>
              <a:t> </a:t>
            </a:r>
            <a:endParaRPr sz="1600" b="1">
              <a:solidFill>
                <a:srgbClr val="009900"/>
              </a:solidFill>
            </a:endParaRPr>
          </a:p>
          <a:p>
            <a:pPr marL="0" marR="6440801" lvl="0" indent="0" algn="r">
              <a:lnSpc>
                <a:spcPct val="114999"/>
              </a:lnSpc>
              <a:spcBef>
                <a:spcPts val="0"/>
              </a:spcBef>
              <a:spcAft>
                <a:spcPts val="0"/>
              </a:spcAft>
              <a:buClr>
                <a:schemeClr val="dk1"/>
              </a:buClr>
              <a:buSzPts val="1100"/>
              <a:buFont typeface="Arial"/>
              <a:buNone/>
              <a:defRPr/>
            </a:pPr>
            <a:r>
              <a:rPr lang="fr" sz="1450">
                <a:solidFill>
                  <a:srgbClr val="2D3539"/>
                </a:solidFill>
                <a:highlight>
                  <a:srgbClr val="FFFFFF"/>
                </a:highlight>
              </a:rPr>
              <a:t>Entre les générations 1926 et 1950, la diminution de l’âge moyen de départ à la retraite couplée à l’augmentation de l’espérance de vie a entraîné une progression de la durée moyenne passée sans travailler. Mais la réforme de 2010 et le ralentissement des gains d’espérance de vie ont cassé cette belle dynamique. À partir de celle née en 1951, chaque génération aurait une durée de retraite espérée inférieure d’environ quatre mois par rapport à la génération précédente. Avec la réforme envisagée par Emmanuel Macron, évidemment, la situation va davantage se corser.</a:t>
            </a:r>
            <a:endParaRPr sz="1450">
              <a:solidFill>
                <a:srgbClr val="2D3539"/>
              </a:solidFill>
              <a:highlight>
                <a:srgbClr val="FFFFFF"/>
              </a:highlight>
            </a:endParaRPr>
          </a:p>
          <a:p>
            <a:pPr marL="0" marR="6440801" lvl="0" indent="0" algn="r">
              <a:lnSpc>
                <a:spcPct val="100000"/>
              </a:lnSpc>
              <a:spcBef>
                <a:spcPts val="2100"/>
              </a:spcBef>
              <a:spcAft>
                <a:spcPts val="0"/>
              </a:spcAft>
              <a:buClr>
                <a:srgbClr val="3333CC"/>
              </a:buClr>
              <a:buSzPts val="1800"/>
              <a:buFont typeface="Times New Roman"/>
              <a:buNone/>
              <a:defRPr/>
            </a:pPr>
            <a:endParaRPr sz="1800">
              <a:solidFill>
                <a:srgbClr val="2D3539"/>
              </a:solidFill>
              <a:highlight>
                <a:srgbClr val="FFFFFF"/>
              </a:highlight>
            </a:endParaRPr>
          </a:p>
        </p:txBody>
      </p:sp>
      <p:sp>
        <p:nvSpPr>
          <p:cNvPr id="348" name="Google Shape;348;g1cf96530b7c_0_49"/>
          <p:cNvSpPr txBox="1"/>
          <p:nvPr/>
        </p:nvSpPr>
        <p:spPr bwMode="auto">
          <a:xfrm>
            <a:off x="0" y="0"/>
            <a:ext cx="8814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a:solidFill>
                  <a:srgbClr val="980000"/>
                </a:solidFill>
              </a:rPr>
              <a:t>5. Des retraites qui seront de plus en plus courtes</a:t>
            </a:r>
            <a:endParaRPr sz="2400" b="1">
              <a:solidFill>
                <a:srgbClr val="980000"/>
              </a:solidFill>
            </a:endParaRPr>
          </a:p>
        </p:txBody>
      </p:sp>
      <p:pic>
        <p:nvPicPr>
          <p:cNvPr id="349" name="Google Shape;349;g1cf96530b7c_0_49"/>
          <p:cNvPicPr/>
          <p:nvPr/>
        </p:nvPicPr>
        <p:blipFill>
          <a:blip r:embed="rId2">
            <a:alphaModFix/>
          </a:blip>
          <a:stretch/>
        </p:blipFill>
        <p:spPr bwMode="auto">
          <a:xfrm>
            <a:off x="2667000" y="893050"/>
            <a:ext cx="6477000" cy="55816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354" name="Google Shape;354;g1cf96530b7c_0_61"/>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38</a:t>
            </a:fld>
            <a:endParaRPr sz="1400" b="0" i="0" u="none" strike="noStrike" cap="none">
              <a:solidFill>
                <a:srgbClr val="000000"/>
              </a:solidFill>
              <a:latin typeface="Arial"/>
              <a:ea typeface="Arial"/>
              <a:cs typeface="Arial"/>
            </a:endParaRPr>
          </a:p>
        </p:txBody>
      </p:sp>
      <p:sp>
        <p:nvSpPr>
          <p:cNvPr id="355" name="Google Shape;355;g1cf96530b7c_0_61"/>
          <p:cNvSpPr txBox="1"/>
          <p:nvPr/>
        </p:nvSpPr>
        <p:spPr bwMode="auto">
          <a:xfrm>
            <a:off x="1" y="396900"/>
            <a:ext cx="9080500" cy="368399"/>
          </a:xfrm>
          <a:prstGeom prst="rect">
            <a:avLst/>
          </a:prstGeom>
          <a:noFill/>
          <a:ln>
            <a:noFill/>
          </a:ln>
        </p:spPr>
        <p:txBody>
          <a:bodyPr spcFirstLastPara="1" wrap="square" lIns="90000" tIns="46800" rIns="90000" bIns="46800" anchor="t" anchorCtr="0">
            <a:noAutofit/>
          </a:bodyPr>
          <a:lstStyle/>
          <a:p>
            <a:pPr marL="0" marR="0" lvl="0" indent="0">
              <a:lnSpc>
                <a:spcPct val="100000"/>
              </a:lnSpc>
              <a:spcBef>
                <a:spcPts val="0"/>
              </a:spcBef>
              <a:spcAft>
                <a:spcPts val="0"/>
              </a:spcAft>
              <a:buClr>
                <a:srgbClr val="3333CC"/>
              </a:buClr>
              <a:buSzPts val="1800"/>
              <a:buFont typeface="Times New Roman"/>
              <a:buNone/>
              <a:defRPr/>
            </a:pPr>
            <a:r>
              <a:rPr lang="fr" sz="1600" b="1" i="1">
                <a:solidFill>
                  <a:srgbClr val="009900"/>
                </a:solidFill>
              </a:rPr>
              <a:t>Pour les Français·es les plus modestes, le niveau de vie augmente avec le passage à la retraite</a:t>
            </a:r>
            <a:endParaRPr sz="1600" b="1">
              <a:solidFill>
                <a:srgbClr val="009900"/>
              </a:solidFill>
            </a:endParaRPr>
          </a:p>
          <a:p>
            <a:pPr marL="0" marR="0" lvl="0" indent="0">
              <a:lnSpc>
                <a:spcPct val="100000"/>
              </a:lnSpc>
              <a:spcBef>
                <a:spcPts val="0"/>
              </a:spcBef>
              <a:spcAft>
                <a:spcPts val="0"/>
              </a:spcAft>
              <a:buClr>
                <a:srgbClr val="3333CC"/>
              </a:buClr>
              <a:buSzPts val="1800"/>
              <a:buFont typeface="Times New Roman"/>
              <a:buNone/>
              <a:defRPr/>
            </a:pPr>
            <a:r>
              <a:rPr lang="fr" sz="1600" b="1">
                <a:solidFill>
                  <a:srgbClr val="009900"/>
                </a:solidFill>
              </a:rPr>
              <a:t>.</a:t>
            </a:r>
            <a:r>
              <a:rPr lang="fr" sz="1450" b="1">
                <a:solidFill>
                  <a:srgbClr val="009900"/>
                </a:solidFill>
              </a:rPr>
              <a:t> </a:t>
            </a:r>
            <a:endParaRPr sz="1600" b="1">
              <a:solidFill>
                <a:srgbClr val="009900"/>
              </a:solidFill>
            </a:endParaRPr>
          </a:p>
          <a:p>
            <a:pPr marL="0" marR="6440801" lvl="0" indent="0">
              <a:lnSpc>
                <a:spcPct val="114999"/>
              </a:lnSpc>
              <a:spcBef>
                <a:spcPts val="0"/>
              </a:spcBef>
              <a:spcAft>
                <a:spcPts val="0"/>
              </a:spcAft>
              <a:buClr>
                <a:schemeClr val="dk1"/>
              </a:buClr>
              <a:buSzPts val="1100"/>
              <a:buFont typeface="Arial"/>
              <a:buNone/>
              <a:defRPr/>
            </a:pPr>
            <a:r>
              <a:rPr lang="fr" sz="1450">
                <a:solidFill>
                  <a:srgbClr val="2D3539"/>
                </a:solidFill>
                <a:highlight>
                  <a:srgbClr val="FFFFFF"/>
                </a:highlight>
              </a:rPr>
              <a:t>Pour la plupart des gens, partir à la retraite, c’est voir son train de vie raboté. Les personnes ayant liquidé leur retraite en 2013 ont ainsi vu leur niveau de vie diminuer de 7,9 % entre 2010 et 2016. Mais il s’agit seulement d’une moyenne. Car pour les Français·e les plus modestes, on observe l’inverse : leur niveau de vie augmente très fortement avec le passage à la retraite : + 69 % pour les 10 % les plus pauvres.</a:t>
            </a:r>
            <a:endParaRPr/>
          </a:p>
          <a:p>
            <a:pPr marL="0" marR="6440801" lvl="0" indent="0">
              <a:lnSpc>
                <a:spcPct val="114999"/>
              </a:lnSpc>
              <a:spcBef>
                <a:spcPts val="0"/>
              </a:spcBef>
              <a:spcAft>
                <a:spcPts val="0"/>
              </a:spcAft>
              <a:buClr>
                <a:schemeClr val="dk1"/>
              </a:buClr>
              <a:buSzPts val="1100"/>
              <a:buFont typeface="Arial"/>
              <a:buNone/>
              <a:defRPr/>
            </a:pPr>
            <a:r>
              <a:rPr lang="fr" sz="1450" i="1">
                <a:solidFill>
                  <a:srgbClr val="2D3539"/>
                </a:solidFill>
              </a:rPr>
              <a:t>« Travailler les années qui précèdent le départ à la retraite est en effet moins fréquent pour les personnes du premier décile de niveau de vie »</a:t>
            </a:r>
            <a:r>
              <a:rPr lang="fr" sz="1450">
                <a:solidFill>
                  <a:srgbClr val="2D3539"/>
                </a:solidFill>
                <a:highlight>
                  <a:srgbClr val="FFFFFF"/>
                </a:highlight>
              </a:rPr>
              <a:t>, </a:t>
            </a:r>
            <a:r>
              <a:rPr lang="fr" sz="1450" u="sng">
                <a:solidFill>
                  <a:srgbClr val="2A81B4"/>
                </a:solidFill>
                <a:hlinkClick r:id="rId2" tooltip="https://www.insee.fr/fr/statistiques/4308750"/>
              </a:rPr>
              <a:t>précise l’Insee</a:t>
            </a:r>
            <a:r>
              <a:rPr lang="fr" sz="1450">
                <a:solidFill>
                  <a:srgbClr val="2D3539"/>
                </a:solidFill>
                <a:highlight>
                  <a:srgbClr val="FFFFFF"/>
                </a:highlight>
              </a:rPr>
              <a:t>.</a:t>
            </a:r>
            <a:endParaRPr sz="1450">
              <a:solidFill>
                <a:srgbClr val="2D3539"/>
              </a:solidFill>
              <a:highlight>
                <a:srgbClr val="FFFFFF"/>
              </a:highlight>
            </a:endParaRPr>
          </a:p>
        </p:txBody>
      </p:sp>
      <p:sp>
        <p:nvSpPr>
          <p:cNvPr id="356" name="Google Shape;356;g1cf96530b7c_0_61"/>
          <p:cNvSpPr txBox="1"/>
          <p:nvPr/>
        </p:nvSpPr>
        <p:spPr bwMode="auto">
          <a:xfrm>
            <a:off x="0" y="0"/>
            <a:ext cx="8814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a:solidFill>
                  <a:srgbClr val="980000"/>
                </a:solidFill>
              </a:rPr>
              <a:t>6. Les plus pauvres vont le rester plus longtemps</a:t>
            </a:r>
            <a:endParaRPr sz="2400" b="1">
              <a:solidFill>
                <a:srgbClr val="980000"/>
              </a:solidFill>
            </a:endParaRPr>
          </a:p>
        </p:txBody>
      </p:sp>
      <p:pic>
        <p:nvPicPr>
          <p:cNvPr id="357" name="Google Shape;357;g1cf96530b7c_0_61"/>
          <p:cNvPicPr/>
          <p:nvPr/>
        </p:nvPicPr>
        <p:blipFill>
          <a:blip r:embed="rId3">
            <a:alphaModFix/>
          </a:blip>
          <a:stretch/>
        </p:blipFill>
        <p:spPr bwMode="auto">
          <a:xfrm>
            <a:off x="2779175" y="699450"/>
            <a:ext cx="6364943" cy="57752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362" name="Google Shape;362;g1cf96530b7c_0_74"/>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39</a:t>
            </a:fld>
            <a:endParaRPr sz="1400" b="0" i="0" u="none" strike="noStrike" cap="none">
              <a:solidFill>
                <a:srgbClr val="000000"/>
              </a:solidFill>
              <a:latin typeface="Arial"/>
              <a:ea typeface="Arial"/>
              <a:cs typeface="Arial"/>
            </a:endParaRPr>
          </a:p>
        </p:txBody>
      </p:sp>
      <p:sp>
        <p:nvSpPr>
          <p:cNvPr id="363" name="Google Shape;363;g1cf96530b7c_0_74"/>
          <p:cNvSpPr txBox="1"/>
          <p:nvPr/>
        </p:nvSpPr>
        <p:spPr bwMode="auto">
          <a:xfrm>
            <a:off x="125" y="409550"/>
            <a:ext cx="9144000" cy="368399"/>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800"/>
              <a:buFont typeface="Times New Roman"/>
              <a:buNone/>
              <a:defRPr/>
            </a:pPr>
            <a:r>
              <a:rPr lang="fr" sz="1450" b="1">
                <a:solidFill>
                  <a:srgbClr val="009900"/>
                </a:solidFill>
                <a:highlight>
                  <a:srgbClr val="FFFFFF"/>
                </a:highlight>
              </a:rPr>
              <a:t>De nombreux Français·es sont au chômage avant de pouvoir toucher leur pension</a:t>
            </a:r>
            <a:endParaRPr sz="1600" b="1">
              <a:solidFill>
                <a:srgbClr val="009900"/>
              </a:solidFill>
            </a:endParaRPr>
          </a:p>
          <a:p>
            <a:pPr marL="0" marR="6440801" lvl="0" indent="0" algn="r">
              <a:lnSpc>
                <a:spcPct val="114999"/>
              </a:lnSpc>
              <a:spcBef>
                <a:spcPts val="0"/>
              </a:spcBef>
              <a:spcAft>
                <a:spcPts val="2100"/>
              </a:spcAft>
              <a:buClr>
                <a:schemeClr val="dk1"/>
              </a:buClr>
              <a:buSzPts val="1100"/>
              <a:buFont typeface="Arial"/>
              <a:buNone/>
              <a:defRPr/>
            </a:pPr>
            <a:r>
              <a:rPr lang="fr" sz="1450">
                <a:solidFill>
                  <a:srgbClr val="2D3539"/>
                </a:solidFill>
                <a:highlight>
                  <a:srgbClr val="FFFFFF"/>
                </a:highlight>
              </a:rPr>
              <a:t>De nombreux Français·es connaissent en effet une période de chômage avant de pouvoir toucher leur pension. Ils se retrouvent plus ou moins longtemps dans une zone inconfortable, où ils ne sont ni en emploi, ni à la retraite. C’est le cas de 27,7 % des Français·es âgés de 61 ans, qui se retrouvent à dépendre de la solidarité nationale : indemnité invalidité, allocation chômage ou minima sociaux (ASS, ou RSA). Ces « ni, ni » seront les principales victimes d’un report de l’âge de départ, qui prolongera d’autant la durée du « sas de précarité » entre emploi et retraite où ils sont enfermés.</a:t>
            </a:r>
            <a:endParaRPr sz="1450">
              <a:solidFill>
                <a:srgbClr val="2D3539"/>
              </a:solidFill>
              <a:highlight>
                <a:srgbClr val="FFFFFF"/>
              </a:highlight>
            </a:endParaRPr>
          </a:p>
        </p:txBody>
      </p:sp>
      <p:sp>
        <p:nvSpPr>
          <p:cNvPr id="364" name="Google Shape;364;g1cf96530b7c_0_74"/>
          <p:cNvSpPr txBox="1"/>
          <p:nvPr/>
        </p:nvSpPr>
        <p:spPr bwMode="auto">
          <a:xfrm>
            <a:off x="124" y="0"/>
            <a:ext cx="9239125"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a:solidFill>
                  <a:srgbClr val="980000"/>
                </a:solidFill>
              </a:rPr>
              <a:t>7. Les seniors ni en emploi, ni à la retraite vont être sacrifié·es</a:t>
            </a:r>
            <a:endParaRPr sz="2400" b="1">
              <a:solidFill>
                <a:srgbClr val="980000"/>
              </a:solidFill>
            </a:endParaRPr>
          </a:p>
        </p:txBody>
      </p:sp>
      <p:pic>
        <p:nvPicPr>
          <p:cNvPr id="365" name="Google Shape;365;g1cf96530b7c_0_74"/>
          <p:cNvPicPr/>
          <p:nvPr/>
        </p:nvPicPr>
        <p:blipFill>
          <a:blip r:embed="rId2">
            <a:alphaModFix/>
          </a:blip>
          <a:stretch/>
        </p:blipFill>
        <p:spPr bwMode="auto">
          <a:xfrm>
            <a:off x="2719277" y="699450"/>
            <a:ext cx="6424724" cy="57752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 name="Google Shape;43;p2"/>
          <p:cNvSpPr txBox="1"/>
          <p:nvPr/>
        </p:nvSpPr>
        <p:spPr bwMode="auto">
          <a:xfrm>
            <a:off x="232925" y="24500"/>
            <a:ext cx="8816475" cy="580200"/>
          </a:xfrm>
          <a:prstGeom prst="rect">
            <a:avLst/>
          </a:prstGeom>
          <a:noFill/>
          <a:ln>
            <a:noFill/>
          </a:ln>
        </p:spPr>
        <p:txBody>
          <a:bodyPr spcFirstLastPara="1" wrap="square" lIns="90000" tIns="46800" rIns="90000" bIns="46800" anchor="t" anchorCtr="0">
            <a:noAutofit/>
          </a:bodyPr>
          <a:lstStyle/>
          <a:p>
            <a:pPr marR="0" lvl="0" algn="l">
              <a:lnSpc>
                <a:spcPct val="100000"/>
              </a:lnSpc>
              <a:spcBef>
                <a:spcPts val="0"/>
              </a:spcBef>
              <a:spcAft>
                <a:spcPts val="0"/>
              </a:spcAft>
              <a:buClr>
                <a:srgbClr val="3333CC"/>
              </a:buClr>
              <a:buSzPts val="2400"/>
              <a:buFont typeface="Times New Roman"/>
              <a:buNone/>
              <a:tabLst>
                <a:tab pos="8488363" algn="r"/>
              </a:tabLst>
              <a:defRPr/>
            </a:pPr>
            <a:r>
              <a:rPr lang="fr" sz="3600" b="1" i="1" u="none" strike="noStrike" cap="none" dirty="0">
                <a:solidFill>
                  <a:srgbClr val="990000"/>
                </a:solidFill>
                <a:latin typeface="Apple Casual" pitchFamily="2" charset="77"/>
                <a:ea typeface="Permanent Marker"/>
                <a:cs typeface="Permanent Marker"/>
              </a:rPr>
              <a:t>Sommaire : 	</a:t>
            </a:r>
            <a:r>
              <a:rPr lang="fr-FR" sz="3600" b="1" i="1" u="none" strike="noStrike" cap="none" dirty="0" err="1">
                <a:solidFill>
                  <a:srgbClr val="990000"/>
                </a:solidFill>
                <a:latin typeface="Apple Casual" pitchFamily="2" charset="77"/>
                <a:ea typeface="Permanent Marker"/>
                <a:cs typeface="Permanent Marker"/>
              </a:rPr>
              <a:t>miniurl.be</a:t>
            </a:r>
            <a:r>
              <a:rPr lang="fr-FR" sz="3600" b="1" i="1" u="none" strike="noStrike" cap="none" dirty="0">
                <a:solidFill>
                  <a:srgbClr val="990000"/>
                </a:solidFill>
                <a:latin typeface="Apple Casual" pitchFamily="2" charset="77"/>
                <a:ea typeface="Permanent Marker"/>
                <a:cs typeface="Permanent Marker"/>
              </a:rPr>
              <a:t>/r-4d6y</a:t>
            </a:r>
            <a:endParaRPr sz="2000" b="1" i="1" u="none" strike="noStrike" cap="none" dirty="0">
              <a:solidFill>
                <a:srgbClr val="990000"/>
              </a:solidFill>
              <a:latin typeface="Apple Casual" pitchFamily="2" charset="77"/>
              <a:ea typeface="Permanent Marker"/>
              <a:cs typeface="Permanent Marker"/>
            </a:endParaRPr>
          </a:p>
        </p:txBody>
      </p:sp>
      <p:sp>
        <p:nvSpPr>
          <p:cNvPr id="44" name="Google Shape;44;p2"/>
          <p:cNvSpPr txBox="1"/>
          <p:nvPr/>
        </p:nvSpPr>
        <p:spPr bwMode="auto">
          <a:xfrm>
            <a:off x="232925" y="522519"/>
            <a:ext cx="6799246" cy="5693356"/>
          </a:xfrm>
          <a:prstGeom prst="rect">
            <a:avLst/>
          </a:prstGeom>
          <a:noFill/>
          <a:ln>
            <a:noFill/>
          </a:ln>
        </p:spPr>
        <p:txBody>
          <a:bodyPr spcFirstLastPara="1" wrap="square" lIns="0" tIns="0" rIns="0" bIns="0" anchor="t" anchorCtr="0">
            <a:noAutofit/>
          </a:bodyPr>
          <a:lstStyle/>
          <a:p>
            <a:pPr marL="114300" marR="0" lvl="0" indent="0" algn="l">
              <a:lnSpc>
                <a:spcPct val="200000"/>
              </a:lnSpc>
              <a:spcBef>
                <a:spcPts val="0"/>
              </a:spcBef>
              <a:spcAft>
                <a:spcPts val="0"/>
              </a:spcAft>
              <a:buNone/>
              <a:defRPr/>
            </a:pPr>
            <a:r>
              <a:rPr lang="fr" sz="1800" b="1" i="0" u="none" strike="noStrike" cap="none" dirty="0">
                <a:solidFill>
                  <a:schemeClr val="dk1"/>
                </a:solidFill>
                <a:latin typeface="Helvetica Neue"/>
                <a:ea typeface="Helvetica Neue"/>
                <a:cs typeface="Helvetica Neue"/>
              </a:rPr>
              <a:t>1. </a:t>
            </a:r>
            <a:r>
              <a:rPr lang="fr" sz="1800" b="0" i="0" u="none" strike="noStrike" cap="none" dirty="0">
                <a:solidFill>
                  <a:srgbClr val="000000"/>
                </a:solidFill>
                <a:latin typeface="Helvetica Neue"/>
                <a:ea typeface="Helvetica Neue"/>
                <a:cs typeface="Helvetica Neue"/>
              </a:rPr>
              <a:t>De multiples </a:t>
            </a:r>
            <a:r>
              <a:rPr lang="fr" sz="1800" b="1" i="0" u="none" strike="noStrike" cap="none" dirty="0">
                <a:solidFill>
                  <a:srgbClr val="FF0000"/>
                </a:solidFill>
                <a:latin typeface="Helvetica Neue"/>
                <a:ea typeface="Helvetica Neue"/>
                <a:cs typeface="Helvetica Neue"/>
              </a:rPr>
              <a:t>contre-réformes</a:t>
            </a:r>
            <a:r>
              <a:rPr lang="fr" sz="1800" b="0" i="0" u="none" strike="noStrike" cap="none" dirty="0">
                <a:solidFill>
                  <a:srgbClr val="000000"/>
                </a:solidFill>
                <a:latin typeface="Helvetica Neue"/>
                <a:ea typeface="Helvetica Neue"/>
                <a:cs typeface="Helvetica Neue"/>
              </a:rPr>
              <a:t> depuis 1981 ;</a:t>
            </a:r>
            <a:endParaRPr sz="1800" b="0" i="0" u="none" strike="noStrike" cap="none" dirty="0">
              <a:solidFill>
                <a:srgbClr val="000000"/>
              </a:solidFill>
              <a:latin typeface="Helvetica Neue"/>
              <a:ea typeface="Helvetica Neue"/>
              <a:cs typeface="Helvetica Neue"/>
            </a:endParaRPr>
          </a:p>
          <a:p>
            <a:pPr marL="114300" marR="0" lvl="0" indent="0" algn="l">
              <a:lnSpc>
                <a:spcPct val="200000"/>
              </a:lnSpc>
              <a:spcBef>
                <a:spcPts val="0"/>
              </a:spcBef>
              <a:spcAft>
                <a:spcPts val="0"/>
              </a:spcAft>
              <a:buNone/>
              <a:defRPr/>
            </a:pPr>
            <a:r>
              <a:rPr lang="fr" sz="1800" b="1" i="0" u="none" strike="noStrike" cap="none" dirty="0">
                <a:solidFill>
                  <a:schemeClr val="dk1"/>
                </a:solidFill>
                <a:latin typeface="Arial"/>
                <a:ea typeface="Arial"/>
                <a:cs typeface="Arial"/>
              </a:rPr>
              <a:t>2. </a:t>
            </a:r>
            <a:r>
              <a:rPr lang="fr" sz="1800" b="1" i="0" u="none" strike="noStrike" cap="none" dirty="0">
                <a:solidFill>
                  <a:srgbClr val="009900"/>
                </a:solidFill>
                <a:latin typeface="Arial"/>
                <a:ea typeface="Arial"/>
                <a:cs typeface="Arial"/>
              </a:rPr>
              <a:t>Le système actuel</a:t>
            </a:r>
            <a:r>
              <a:rPr lang="fr" sz="1800" b="0" i="0" u="none" strike="noStrike" cap="none" dirty="0">
                <a:solidFill>
                  <a:srgbClr val="000000"/>
                </a:solidFill>
                <a:latin typeface="Arial"/>
                <a:ea typeface="Arial"/>
                <a:cs typeface="Arial"/>
              </a:rPr>
              <a:t> de retraites par répartition et</a:t>
            </a:r>
            <a:endParaRPr sz="1800" b="0" i="0" u="none" strike="noStrike" cap="none" dirty="0">
              <a:solidFill>
                <a:srgbClr val="000000"/>
              </a:solidFill>
              <a:latin typeface="Arial"/>
              <a:ea typeface="Arial"/>
              <a:cs typeface="Arial"/>
            </a:endParaRPr>
          </a:p>
          <a:p>
            <a:pPr marL="114300" marR="0" lvl="0" indent="0" algn="l">
              <a:lnSpc>
                <a:spcPct val="200000"/>
              </a:lnSpc>
              <a:spcBef>
                <a:spcPts val="0"/>
              </a:spcBef>
              <a:spcAft>
                <a:spcPts val="0"/>
              </a:spcAft>
              <a:buNone/>
              <a:defRPr/>
            </a:pPr>
            <a:r>
              <a:rPr lang="fr" sz="1800" b="1" i="0" u="none" strike="noStrike" cap="none" dirty="0">
                <a:solidFill>
                  <a:srgbClr val="009900"/>
                </a:solidFill>
                <a:latin typeface="Arial"/>
                <a:ea typeface="Arial"/>
                <a:cs typeface="Arial"/>
              </a:rPr>
              <a:t>le mode actuel de calcul</a:t>
            </a:r>
            <a:r>
              <a:rPr lang="fr" sz="1800" b="0" i="0" u="none" strike="noStrike" cap="none" dirty="0">
                <a:solidFill>
                  <a:srgbClr val="000000"/>
                </a:solidFill>
                <a:latin typeface="Arial"/>
                <a:ea typeface="Arial"/>
                <a:cs typeface="Arial"/>
              </a:rPr>
              <a:t> de la retraite pour les fonctionnaires ;</a:t>
            </a:r>
            <a:endParaRPr sz="1800" b="0" i="0" u="none" strike="noStrike" cap="none" dirty="0">
              <a:solidFill>
                <a:srgbClr val="000000"/>
              </a:solidFill>
              <a:latin typeface="Arial"/>
              <a:ea typeface="Arial"/>
              <a:cs typeface="Arial"/>
            </a:endParaRPr>
          </a:p>
          <a:p>
            <a:pPr marL="114300" marR="0" lvl="0" indent="0" algn="l">
              <a:lnSpc>
                <a:spcPct val="200000"/>
              </a:lnSpc>
              <a:spcBef>
                <a:spcPts val="0"/>
              </a:spcBef>
              <a:spcAft>
                <a:spcPts val="0"/>
              </a:spcAft>
              <a:buNone/>
              <a:defRPr/>
            </a:pPr>
            <a:r>
              <a:rPr lang="fr" sz="1800" b="1" i="0" u="none" strike="noStrike" cap="none" dirty="0">
                <a:solidFill>
                  <a:schemeClr val="dk1"/>
                </a:solidFill>
                <a:latin typeface="Arial"/>
                <a:ea typeface="Arial"/>
                <a:cs typeface="Arial"/>
              </a:rPr>
              <a:t>3. </a:t>
            </a:r>
            <a:r>
              <a:rPr lang="fr" sz="1800" b="1" i="0" u="none" strike="noStrike" cap="none" dirty="0">
                <a:solidFill>
                  <a:srgbClr val="FF9900"/>
                </a:solidFill>
                <a:latin typeface="Arial"/>
                <a:ea typeface="Arial"/>
                <a:cs typeface="Arial"/>
              </a:rPr>
              <a:t>Le projet de retraite </a:t>
            </a:r>
            <a:r>
              <a:rPr lang="fr" sz="1800" b="1" dirty="0">
                <a:solidFill>
                  <a:srgbClr val="FF9900"/>
                </a:solidFill>
              </a:rPr>
              <a:t>paramétrique du gouvernement, </a:t>
            </a:r>
            <a:r>
              <a:rPr lang="fr" sz="1800" dirty="0">
                <a:solidFill>
                  <a:schemeClr val="dk1"/>
                </a:solidFill>
              </a:rPr>
              <a:t>objectif : baisse des impôts des </a:t>
            </a:r>
            <a:r>
              <a:rPr lang="fr" sz="1800" dirty="0" err="1">
                <a:solidFill>
                  <a:schemeClr val="tx1"/>
                </a:solidFill>
                <a:latin typeface="Arial"/>
              </a:rPr>
              <a:t>nanti</a:t>
            </a:r>
            <a:r>
              <a:rPr lang="fr" sz="1800" b="1" i="0" u="none" strike="noStrike" cap="none" dirty="0" err="1">
                <a:solidFill>
                  <a:schemeClr val="tx1"/>
                </a:solidFill>
                <a:latin typeface="Arial"/>
                <a:ea typeface="Arial"/>
                <a:cs typeface="Arial"/>
              </a:rPr>
              <a:t>·</a:t>
            </a:r>
            <a:r>
              <a:rPr lang="fr" sz="1800" i="0" u="none" strike="noStrike" cap="none" dirty="0" err="1">
                <a:solidFill>
                  <a:schemeClr val="tx1"/>
                </a:solidFill>
                <a:latin typeface="Arial"/>
                <a:ea typeface="Arial"/>
                <a:cs typeface="Arial"/>
              </a:rPr>
              <a:t>e</a:t>
            </a:r>
            <a:r>
              <a:rPr lang="fr" sz="1800" dirty="0" err="1">
                <a:solidFill>
                  <a:schemeClr val="tx1"/>
                </a:solidFill>
                <a:latin typeface="Arial"/>
              </a:rPr>
              <a:t>s</a:t>
            </a:r>
            <a:r>
              <a:rPr lang="fr" sz="1800" dirty="0">
                <a:solidFill>
                  <a:schemeClr val="tx1"/>
                </a:solidFill>
                <a:latin typeface="Arial"/>
              </a:rPr>
              <a:t> </a:t>
            </a:r>
            <a:r>
              <a:rPr lang="fr" sz="1800" dirty="0">
                <a:solidFill>
                  <a:schemeClr val="dk1"/>
                </a:solidFill>
              </a:rPr>
              <a:t>et des entreprises ;</a:t>
            </a:r>
            <a:endParaRPr sz="1800" i="0" u="none" strike="noStrike" cap="none" dirty="0">
              <a:solidFill>
                <a:schemeClr val="dk1"/>
              </a:solidFill>
            </a:endParaRPr>
          </a:p>
          <a:p>
            <a:pPr marL="114300" marR="0" lvl="0" indent="0" algn="l">
              <a:lnSpc>
                <a:spcPct val="200000"/>
              </a:lnSpc>
              <a:spcBef>
                <a:spcPts val="0"/>
              </a:spcBef>
              <a:spcAft>
                <a:spcPts val="0"/>
              </a:spcAft>
              <a:buNone/>
              <a:defRPr/>
            </a:pPr>
            <a:r>
              <a:rPr lang="fr" sz="1800" b="1" i="0" u="none" strike="noStrike" cap="none" dirty="0">
                <a:solidFill>
                  <a:schemeClr val="dk1"/>
                </a:solidFill>
                <a:latin typeface="Arial"/>
                <a:ea typeface="Arial"/>
                <a:cs typeface="Arial"/>
              </a:rPr>
              <a:t>4. </a:t>
            </a:r>
            <a:r>
              <a:rPr lang="fr" sz="1800" b="1" i="0" u="none" strike="noStrike" cap="none" dirty="0">
                <a:solidFill>
                  <a:srgbClr val="3333CC"/>
                </a:solidFill>
                <a:latin typeface="Arial"/>
                <a:ea typeface="Arial"/>
                <a:cs typeface="Arial"/>
              </a:rPr>
              <a:t>Les </a:t>
            </a:r>
            <a:r>
              <a:rPr lang="fr" sz="1800" b="1" i="0" u="none" strike="noStrike" cap="none" dirty="0" err="1">
                <a:solidFill>
                  <a:srgbClr val="3333CC"/>
                </a:solidFill>
                <a:latin typeface="Arial"/>
                <a:ea typeface="Arial"/>
                <a:cs typeface="Arial"/>
              </a:rPr>
              <a:t>retraité·es</a:t>
            </a:r>
            <a:r>
              <a:rPr lang="fr" sz="1800" b="1" i="0" u="none" strike="noStrike" cap="none" dirty="0">
                <a:solidFill>
                  <a:srgbClr val="3333CC"/>
                </a:solidFill>
                <a:latin typeface="Arial"/>
                <a:ea typeface="Arial"/>
                <a:cs typeface="Arial"/>
              </a:rPr>
              <a:t>, des </a:t>
            </a:r>
            <a:r>
              <a:rPr lang="fr" sz="1800" b="1" i="0" u="none" strike="noStrike" cap="none" dirty="0" err="1">
                <a:solidFill>
                  <a:srgbClr val="3333CC"/>
                </a:solidFill>
                <a:latin typeface="Arial"/>
                <a:ea typeface="Arial"/>
                <a:cs typeface="Arial"/>
              </a:rPr>
              <a:t>nanti·es</a:t>
            </a:r>
            <a:r>
              <a:rPr lang="fr" sz="1800" b="0" i="0" u="none" strike="noStrike" cap="none" dirty="0">
                <a:solidFill>
                  <a:srgbClr val="000000"/>
                </a:solidFill>
                <a:latin typeface="Arial"/>
                <a:ea typeface="Arial"/>
                <a:cs typeface="Arial"/>
              </a:rPr>
              <a:t> ?</a:t>
            </a:r>
            <a:endParaRPr sz="1800" b="0" i="0" u="none" strike="noStrike" cap="none" dirty="0">
              <a:solidFill>
                <a:srgbClr val="000000"/>
              </a:solidFill>
              <a:latin typeface="Arial"/>
              <a:ea typeface="Arial"/>
              <a:cs typeface="Arial"/>
            </a:endParaRPr>
          </a:p>
          <a:p>
            <a:pPr marL="114300" marR="0" lvl="0" indent="0" algn="l">
              <a:lnSpc>
                <a:spcPct val="200000"/>
              </a:lnSpc>
              <a:spcBef>
                <a:spcPts val="0"/>
              </a:spcBef>
              <a:spcAft>
                <a:spcPts val="0"/>
              </a:spcAft>
              <a:buNone/>
              <a:defRPr/>
            </a:pPr>
            <a:r>
              <a:rPr lang="fr" sz="1800" b="1" i="0" u="none" strike="noStrike" cap="none" dirty="0">
                <a:solidFill>
                  <a:schemeClr val="dk1"/>
                </a:solidFill>
                <a:latin typeface="Arial"/>
                <a:ea typeface="Arial"/>
                <a:cs typeface="Arial"/>
              </a:rPr>
              <a:t>5. </a:t>
            </a:r>
            <a:r>
              <a:rPr lang="fr" sz="1800" b="1" i="0" u="none" strike="noStrike" cap="none" dirty="0">
                <a:solidFill>
                  <a:srgbClr val="009900"/>
                </a:solidFill>
                <a:latin typeface="Arial"/>
                <a:ea typeface="Arial"/>
                <a:cs typeface="Arial"/>
              </a:rPr>
              <a:t>Les financement existent,</a:t>
            </a:r>
            <a:r>
              <a:rPr lang="fr" sz="1800" b="0" i="0" u="none" strike="noStrike" cap="none" dirty="0">
                <a:solidFill>
                  <a:srgbClr val="000000"/>
                </a:solidFill>
                <a:latin typeface="Arial"/>
                <a:ea typeface="Arial"/>
                <a:cs typeface="Arial"/>
              </a:rPr>
              <a:t> sont possibles et la </a:t>
            </a:r>
            <a:endParaRPr dirty="0"/>
          </a:p>
          <a:p>
            <a:pPr marL="114300" marR="0" lvl="3" indent="0" algn="l">
              <a:lnSpc>
                <a:spcPct val="200000"/>
              </a:lnSpc>
              <a:spcBef>
                <a:spcPts val="0"/>
              </a:spcBef>
              <a:spcAft>
                <a:spcPts val="0"/>
              </a:spcAft>
              <a:buNone/>
              <a:defRPr/>
            </a:pPr>
            <a:r>
              <a:rPr lang="fr" sz="1800" b="1" i="0" u="none" strike="noStrike" cap="none" dirty="0">
                <a:solidFill>
                  <a:srgbClr val="000000"/>
                </a:solidFill>
                <a:latin typeface="Arial"/>
                <a:ea typeface="Arial"/>
                <a:cs typeface="Arial"/>
              </a:rPr>
              <a:t>FSU</a:t>
            </a:r>
            <a:r>
              <a:rPr lang="fr" sz="1800" b="0" i="0" u="none" strike="noStrike" cap="none" dirty="0">
                <a:solidFill>
                  <a:srgbClr val="000000"/>
                </a:solidFill>
                <a:latin typeface="Arial"/>
                <a:ea typeface="Arial"/>
                <a:cs typeface="Arial"/>
              </a:rPr>
              <a:t>, revendique </a:t>
            </a:r>
            <a:r>
              <a:rPr lang="fr" sz="1800" b="1" i="0" u="none" strike="noStrike" cap="none" dirty="0">
                <a:solidFill>
                  <a:srgbClr val="009900"/>
                </a:solidFill>
                <a:latin typeface="Arial"/>
                <a:ea typeface="Arial"/>
                <a:cs typeface="Arial"/>
              </a:rPr>
              <a:t>un système à prestations définies :</a:t>
            </a:r>
            <a:endParaRPr sz="1800" b="1" i="0" u="none" strike="noStrike" cap="none" dirty="0">
              <a:solidFill>
                <a:srgbClr val="009900"/>
              </a:solidFill>
              <a:latin typeface="Arial"/>
              <a:ea typeface="Arial"/>
              <a:cs typeface="Arial"/>
            </a:endParaRPr>
          </a:p>
          <a:p>
            <a:pPr marL="114300" marR="0" lvl="3" indent="0" algn="l">
              <a:lnSpc>
                <a:spcPct val="200000"/>
              </a:lnSpc>
              <a:spcBef>
                <a:spcPts val="0"/>
              </a:spcBef>
              <a:spcAft>
                <a:spcPts val="0"/>
              </a:spcAft>
              <a:buNone/>
              <a:defRPr/>
            </a:pPr>
            <a:r>
              <a:rPr lang="fr" sz="1800" b="1" dirty="0">
                <a:solidFill>
                  <a:schemeClr val="dk1"/>
                </a:solidFill>
              </a:rPr>
              <a:t>Dix</a:t>
            </a:r>
            <a:r>
              <a:rPr lang="fr" sz="1800" b="1" dirty="0">
                <a:solidFill>
                  <a:srgbClr val="009900"/>
                </a:solidFill>
              </a:rPr>
              <a:t> bonnes raisons </a:t>
            </a:r>
            <a:r>
              <a:rPr lang="fr" sz="1800" dirty="0">
                <a:solidFill>
                  <a:schemeClr val="dk1"/>
                </a:solidFill>
              </a:rPr>
              <a:t>de ne pas faire cette réforme</a:t>
            </a:r>
            <a:endParaRPr sz="2400" i="0" u="none" strike="noStrike" cap="none" dirty="0">
              <a:solidFill>
                <a:schemeClr val="dk1"/>
              </a:solidFill>
              <a:latin typeface="Helvetica Neue"/>
              <a:ea typeface="Helvetica Neue"/>
              <a:cs typeface="Helvetica Neue"/>
            </a:endParaRPr>
          </a:p>
          <a:p>
            <a:pPr marL="0" marR="0" lvl="0" indent="0" algn="ctr">
              <a:lnSpc>
                <a:spcPct val="200000"/>
              </a:lnSpc>
              <a:spcBef>
                <a:spcPts val="0"/>
              </a:spcBef>
              <a:spcAft>
                <a:spcPts val="0"/>
              </a:spcAft>
              <a:buClr>
                <a:schemeClr val="dk1"/>
              </a:buClr>
              <a:buSzPts val="1600"/>
              <a:buFont typeface="Noto Sans Symbols"/>
              <a:buNone/>
              <a:defRPr/>
            </a:pPr>
            <a:endParaRPr sz="1600" b="1" i="0" u="none" strike="noStrike" cap="none" dirty="0">
              <a:solidFill>
                <a:srgbClr val="000000"/>
              </a:solidFill>
              <a:latin typeface="Arial"/>
              <a:ea typeface="Arial"/>
              <a:cs typeface="Arial"/>
            </a:endParaRPr>
          </a:p>
          <a:p>
            <a:pPr marL="0" marR="0" lvl="0" indent="0" algn="ctr">
              <a:lnSpc>
                <a:spcPct val="200000"/>
              </a:lnSpc>
              <a:spcBef>
                <a:spcPts val="0"/>
              </a:spcBef>
              <a:spcAft>
                <a:spcPts val="0"/>
              </a:spcAft>
              <a:buClr>
                <a:schemeClr val="dk1"/>
              </a:buClr>
              <a:buSzPts val="1600"/>
              <a:buFont typeface="Noto Sans Symbols"/>
              <a:buNone/>
              <a:defRPr/>
            </a:pPr>
            <a:r>
              <a:rPr lang="fr" sz="1600" b="1" i="0" u="none" strike="noStrike" cap="none" dirty="0">
                <a:solidFill>
                  <a:srgbClr val="000000"/>
                </a:solidFill>
                <a:latin typeface="Arial"/>
                <a:ea typeface="Arial"/>
                <a:cs typeface="Arial"/>
              </a:rPr>
              <a:t> </a:t>
            </a:r>
            <a:endParaRPr sz="1400" b="0" i="0" u="none" strike="noStrike" cap="none" dirty="0">
              <a:solidFill>
                <a:srgbClr val="000000"/>
              </a:solidFill>
              <a:latin typeface="Arial"/>
              <a:ea typeface="Arial"/>
              <a:cs typeface="Arial"/>
            </a:endParaRPr>
          </a:p>
          <a:p>
            <a:pPr marL="0" marR="0" lvl="0" indent="0" algn="l">
              <a:lnSpc>
                <a:spcPct val="200000"/>
              </a:lnSpc>
              <a:spcBef>
                <a:spcPts val="0"/>
              </a:spcBef>
              <a:spcAft>
                <a:spcPts val="0"/>
              </a:spcAft>
              <a:buClr>
                <a:srgbClr val="000000"/>
              </a:buClr>
              <a:buSzPts val="1600"/>
              <a:buFont typeface="Arial"/>
              <a:buNone/>
              <a:defRPr/>
            </a:pPr>
            <a:endParaRPr sz="1600" b="1" i="0" u="sng" strike="noStrike" cap="none" dirty="0">
              <a:solidFill>
                <a:srgbClr val="000000"/>
              </a:solidFill>
              <a:latin typeface="Arial"/>
              <a:ea typeface="Arial"/>
              <a:cs typeface="Arial"/>
            </a:endParaRPr>
          </a:p>
        </p:txBody>
      </p:sp>
      <p:sp>
        <p:nvSpPr>
          <p:cNvPr id="45" name="Google Shape;45;p2"/>
          <p:cNvSpPr txBox="1"/>
          <p:nvPr/>
        </p:nvSpPr>
        <p:spPr bwMode="auto">
          <a:xfrm>
            <a:off x="1317170" y="5877125"/>
            <a:ext cx="7805604" cy="580200"/>
          </a:xfrm>
          <a:prstGeom prst="rect">
            <a:avLst/>
          </a:prstGeom>
          <a:noFill/>
          <a:ln>
            <a:noFill/>
          </a:ln>
        </p:spPr>
        <p:txBody>
          <a:bodyPr spcFirstLastPara="1" wrap="square" lIns="91425" tIns="91425" rIns="91425" bIns="91425" anchor="t" anchorCtr="0">
            <a:noAutofit/>
          </a:bodyPr>
          <a:lstStyle/>
          <a:p>
            <a:pPr marL="0" marR="0" lvl="0" indent="0" algn="r">
              <a:lnSpc>
                <a:spcPct val="100000"/>
              </a:lnSpc>
              <a:spcBef>
                <a:spcPts val="0"/>
              </a:spcBef>
              <a:spcAft>
                <a:spcPts val="0"/>
              </a:spcAft>
              <a:buClr>
                <a:srgbClr val="000000"/>
              </a:buClr>
              <a:buSzPts val="1200"/>
              <a:buFont typeface="Arial"/>
              <a:buNone/>
              <a:defRPr/>
            </a:pPr>
            <a:r>
              <a:rPr lang="fr" sz="1200" b="0" i="0" u="none" strike="noStrike" cap="none">
                <a:solidFill>
                  <a:srgbClr val="000000"/>
                </a:solidFill>
                <a:latin typeface="Arial"/>
                <a:ea typeface="Arial"/>
                <a:cs typeface="Arial"/>
              </a:rPr>
              <a:t>Merci à Emma Clit et Allan Barte pour l’autorisation de reproduction de leurs dessins : </a:t>
            </a:r>
            <a:r>
              <a:rPr lang="fr" sz="1200" b="0" i="0" u="sng" strike="noStrike" cap="none">
                <a:solidFill>
                  <a:srgbClr val="000000"/>
                </a:solidFill>
                <a:latin typeface="Arial"/>
                <a:ea typeface="Arial"/>
                <a:cs typeface="Arial"/>
                <a:hlinkClick r:id="rId2" tooltip="https://emmaclit.com/2019/09/23/cest-quand-quon-arrete/"/>
              </a:rPr>
              <a:t>https://emmaclit.com/2019/09/23/cest-quand-quon-arrete/</a:t>
            </a:r>
            <a:r>
              <a:rPr lang="fr" sz="1200" b="0" i="0" u="none" strike="noStrike" cap="none">
                <a:solidFill>
                  <a:srgbClr val="000000"/>
                </a:solidFill>
                <a:latin typeface="Arial"/>
                <a:ea typeface="Arial"/>
                <a:cs typeface="Arial"/>
              </a:rPr>
              <a:t>  pour financer la lutte dessinée : </a:t>
            </a:r>
            <a:r>
              <a:rPr lang="fr" sz="1200" b="0" i="0" u="sng" strike="noStrike" cap="none">
                <a:solidFill>
                  <a:srgbClr val="000000"/>
                </a:solidFill>
                <a:latin typeface="Arial"/>
                <a:ea typeface="Arial"/>
                <a:cs typeface="Arial"/>
                <a:hlinkClick r:id="rId3" tooltip="https://ko-fi.com/allanbarte"/>
              </a:rPr>
              <a:t>ko-fi.com/allanbarte </a:t>
            </a:r>
            <a:endParaRPr sz="1200" b="0" i="0" u="none" strike="noStrike" cap="none">
              <a:solidFill>
                <a:srgbClr val="000000"/>
              </a:solidFill>
              <a:latin typeface="Arial"/>
              <a:ea typeface="Arial"/>
              <a:cs typeface="Arial"/>
            </a:endParaRPr>
          </a:p>
        </p:txBody>
      </p:sp>
      <p:pic>
        <p:nvPicPr>
          <p:cNvPr id="46" name="Google Shape;46;p2"/>
          <p:cNvPicPr/>
          <p:nvPr/>
        </p:nvPicPr>
        <p:blipFill>
          <a:blip r:embed="rId4">
            <a:alphaModFix/>
          </a:blip>
          <a:stretch/>
        </p:blipFill>
        <p:spPr bwMode="auto">
          <a:xfrm rot="267082">
            <a:off x="6580884" y="2201095"/>
            <a:ext cx="2335406" cy="3520862"/>
          </a:xfrm>
          <a:prstGeom prst="rect">
            <a:avLst/>
          </a:prstGeom>
          <a:noFill/>
          <a:ln>
            <a:noFill/>
          </a:ln>
        </p:spPr>
      </p:pic>
      <p:sp>
        <p:nvSpPr>
          <p:cNvPr id="3" name="AutoShape 2" descr="😋"/>
          <p:cNvSpPr>
            <a:spLocks noChangeAspect="1" noChangeArrowheads="1"/>
          </p:cNvSpPr>
          <p:nvPr/>
        </p:nvSpPr>
        <p:spPr bwMode="auto">
          <a:xfrm>
            <a:off x="2705100"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fr-FR"/>
          </a:p>
        </p:txBody>
      </p:sp>
      <p:sp>
        <p:nvSpPr>
          <p:cNvPr id="4" name="AutoShape 3" descr="▶️"/>
          <p:cNvSpPr>
            <a:spLocks noChangeAspect="1" noChangeArrowheads="1"/>
          </p:cNvSpPr>
          <p:nvPr/>
        </p:nvSpPr>
        <p:spPr bwMode="auto">
          <a:xfrm>
            <a:off x="3228975" y="-144463"/>
            <a:ext cx="304800" cy="304801"/>
          </a:xfrm>
          <a:prstGeom prst="rect">
            <a:avLst/>
          </a:prstGeom>
          <a:noFill/>
        </p:spPr>
        <p:txBody>
          <a:bodyPr vert="horz" wrap="square" lIns="91440" tIns="45720" rIns="91440" bIns="45720" numCol="1" anchor="t" anchorCtr="0" compatLnSpc="1">
            <a:prstTxWarp prst="textNoShape">
              <a:avLst/>
            </a:prstTxWarp>
          </a:bodyPr>
          <a:lstStyle/>
          <a:p>
            <a:pPr>
              <a:defRPr/>
            </a:pPr>
            <a:endParaRPr lang="fr-F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370" name="Google Shape;370;g1cf96530b7c_0_86"/>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40</a:t>
            </a:fld>
            <a:endParaRPr sz="1400" b="0" i="0" u="none" strike="noStrike" cap="none">
              <a:solidFill>
                <a:srgbClr val="000000"/>
              </a:solidFill>
              <a:latin typeface="Arial"/>
              <a:ea typeface="Arial"/>
              <a:cs typeface="Arial"/>
            </a:endParaRPr>
          </a:p>
        </p:txBody>
      </p:sp>
      <p:sp>
        <p:nvSpPr>
          <p:cNvPr id="371" name="Google Shape;371;g1cf96530b7c_0_86"/>
          <p:cNvSpPr txBox="1"/>
          <p:nvPr/>
        </p:nvSpPr>
        <p:spPr bwMode="auto">
          <a:xfrm>
            <a:off x="125" y="409550"/>
            <a:ext cx="9144000" cy="368399"/>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800"/>
              <a:buFont typeface="Times New Roman"/>
              <a:buNone/>
              <a:defRPr/>
            </a:pPr>
            <a:r>
              <a:rPr lang="fr" sz="1450" b="1">
                <a:solidFill>
                  <a:srgbClr val="009900"/>
                </a:solidFill>
                <a:highlight>
                  <a:srgbClr val="FFFFFF"/>
                </a:highlight>
              </a:rPr>
              <a:t>Oui et la dynamique de ces dépenses est maîtrisée</a:t>
            </a:r>
            <a:endParaRPr sz="1450" b="1">
              <a:solidFill>
                <a:srgbClr val="009900"/>
              </a:solidFill>
              <a:highlight>
                <a:srgbClr val="FFFFFF"/>
              </a:highlight>
            </a:endParaRPr>
          </a:p>
          <a:p>
            <a:pPr marL="0" marR="0" lvl="0" indent="0" algn="r">
              <a:lnSpc>
                <a:spcPct val="100000"/>
              </a:lnSpc>
              <a:spcBef>
                <a:spcPts val="0"/>
              </a:spcBef>
              <a:spcAft>
                <a:spcPts val="0"/>
              </a:spcAft>
              <a:buClr>
                <a:srgbClr val="3333CC"/>
              </a:buClr>
              <a:buSzPts val="1800"/>
              <a:buFont typeface="Times New Roman"/>
              <a:buNone/>
              <a:defRPr/>
            </a:pPr>
            <a:endParaRPr sz="1450" b="1">
              <a:solidFill>
                <a:srgbClr val="009900"/>
              </a:solidFill>
              <a:highlight>
                <a:srgbClr val="FFFFFF"/>
              </a:highlight>
            </a:endParaRPr>
          </a:p>
          <a:p>
            <a:pPr marL="0" marR="6347143" lvl="0" indent="0" algn="r">
              <a:lnSpc>
                <a:spcPct val="100000"/>
              </a:lnSpc>
              <a:spcBef>
                <a:spcPts val="0"/>
              </a:spcBef>
              <a:spcAft>
                <a:spcPts val="0"/>
              </a:spcAft>
              <a:buClr>
                <a:srgbClr val="3333CC"/>
              </a:buClr>
              <a:buSzPts val="1800"/>
              <a:buFont typeface="Times New Roman"/>
              <a:buNone/>
              <a:defRPr/>
            </a:pPr>
            <a:r>
              <a:rPr lang="fr" sz="1450">
                <a:solidFill>
                  <a:srgbClr val="2D3539"/>
                </a:solidFill>
              </a:rPr>
              <a:t>C’est un choix collectif, un modèle de société. D’autant plus marqué en France que ces dépenses sont essentiellement publiques. D’autres pays font largement plus de place au privé, comme les Etats-Unis, le Canada, les Pays-Bas et le Royaume-Uni, les fonds de retraite privés y étant particulièrement développés. Non sans risques financiers, comme les récents déboires des fonds de pension britanniques l’ont rappelé. Mais sur ce point, la France n’est pas une anomalie, de nombreux autres pays ayant également fait le choix de miser sur un système de retraite essentiellement public.</a:t>
            </a:r>
            <a:endParaRPr sz="1450">
              <a:solidFill>
                <a:srgbClr val="2D3539"/>
              </a:solidFill>
            </a:endParaRPr>
          </a:p>
          <a:p>
            <a:pPr marL="0" marR="0" lvl="0" indent="0" algn="r">
              <a:lnSpc>
                <a:spcPct val="100000"/>
              </a:lnSpc>
              <a:spcBef>
                <a:spcPts val="0"/>
              </a:spcBef>
              <a:spcAft>
                <a:spcPts val="0"/>
              </a:spcAft>
              <a:buClr>
                <a:srgbClr val="3333CC"/>
              </a:buClr>
              <a:buSzPts val="1800"/>
              <a:buFont typeface="Times New Roman"/>
              <a:buNone/>
              <a:defRPr/>
            </a:pPr>
            <a:endParaRPr sz="1450">
              <a:solidFill>
                <a:srgbClr val="2D3539"/>
              </a:solidFill>
              <a:highlight>
                <a:srgbClr val="FFFFFF"/>
              </a:highlight>
            </a:endParaRPr>
          </a:p>
        </p:txBody>
      </p:sp>
      <p:sp>
        <p:nvSpPr>
          <p:cNvPr id="372" name="Google Shape;372;g1cf96530b7c_0_86"/>
          <p:cNvSpPr txBox="1"/>
          <p:nvPr/>
        </p:nvSpPr>
        <p:spPr bwMode="auto">
          <a:xfrm>
            <a:off x="0" y="0"/>
            <a:ext cx="9144000" cy="5487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dirty="0">
                <a:solidFill>
                  <a:srgbClr val="980000"/>
                </a:solidFill>
              </a:rPr>
              <a:t>7. La France consacre davantage d’argent public aux retraites que les autres pays</a:t>
            </a:r>
            <a:endParaRPr sz="1450" b="1" dirty="0">
              <a:solidFill>
                <a:srgbClr val="009900"/>
              </a:solidFill>
              <a:highlight>
                <a:srgbClr val="FFFFFF"/>
              </a:highlight>
            </a:endParaRPr>
          </a:p>
        </p:txBody>
      </p:sp>
      <p:pic>
        <p:nvPicPr>
          <p:cNvPr id="373" name="Google Shape;373;g1cf96530b7c_0_86"/>
          <p:cNvPicPr/>
          <p:nvPr/>
        </p:nvPicPr>
        <p:blipFill>
          <a:blip r:embed="rId3">
            <a:alphaModFix/>
          </a:blip>
          <a:stretch/>
        </p:blipFill>
        <p:spPr bwMode="auto">
          <a:xfrm>
            <a:off x="2838550" y="777950"/>
            <a:ext cx="6305450" cy="56967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378" name="Google Shape;378;g1cf96530b7c_0_98"/>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41</a:t>
            </a:fld>
            <a:endParaRPr sz="1400" b="0" i="0" u="none" strike="noStrike" cap="none">
              <a:solidFill>
                <a:srgbClr val="000000"/>
              </a:solidFill>
              <a:latin typeface="Arial"/>
              <a:ea typeface="Arial"/>
              <a:cs typeface="Arial"/>
            </a:endParaRPr>
          </a:p>
        </p:txBody>
      </p:sp>
      <p:sp>
        <p:nvSpPr>
          <p:cNvPr id="379" name="Google Shape;379;g1cf96530b7c_0_98"/>
          <p:cNvSpPr txBox="1"/>
          <p:nvPr/>
        </p:nvSpPr>
        <p:spPr bwMode="auto">
          <a:xfrm>
            <a:off x="125" y="409550"/>
            <a:ext cx="9144000" cy="368399"/>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800"/>
              <a:buFont typeface="Times New Roman"/>
              <a:buNone/>
              <a:defRPr/>
            </a:pPr>
            <a:r>
              <a:rPr lang="fr" sz="1550" b="1">
                <a:solidFill>
                  <a:srgbClr val="009900"/>
                </a:solidFill>
                <a:highlight>
                  <a:srgbClr val="FFFFFF"/>
                </a:highlight>
              </a:rPr>
              <a:t>En témoigne le taux de pauvreté des plus de 65 ans, particulièrement faible en France</a:t>
            </a:r>
            <a:endParaRPr sz="1550" b="1">
              <a:solidFill>
                <a:srgbClr val="009900"/>
              </a:solidFill>
              <a:highlight>
                <a:srgbClr val="FFFFFF"/>
              </a:highlight>
            </a:endParaRPr>
          </a:p>
          <a:p>
            <a:pPr marL="0" marR="0" lvl="0" indent="0" algn="r">
              <a:lnSpc>
                <a:spcPct val="100000"/>
              </a:lnSpc>
              <a:spcBef>
                <a:spcPts val="0"/>
              </a:spcBef>
              <a:spcAft>
                <a:spcPts val="0"/>
              </a:spcAft>
              <a:buClr>
                <a:srgbClr val="3333CC"/>
              </a:buClr>
              <a:buSzPts val="1800"/>
              <a:buFont typeface="Times New Roman"/>
              <a:buNone/>
              <a:defRPr/>
            </a:pPr>
            <a:endParaRPr sz="1550" b="1">
              <a:solidFill>
                <a:srgbClr val="009900"/>
              </a:solidFill>
              <a:highlight>
                <a:srgbClr val="FFFFFF"/>
              </a:highlight>
            </a:endParaRPr>
          </a:p>
          <a:p>
            <a:pPr marL="0" marR="6347143" lvl="0" indent="0" algn="r">
              <a:lnSpc>
                <a:spcPct val="100000"/>
              </a:lnSpc>
              <a:spcBef>
                <a:spcPts val="0"/>
              </a:spcBef>
              <a:spcAft>
                <a:spcPts val="0"/>
              </a:spcAft>
              <a:buClr>
                <a:srgbClr val="3333CC"/>
              </a:buClr>
              <a:buSzPts val="1800"/>
              <a:buFont typeface="Times New Roman"/>
              <a:buNone/>
              <a:defRPr/>
            </a:pPr>
            <a:r>
              <a:rPr lang="fr" sz="1450">
                <a:solidFill>
                  <a:srgbClr val="2D3539"/>
                </a:solidFill>
                <a:highlight>
                  <a:srgbClr val="FFFFFF"/>
                </a:highlight>
              </a:rPr>
              <a:t> L’argent que l’on dépense en payant les retraites de nos aîné·es n’est pas gaspillé.</a:t>
            </a:r>
            <a:endParaRPr sz="1450">
              <a:solidFill>
                <a:srgbClr val="2D3539"/>
              </a:solidFill>
              <a:highlight>
                <a:srgbClr val="FFFFFF"/>
              </a:highlight>
            </a:endParaRPr>
          </a:p>
          <a:p>
            <a:pPr marL="0" marR="6347143" lvl="0" indent="0" algn="r">
              <a:lnSpc>
                <a:spcPct val="100000"/>
              </a:lnSpc>
              <a:spcBef>
                <a:spcPts val="0"/>
              </a:spcBef>
              <a:spcAft>
                <a:spcPts val="0"/>
              </a:spcAft>
              <a:buClr>
                <a:srgbClr val="3333CC"/>
              </a:buClr>
              <a:buSzPts val="1800"/>
              <a:buFont typeface="Times New Roman"/>
              <a:buNone/>
              <a:defRPr/>
            </a:pPr>
            <a:r>
              <a:rPr lang="fr" sz="1450">
                <a:solidFill>
                  <a:srgbClr val="2D3539"/>
                </a:solidFill>
                <a:highlight>
                  <a:srgbClr val="FFFFFF"/>
                </a:highlight>
              </a:rPr>
              <a:t>Avec 10,9 % de personnes âgées qui vivent sous le seuil de pauvreté (à 60 % du niveau de vie médian), l’Hexagone affiche l’une des meilleures performances européennes. Et c’est nettement moins que le taux de pauvreté de l’ensemble de la population française </a:t>
            </a:r>
            <a:endParaRPr/>
          </a:p>
          <a:p>
            <a:pPr marL="0" marR="6347143" lvl="0" indent="0" algn="r">
              <a:lnSpc>
                <a:spcPct val="100000"/>
              </a:lnSpc>
              <a:spcBef>
                <a:spcPts val="0"/>
              </a:spcBef>
              <a:spcAft>
                <a:spcPts val="0"/>
              </a:spcAft>
              <a:buClr>
                <a:srgbClr val="3333CC"/>
              </a:buClr>
              <a:buSzPts val="1800"/>
              <a:buFont typeface="Times New Roman"/>
              <a:buNone/>
              <a:defRPr/>
            </a:pPr>
            <a:r>
              <a:rPr lang="fr" sz="1450">
                <a:solidFill>
                  <a:srgbClr val="2D3539"/>
                </a:solidFill>
                <a:highlight>
                  <a:srgbClr val="FFFFFF"/>
                </a:highlight>
              </a:rPr>
              <a:t>(14,4 % en 2021, selon Eurostat).</a:t>
            </a:r>
            <a:endParaRPr sz="1450">
              <a:solidFill>
                <a:srgbClr val="2D3539"/>
              </a:solidFill>
              <a:highlight>
                <a:srgbClr val="FFFFFF"/>
              </a:highlight>
            </a:endParaRPr>
          </a:p>
          <a:p>
            <a:pPr marL="0" marR="6347143" lvl="0" indent="0" algn="r">
              <a:lnSpc>
                <a:spcPct val="100000"/>
              </a:lnSpc>
              <a:spcBef>
                <a:spcPts val="0"/>
              </a:spcBef>
              <a:spcAft>
                <a:spcPts val="0"/>
              </a:spcAft>
              <a:buClr>
                <a:srgbClr val="3333CC"/>
              </a:buClr>
              <a:buSzPts val="1800"/>
              <a:buFont typeface="Times New Roman"/>
              <a:buNone/>
              <a:defRPr/>
            </a:pPr>
            <a:r>
              <a:rPr lang="fr" sz="1450">
                <a:solidFill>
                  <a:srgbClr val="2D3539"/>
                </a:solidFill>
                <a:highlight>
                  <a:srgbClr val="FFFFFF"/>
                </a:highlight>
              </a:rPr>
              <a:t>Bizarrement, on entend rarement nos responsables politiques s’en féliciter. C’est pourtant une réussite de notre modèle de protection sociale : le taux de pauvreté des plus de 65 ans culminait à 35 % en 1970, soit une division par 2,5 en cinquante ans !</a:t>
            </a:r>
            <a:endParaRPr sz="1450">
              <a:solidFill>
                <a:srgbClr val="2D3539"/>
              </a:solidFill>
              <a:highlight>
                <a:srgbClr val="FFFFFF"/>
              </a:highlight>
            </a:endParaRPr>
          </a:p>
          <a:p>
            <a:pPr marL="0" marR="0" lvl="0" indent="0" algn="r">
              <a:lnSpc>
                <a:spcPct val="100000"/>
              </a:lnSpc>
              <a:spcBef>
                <a:spcPts val="0"/>
              </a:spcBef>
              <a:spcAft>
                <a:spcPts val="0"/>
              </a:spcAft>
              <a:buClr>
                <a:srgbClr val="3333CC"/>
              </a:buClr>
              <a:buSzPts val="1800"/>
              <a:buFont typeface="Times New Roman"/>
              <a:buNone/>
              <a:defRPr/>
            </a:pPr>
            <a:endParaRPr sz="1550">
              <a:solidFill>
                <a:srgbClr val="2D3539"/>
              </a:solidFill>
              <a:highlight>
                <a:srgbClr val="FFFFFF"/>
              </a:highlight>
            </a:endParaRPr>
          </a:p>
        </p:txBody>
      </p:sp>
      <p:sp>
        <p:nvSpPr>
          <p:cNvPr id="380" name="Google Shape;380;g1cf96530b7c_0_98"/>
          <p:cNvSpPr txBox="1"/>
          <p:nvPr/>
        </p:nvSpPr>
        <p:spPr bwMode="auto">
          <a:xfrm>
            <a:off x="0" y="51327"/>
            <a:ext cx="9144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dirty="0">
                <a:solidFill>
                  <a:srgbClr val="980000"/>
                </a:solidFill>
              </a:rPr>
              <a:t>9. L’argent des retraites est plutôt bien dépensé</a:t>
            </a:r>
            <a:endParaRPr sz="2400" b="1" dirty="0">
              <a:solidFill>
                <a:srgbClr val="980000"/>
              </a:solidFill>
            </a:endParaRPr>
          </a:p>
        </p:txBody>
      </p:sp>
      <p:pic>
        <p:nvPicPr>
          <p:cNvPr id="381" name="Google Shape;381;g1cf96530b7c_0_98"/>
          <p:cNvPicPr/>
          <p:nvPr/>
        </p:nvPicPr>
        <p:blipFill>
          <a:blip r:embed="rId3">
            <a:alphaModFix/>
          </a:blip>
          <a:stretch/>
        </p:blipFill>
        <p:spPr bwMode="auto">
          <a:xfrm>
            <a:off x="2917949" y="699450"/>
            <a:ext cx="6226176" cy="57752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386" name="Google Shape;386;g1cf96530b7c_0_135"/>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42</a:t>
            </a:fld>
            <a:endParaRPr sz="1400" b="0" i="0" u="none" strike="noStrike" cap="none">
              <a:solidFill>
                <a:srgbClr val="000000"/>
              </a:solidFill>
              <a:latin typeface="Arial"/>
              <a:ea typeface="Arial"/>
              <a:cs typeface="Arial"/>
            </a:endParaRPr>
          </a:p>
        </p:txBody>
      </p:sp>
      <p:sp>
        <p:nvSpPr>
          <p:cNvPr id="387" name="Google Shape;387;g1cf96530b7c_0_135"/>
          <p:cNvSpPr txBox="1"/>
          <p:nvPr/>
        </p:nvSpPr>
        <p:spPr bwMode="auto">
          <a:xfrm>
            <a:off x="107504" y="0"/>
            <a:ext cx="9144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dirty="0">
                <a:solidFill>
                  <a:srgbClr val="980000"/>
                </a:solidFill>
              </a:rPr>
              <a:t>9. L’argent des retraites est plutôt bien dépensé</a:t>
            </a:r>
            <a:endParaRPr sz="2400" b="1" dirty="0">
              <a:solidFill>
                <a:srgbClr val="980000"/>
              </a:solidFill>
            </a:endParaRPr>
          </a:p>
        </p:txBody>
      </p:sp>
      <p:pic>
        <p:nvPicPr>
          <p:cNvPr id="388" name="Google Shape;388;g1cf96530b7c_0_135"/>
          <p:cNvPicPr/>
          <p:nvPr/>
        </p:nvPicPr>
        <p:blipFill>
          <a:blip r:embed="rId3">
            <a:alphaModFix/>
          </a:blip>
          <a:stretch/>
        </p:blipFill>
        <p:spPr bwMode="auto">
          <a:xfrm>
            <a:off x="1936200" y="541375"/>
            <a:ext cx="5271611" cy="577524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393" name="Google Shape;393;g1cf96530b7c_0_112"/>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43</a:t>
            </a:fld>
            <a:endParaRPr sz="1400" b="0" i="0" u="none" strike="noStrike" cap="none">
              <a:solidFill>
                <a:srgbClr val="000000"/>
              </a:solidFill>
              <a:latin typeface="Arial"/>
              <a:ea typeface="Arial"/>
              <a:cs typeface="Arial"/>
            </a:endParaRPr>
          </a:p>
        </p:txBody>
      </p:sp>
      <p:sp>
        <p:nvSpPr>
          <p:cNvPr id="394" name="Google Shape;394;g1cf96530b7c_0_112"/>
          <p:cNvSpPr txBox="1"/>
          <p:nvPr/>
        </p:nvSpPr>
        <p:spPr bwMode="auto">
          <a:xfrm>
            <a:off x="125" y="409550"/>
            <a:ext cx="9144000" cy="368399"/>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3333CC"/>
              </a:buClr>
              <a:buSzPts val="1800"/>
              <a:buFont typeface="Times New Roman"/>
              <a:buNone/>
              <a:defRPr/>
            </a:pPr>
            <a:r>
              <a:rPr lang="fr" sz="1650" b="1">
                <a:solidFill>
                  <a:srgbClr val="009900"/>
                </a:solidFill>
                <a:highlight>
                  <a:srgbClr val="FFFFFF"/>
                </a:highlight>
              </a:rPr>
              <a:t>64 ou 65 ans ? Ni l’un, ni l’autre, répondent les actifs et actives.</a:t>
            </a:r>
            <a:endParaRPr sz="1750" b="1">
              <a:solidFill>
                <a:srgbClr val="009900"/>
              </a:solidFill>
              <a:highlight>
                <a:srgbClr val="FFFFFF"/>
              </a:highlight>
            </a:endParaRPr>
          </a:p>
          <a:p>
            <a:pPr marL="0" marR="0" lvl="0" indent="0" algn="r">
              <a:lnSpc>
                <a:spcPct val="100000"/>
              </a:lnSpc>
              <a:spcBef>
                <a:spcPts val="0"/>
              </a:spcBef>
              <a:spcAft>
                <a:spcPts val="0"/>
              </a:spcAft>
              <a:buClr>
                <a:srgbClr val="3333CC"/>
              </a:buClr>
              <a:buSzPts val="1800"/>
              <a:buFont typeface="Times New Roman"/>
              <a:buNone/>
              <a:defRPr/>
            </a:pPr>
            <a:endParaRPr sz="1550" b="1">
              <a:solidFill>
                <a:srgbClr val="009900"/>
              </a:solidFill>
              <a:highlight>
                <a:srgbClr val="FFFFFF"/>
              </a:highlight>
            </a:endParaRPr>
          </a:p>
          <a:p>
            <a:pPr marL="0" marR="6347143" lvl="0" indent="0" algn="r">
              <a:lnSpc>
                <a:spcPct val="100000"/>
              </a:lnSpc>
              <a:spcBef>
                <a:spcPts val="0"/>
              </a:spcBef>
              <a:spcAft>
                <a:spcPts val="0"/>
              </a:spcAft>
              <a:buClr>
                <a:srgbClr val="3333CC"/>
              </a:buClr>
              <a:buSzPts val="1800"/>
              <a:buFont typeface="Times New Roman"/>
              <a:buNone/>
              <a:defRPr/>
            </a:pPr>
            <a:r>
              <a:rPr lang="fr" sz="1450">
                <a:solidFill>
                  <a:srgbClr val="2D3539"/>
                </a:solidFill>
                <a:highlight>
                  <a:srgbClr val="FFFFFF"/>
                </a:highlight>
              </a:rPr>
              <a:t> La très grande majorité de nos compatriotes aspire à quitter la vie active le plus tôt possible. En 2021, six non-retraité·es sur dix souhaitaient partir à la retraite à 60 ans ou avant, selon </a:t>
            </a:r>
            <a:r>
              <a:rPr lang="fr" sz="1450" u="sng">
                <a:solidFill>
                  <a:srgbClr val="2A81B4"/>
                </a:solidFill>
                <a:hlinkClick r:id="rId3" tooltip="https://drees.solidarites-sante.gouv.fr/sites/default/files/2022-07/Retraites2022.pdf"/>
              </a:rPr>
              <a:t>le baromètre d’opinion de la Drees</a:t>
            </a:r>
            <a:r>
              <a:rPr lang="fr" sz="1450">
                <a:solidFill>
                  <a:srgbClr val="2D3539"/>
                </a:solidFill>
                <a:highlight>
                  <a:srgbClr val="FFFFFF"/>
                </a:highlight>
              </a:rPr>
              <a:t>, le service statistique du ministère des affaires sociales. L’âge idéal de la retraite, pour les Français·e, reste en moyenne de 60,6 ans, bien que l’âge légal, lui, soit passé de 60 à 62 ans en 2010. Quant à l’âge moyen à partir duquel il n’est plus acceptable de faire travailler les gens, les personnes interrogées le fixent à 63,4 ans.</a:t>
            </a:r>
            <a:endParaRPr sz="1450">
              <a:solidFill>
                <a:srgbClr val="2D3539"/>
              </a:solidFill>
              <a:highlight>
                <a:srgbClr val="FFFFFF"/>
              </a:highlight>
            </a:endParaRPr>
          </a:p>
          <a:p>
            <a:pPr marL="0" marR="6347143" lvl="0" indent="0" algn="r">
              <a:lnSpc>
                <a:spcPct val="100000"/>
              </a:lnSpc>
              <a:spcBef>
                <a:spcPts val="0"/>
              </a:spcBef>
              <a:spcAft>
                <a:spcPts val="0"/>
              </a:spcAft>
              <a:buClr>
                <a:srgbClr val="3333CC"/>
              </a:buClr>
              <a:buSzPts val="1800"/>
              <a:buFont typeface="Times New Roman"/>
              <a:buNone/>
              <a:defRPr/>
            </a:pPr>
            <a:r>
              <a:rPr lang="fr" sz="1450">
                <a:solidFill>
                  <a:srgbClr val="2D3539"/>
                </a:solidFill>
                <a:highlight>
                  <a:srgbClr val="FFFFFF"/>
                </a:highlight>
              </a:rPr>
              <a:t>En 2020, [pgm Share] 63 % des Français·es âgé·es de 50 à 64 ans exprimaient le souhait de partir le plus tôt possible, un score six points au-dessus de la moyenne de l’UE.</a:t>
            </a:r>
            <a:endParaRPr sz="1450">
              <a:solidFill>
                <a:srgbClr val="2D3539"/>
              </a:solidFill>
              <a:highlight>
                <a:srgbClr val="FFFFFF"/>
              </a:highlight>
            </a:endParaRPr>
          </a:p>
          <a:p>
            <a:pPr marL="0" marR="0" lvl="0" indent="0" algn="r">
              <a:lnSpc>
                <a:spcPct val="100000"/>
              </a:lnSpc>
              <a:spcBef>
                <a:spcPts val="0"/>
              </a:spcBef>
              <a:spcAft>
                <a:spcPts val="0"/>
              </a:spcAft>
              <a:buClr>
                <a:srgbClr val="3333CC"/>
              </a:buClr>
              <a:buSzPts val="1800"/>
              <a:buFont typeface="Times New Roman"/>
              <a:buNone/>
              <a:defRPr/>
            </a:pPr>
            <a:endParaRPr sz="1550">
              <a:solidFill>
                <a:srgbClr val="2D3539"/>
              </a:solidFill>
              <a:highlight>
                <a:srgbClr val="FFFFFF"/>
              </a:highlight>
            </a:endParaRPr>
          </a:p>
        </p:txBody>
      </p:sp>
      <p:sp>
        <p:nvSpPr>
          <p:cNvPr id="395" name="Google Shape;395;g1cf96530b7c_0_112"/>
          <p:cNvSpPr txBox="1"/>
          <p:nvPr/>
        </p:nvSpPr>
        <p:spPr bwMode="auto">
          <a:xfrm>
            <a:off x="-19879" y="1902"/>
            <a:ext cx="9144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dirty="0">
                <a:solidFill>
                  <a:srgbClr val="980000"/>
                </a:solidFill>
              </a:rPr>
              <a:t>10. Une réforme dont les </a:t>
            </a:r>
            <a:r>
              <a:rPr lang="fr" sz="2400" b="1" dirty="0" err="1">
                <a:solidFill>
                  <a:srgbClr val="980000"/>
                </a:solidFill>
              </a:rPr>
              <a:t>Français·es</a:t>
            </a:r>
            <a:r>
              <a:rPr lang="fr" sz="2400" b="1" dirty="0">
                <a:solidFill>
                  <a:srgbClr val="980000"/>
                </a:solidFill>
              </a:rPr>
              <a:t> ne veulent pas</a:t>
            </a:r>
            <a:endParaRPr sz="2400" b="1" dirty="0">
              <a:solidFill>
                <a:srgbClr val="980000"/>
              </a:solidFill>
            </a:endParaRPr>
          </a:p>
        </p:txBody>
      </p:sp>
      <p:pic>
        <p:nvPicPr>
          <p:cNvPr id="396" name="Google Shape;396;g1cf96530b7c_0_112"/>
          <p:cNvPicPr/>
          <p:nvPr/>
        </p:nvPicPr>
        <p:blipFill>
          <a:blip r:embed="rId4">
            <a:alphaModFix/>
          </a:blip>
          <a:stretch/>
        </p:blipFill>
        <p:spPr bwMode="auto">
          <a:xfrm>
            <a:off x="2869199" y="699450"/>
            <a:ext cx="6322649" cy="57752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401" name="Google Shape;401;g1cf96530b7c_0_127"/>
          <p:cNvSpPr txBox="1"/>
          <p:nvPr/>
        </p:nvSpPr>
        <p:spPr bwMode="auto">
          <a:xfrm>
            <a:off x="8734500" y="6474700"/>
            <a:ext cx="4095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44</a:t>
            </a:fld>
            <a:endParaRPr sz="1400" b="0" i="0" u="none" strike="noStrike" cap="none">
              <a:solidFill>
                <a:srgbClr val="000000"/>
              </a:solidFill>
              <a:latin typeface="Arial"/>
              <a:ea typeface="Arial"/>
              <a:cs typeface="Arial"/>
            </a:endParaRPr>
          </a:p>
        </p:txBody>
      </p:sp>
      <p:sp>
        <p:nvSpPr>
          <p:cNvPr id="402" name="Google Shape;402;g1cf96530b7c_0_127"/>
          <p:cNvSpPr txBox="1"/>
          <p:nvPr/>
        </p:nvSpPr>
        <p:spPr bwMode="auto">
          <a:xfrm>
            <a:off x="-20758" y="0"/>
            <a:ext cx="91440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dirty="0">
                <a:solidFill>
                  <a:srgbClr val="980000"/>
                </a:solidFill>
              </a:rPr>
              <a:t>10. Une réforme dont les </a:t>
            </a:r>
            <a:r>
              <a:rPr lang="fr" sz="2400" b="1" dirty="0" err="1">
                <a:solidFill>
                  <a:srgbClr val="980000"/>
                </a:solidFill>
              </a:rPr>
              <a:t>Français·es</a:t>
            </a:r>
            <a:r>
              <a:rPr lang="fr" sz="2400" b="1" dirty="0">
                <a:solidFill>
                  <a:srgbClr val="980000"/>
                </a:solidFill>
              </a:rPr>
              <a:t> ne veulent pas</a:t>
            </a:r>
            <a:endParaRPr sz="2400" b="1" dirty="0">
              <a:solidFill>
                <a:srgbClr val="980000"/>
              </a:solidFill>
            </a:endParaRPr>
          </a:p>
        </p:txBody>
      </p:sp>
      <p:pic>
        <p:nvPicPr>
          <p:cNvPr id="403" name="Google Shape;403;g1cf96530b7c_0_127"/>
          <p:cNvPicPr/>
          <p:nvPr/>
        </p:nvPicPr>
        <p:blipFill>
          <a:blip r:embed="rId3">
            <a:alphaModFix/>
          </a:blip>
          <a:stretch/>
        </p:blipFill>
        <p:spPr bwMode="auto">
          <a:xfrm>
            <a:off x="1230425" y="541375"/>
            <a:ext cx="6347212" cy="577524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434" name="Google Shape;434;p38"/>
          <p:cNvSpPr txBox="1"/>
          <p:nvPr/>
        </p:nvSpPr>
        <p:spPr bwMode="auto">
          <a:xfrm>
            <a:off x="8740300" y="6484550"/>
            <a:ext cx="399899"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45</a:t>
            </a:fld>
            <a:endParaRPr sz="1400" b="0" i="0" u="none" strike="noStrike" cap="none">
              <a:solidFill>
                <a:srgbClr val="000000"/>
              </a:solidFill>
              <a:latin typeface="Arial"/>
              <a:ea typeface="Arial"/>
              <a:cs typeface="Arial"/>
            </a:endParaRPr>
          </a:p>
        </p:txBody>
      </p:sp>
      <p:sp>
        <p:nvSpPr>
          <p:cNvPr id="435" name="Google Shape;435;p38"/>
          <p:cNvSpPr txBox="1"/>
          <p:nvPr/>
        </p:nvSpPr>
        <p:spPr bwMode="auto">
          <a:xfrm>
            <a:off x="109875" y="409550"/>
            <a:ext cx="9034200" cy="5346300"/>
          </a:xfrm>
          <a:prstGeom prst="rect">
            <a:avLst/>
          </a:prstGeom>
          <a:noFill/>
          <a:ln>
            <a:noFill/>
          </a:ln>
        </p:spPr>
        <p:txBody>
          <a:bodyPr spcFirstLastPara="1" wrap="square" lIns="90000" tIns="46800" rIns="90000" bIns="46800" anchor="t" anchorCtr="0">
            <a:noAutofit/>
          </a:bodyPr>
          <a:lstStyle/>
          <a:p>
            <a:pPr marL="0" marR="0" lvl="0" indent="0" algn="l">
              <a:lnSpc>
                <a:spcPct val="114999"/>
              </a:lnSpc>
              <a:spcBef>
                <a:spcPts val="0"/>
              </a:spcBef>
              <a:spcAft>
                <a:spcPts val="0"/>
              </a:spcAft>
              <a:buClr>
                <a:srgbClr val="000000"/>
              </a:buClr>
              <a:buSzPts val="1800"/>
              <a:buFont typeface="Arial"/>
              <a:buNone/>
              <a:defRPr/>
            </a:pPr>
            <a:r>
              <a:rPr lang="fr" sz="1800" b="1" i="1" u="none" strike="noStrike" cap="none">
                <a:solidFill>
                  <a:srgbClr val="00000A"/>
                </a:solidFill>
                <a:latin typeface="Arial Narrow"/>
                <a:ea typeface="Arial Narrow"/>
                <a:cs typeface="Arial Narrow"/>
              </a:rPr>
              <a:t>Septembre 2019 : </a:t>
            </a:r>
            <a:r>
              <a:rPr lang="fr" sz="1800" b="0" i="1" u="none" strike="noStrike" cap="none">
                <a:solidFill>
                  <a:srgbClr val="00000A"/>
                </a:solidFill>
                <a:latin typeface="Arial Narrow"/>
                <a:ea typeface="Arial Narrow"/>
                <a:cs typeface="Arial Narrow"/>
              </a:rPr>
              <a:t>Retraites : abandon du projet gouvernemental – Améliorons nos retraites </a:t>
            </a:r>
            <a:r>
              <a:rPr lang="fr" sz="1800" b="1" i="1" u="sng" strike="noStrike" cap="none">
                <a:solidFill>
                  <a:schemeClr val="hlink"/>
                </a:solidFill>
                <a:latin typeface="Arial Narrow"/>
                <a:ea typeface="Arial Narrow"/>
                <a:cs typeface="Arial Narrow"/>
              </a:rPr>
              <a:t>https://www.snesup.fr/article/retraites-abandon-du-projet-gouvernemental-ameliorons-nos-retraites-version-revue-et-enrichie-du-27092019</a:t>
            </a:r>
            <a:endParaRPr sz="1800" b="1" i="1" u="sng" strike="noStrike" cap="none">
              <a:solidFill>
                <a:schemeClr val="hlink"/>
              </a:solidFill>
              <a:latin typeface="Arial Narrow"/>
              <a:ea typeface="Arial Narrow"/>
              <a:cs typeface="Arial Narrow"/>
            </a:endParaRPr>
          </a:p>
          <a:p>
            <a:pPr marL="0" marR="0" lvl="0" indent="0" algn="l">
              <a:lnSpc>
                <a:spcPct val="114999"/>
              </a:lnSpc>
              <a:spcBef>
                <a:spcPts val="600"/>
              </a:spcBef>
              <a:spcAft>
                <a:spcPts val="0"/>
              </a:spcAft>
              <a:buClr>
                <a:srgbClr val="000000"/>
              </a:buClr>
              <a:buSzPts val="1800"/>
              <a:buFont typeface="Arial"/>
              <a:buNone/>
              <a:defRPr/>
            </a:pPr>
            <a:r>
              <a:rPr lang="fr" sz="1800" b="1" i="1" u="none" strike="noStrike" cap="none">
                <a:solidFill>
                  <a:srgbClr val="00000A"/>
                </a:solidFill>
                <a:latin typeface="Arial Narrow"/>
                <a:ea typeface="Arial Narrow"/>
                <a:cs typeface="Arial Narrow"/>
              </a:rPr>
              <a:t>+“Pour” Spécial Retraites -</a:t>
            </a:r>
            <a:r>
              <a:rPr lang="fr" sz="1800" b="0" i="0" u="none" strike="noStrike" cap="none">
                <a:solidFill>
                  <a:srgbClr val="00000A"/>
                </a:solidFill>
                <a:latin typeface="Cambria"/>
                <a:ea typeface="Cambria"/>
                <a:cs typeface="Cambria"/>
              </a:rPr>
              <a:t> </a:t>
            </a:r>
            <a:r>
              <a:rPr lang="fr" sz="1800" b="1" i="1" u="sng" strike="noStrike" cap="none">
                <a:solidFill>
                  <a:schemeClr val="hlink"/>
                </a:solidFill>
                <a:latin typeface="Arial Narrow"/>
                <a:ea typeface="Arial Narrow"/>
                <a:cs typeface="Arial Narrow"/>
                <a:hlinkClick r:id="rId2" tooltip="http://fsu.fr/POUR-speciales-retraites.html"/>
              </a:rPr>
              <a:t>http://fsu.fr/POUR-speciales-retraites.html</a:t>
            </a:r>
            <a:endParaRPr sz="1800" b="1" i="1" u="none" strike="noStrike" cap="none">
              <a:solidFill>
                <a:srgbClr val="00000A"/>
              </a:solidFill>
              <a:latin typeface="Arial Narrow"/>
              <a:ea typeface="Arial Narrow"/>
              <a:cs typeface="Arial Narrow"/>
            </a:endParaRPr>
          </a:p>
          <a:p>
            <a:pPr marL="0" marR="0" lvl="0" indent="0" algn="l">
              <a:lnSpc>
                <a:spcPct val="114999"/>
              </a:lnSpc>
              <a:spcBef>
                <a:spcPts val="600"/>
              </a:spcBef>
              <a:spcAft>
                <a:spcPts val="0"/>
              </a:spcAft>
              <a:buClr>
                <a:srgbClr val="000000"/>
              </a:buClr>
              <a:buSzPts val="1800"/>
              <a:buFont typeface="Arial"/>
              <a:buNone/>
              <a:defRPr/>
            </a:pPr>
            <a:r>
              <a:rPr lang="fr" sz="1800" b="1" i="1" u="none" strike="noStrike" cap="none">
                <a:solidFill>
                  <a:srgbClr val="00000A"/>
                </a:solidFill>
                <a:latin typeface="Arial Narrow"/>
                <a:ea typeface="Arial Narrow"/>
                <a:cs typeface="Arial Narrow"/>
              </a:rPr>
              <a:t>+Tract FSU  </a:t>
            </a:r>
            <a:r>
              <a:rPr lang="fr" sz="1800" b="1" i="1" u="sng" strike="noStrike" cap="none">
                <a:solidFill>
                  <a:schemeClr val="hlink"/>
                </a:solidFill>
                <a:latin typeface="Arial Narrow"/>
                <a:ea typeface="Arial Narrow"/>
                <a:cs typeface="Arial Narrow"/>
                <a:hlinkClick r:id="rId3" tooltip="https://www.snesup.fr/article/retraites-par-points-attention-danger-tract-retraite-septembre-2019"/>
              </a:rPr>
              <a:t>https://www.snesup.fr/article/retraites-par-points-attention-danger-tract-retraite-septembre-2019</a:t>
            </a:r>
            <a:endParaRPr sz="1800" b="1" i="1" u="sng" strike="noStrike" cap="none">
              <a:solidFill>
                <a:schemeClr val="hlink"/>
              </a:solidFill>
              <a:latin typeface="Arial Narrow"/>
              <a:ea typeface="Arial Narrow"/>
              <a:cs typeface="Arial Narrow"/>
            </a:endParaRPr>
          </a:p>
          <a:p>
            <a:pPr marL="0" marR="0" lvl="0" indent="0" algn="l">
              <a:lnSpc>
                <a:spcPct val="114999"/>
              </a:lnSpc>
              <a:spcBef>
                <a:spcPts val="600"/>
              </a:spcBef>
              <a:spcAft>
                <a:spcPts val="0"/>
              </a:spcAft>
              <a:buClr>
                <a:srgbClr val="000000"/>
              </a:buClr>
              <a:buSzPts val="1800"/>
              <a:buFont typeface="Arial"/>
              <a:buNone/>
              <a:defRPr/>
            </a:pPr>
            <a:r>
              <a:rPr lang="fr" sz="1800" b="1" i="1" u="none" strike="noStrike" cap="none">
                <a:solidFill>
                  <a:srgbClr val="00000A"/>
                </a:solidFill>
                <a:latin typeface="Arial Narrow"/>
                <a:ea typeface="Arial Narrow"/>
                <a:cs typeface="Arial Narrow"/>
              </a:rPr>
              <a:t>Juin 2019 </a:t>
            </a:r>
            <a:r>
              <a:rPr lang="fr" sz="1800" b="0" i="1" u="none" strike="noStrike" cap="none">
                <a:solidFill>
                  <a:srgbClr val="00000A"/>
                </a:solidFill>
                <a:latin typeface="Arial Narrow"/>
                <a:ea typeface="Arial Narrow"/>
                <a:cs typeface="Arial Narrow"/>
              </a:rPr>
              <a:t>Retraites : l’avenir à reculons : </a:t>
            </a:r>
            <a:r>
              <a:rPr lang="fr" sz="1800" b="0" i="1" u="sng" strike="noStrike" cap="none">
                <a:solidFill>
                  <a:schemeClr val="hlink"/>
                </a:solidFill>
                <a:latin typeface="Arial Narrow"/>
                <a:ea typeface="Arial Narrow"/>
                <a:cs typeface="Arial Narrow"/>
                <a:hlinkClick r:id="rId4" tooltip="https://www.snesup.fr/article/retraites-lavenir-reculons-par-michelle-lauton-et-herve-lelourec-membres-de-la-can-du-snesup-fsu-17-juin-2019"/>
              </a:rPr>
              <a:t>https://www.snesup.fr/article/retraites-lavenir-reculons-par-michelle-lauton-et-herve-lelourec-membres-de-la-can-du-snesup-fsu-17-juin-2019</a:t>
            </a:r>
            <a:endParaRPr sz="1800" b="0" i="1" u="sng" strike="noStrike" cap="none">
              <a:solidFill>
                <a:schemeClr val="hlink"/>
              </a:solidFill>
              <a:latin typeface="Arial Narrow"/>
              <a:ea typeface="Arial Narrow"/>
              <a:cs typeface="Arial Narrow"/>
            </a:endParaRPr>
          </a:p>
          <a:p>
            <a:pPr marL="0" marR="0" lvl="0" indent="0" algn="l">
              <a:lnSpc>
                <a:spcPct val="114999"/>
              </a:lnSpc>
              <a:spcBef>
                <a:spcPts val="600"/>
              </a:spcBef>
              <a:spcAft>
                <a:spcPts val="0"/>
              </a:spcAft>
              <a:buClr>
                <a:srgbClr val="000000"/>
              </a:buClr>
              <a:buSzPts val="1800"/>
              <a:buFont typeface="Arial"/>
              <a:buNone/>
              <a:defRPr/>
            </a:pPr>
            <a:r>
              <a:rPr lang="fr" sz="1800" b="1" i="1" u="none" strike="noStrike" cap="none">
                <a:solidFill>
                  <a:srgbClr val="00000A"/>
                </a:solidFill>
                <a:latin typeface="Arial Narrow"/>
                <a:ea typeface="Arial Narrow"/>
                <a:cs typeface="Arial Narrow"/>
              </a:rPr>
              <a:t>Mai 2019</a:t>
            </a:r>
            <a:r>
              <a:rPr lang="fr" sz="1800" b="0" i="0" u="none" strike="noStrike" cap="none">
                <a:solidFill>
                  <a:srgbClr val="00000A"/>
                </a:solidFill>
                <a:latin typeface="Arial Narrow"/>
                <a:ea typeface="Arial Narrow"/>
                <a:cs typeface="Arial Narrow"/>
              </a:rPr>
              <a:t> : Retraites – comprendre la réforme Macron : </a:t>
            </a:r>
            <a:r>
              <a:rPr lang="fr" sz="1800" b="0" i="0" u="sng" strike="noStrike" cap="none">
                <a:solidFill>
                  <a:schemeClr val="hlink"/>
                </a:solidFill>
                <a:latin typeface="Arial Narrow"/>
                <a:ea typeface="Arial Narrow"/>
                <a:cs typeface="Arial Narrow"/>
                <a:hlinkClick r:id="rId5" tooltip="http://fsu.fr/Retraites-comprendre-la-reforme-Macron-lutter-avec-la-FSU-pour-developper-les.html"/>
              </a:rPr>
              <a:t>http://fsu.fr/Retraites-comprendre-la-reforme-Macron-lutter-avec-la-FSU-pour-developper-les.html</a:t>
            </a:r>
            <a:r>
              <a:rPr lang="fr" sz="1800" b="0" i="0" u="sng" strike="noStrike" cap="none">
                <a:solidFill>
                  <a:srgbClr val="00000A"/>
                </a:solidFill>
                <a:latin typeface="Arial Narrow"/>
                <a:ea typeface="Arial Narrow"/>
                <a:cs typeface="Arial Narrow"/>
              </a:rPr>
              <a:t>.</a:t>
            </a:r>
            <a:endParaRPr sz="1800" b="0" i="0" u="sng" strike="noStrike" cap="none">
              <a:solidFill>
                <a:srgbClr val="00000A"/>
              </a:solidFill>
              <a:latin typeface="Arial Narrow"/>
              <a:ea typeface="Arial Narrow"/>
              <a:cs typeface="Arial Narrow"/>
            </a:endParaRPr>
          </a:p>
          <a:p>
            <a:pPr marL="0" marR="0" lvl="0" indent="0" algn="l">
              <a:lnSpc>
                <a:spcPct val="114999"/>
              </a:lnSpc>
              <a:spcBef>
                <a:spcPts val="600"/>
              </a:spcBef>
              <a:spcAft>
                <a:spcPts val="0"/>
              </a:spcAft>
              <a:buClr>
                <a:srgbClr val="000000"/>
              </a:buClr>
              <a:buSzPts val="1800"/>
              <a:buFont typeface="Arial"/>
              <a:buNone/>
              <a:defRPr/>
            </a:pPr>
            <a:r>
              <a:rPr lang="fr" sz="1800" b="1" i="1" u="none" strike="noStrike" cap="none">
                <a:solidFill>
                  <a:srgbClr val="00000A"/>
                </a:solidFill>
                <a:latin typeface="Arial Narrow"/>
                <a:ea typeface="Arial Narrow"/>
                <a:cs typeface="Arial Narrow"/>
              </a:rPr>
              <a:t>Février 2019</a:t>
            </a:r>
            <a:r>
              <a:rPr lang="fr" sz="1800" b="0" i="0" u="none" strike="noStrike" cap="none">
                <a:solidFill>
                  <a:srgbClr val="00000A"/>
                </a:solidFill>
                <a:latin typeface="Arial Narrow"/>
                <a:ea typeface="Arial Narrow"/>
                <a:cs typeface="Arial Narrow"/>
              </a:rPr>
              <a:t> : les pensions de réversion en ligne de mire- </a:t>
            </a:r>
            <a:r>
              <a:rPr lang="fr" sz="1800" b="0" i="0" u="sng" strike="noStrike" cap="none">
                <a:solidFill>
                  <a:schemeClr val="hlink"/>
                </a:solidFill>
                <a:latin typeface="Arial Narrow"/>
                <a:ea typeface="Arial Narrow"/>
                <a:cs typeface="Arial Narrow"/>
                <a:hlinkClick r:id="rId6" tooltip="https://www.snesup.fr/article/projets-de-reforme-des-retraites-les-pensions-de-reversion-en-ligne-de-mire"/>
              </a:rPr>
              <a:t>https://www.snesup.fr/article/projets-de-reforme-des-retraites-les-pensions-de-reversion-en-ligne-de-mire</a:t>
            </a:r>
            <a:endParaRPr sz="1800" b="0" i="0" u="sng" strike="noStrike" cap="none">
              <a:solidFill>
                <a:schemeClr val="hlink"/>
              </a:solidFill>
              <a:latin typeface="Arial Narrow"/>
              <a:ea typeface="Arial Narrow"/>
              <a:cs typeface="Arial Narrow"/>
            </a:endParaRPr>
          </a:p>
          <a:p>
            <a:pPr marL="0" marR="0" lvl="0" indent="0" algn="l">
              <a:lnSpc>
                <a:spcPct val="114999"/>
              </a:lnSpc>
              <a:spcBef>
                <a:spcPts val="300"/>
              </a:spcBef>
              <a:spcAft>
                <a:spcPts val="0"/>
              </a:spcAft>
              <a:buClr>
                <a:srgbClr val="000000"/>
              </a:buClr>
              <a:buSzPts val="1800"/>
              <a:buFont typeface="Arial"/>
              <a:buNone/>
              <a:defRPr/>
            </a:pPr>
            <a:r>
              <a:rPr lang="fr" sz="1800" b="1" i="1" u="none" strike="noStrike" cap="none">
                <a:solidFill>
                  <a:srgbClr val="00000A"/>
                </a:solidFill>
                <a:latin typeface="Arial Narrow"/>
                <a:ea typeface="Arial Narrow"/>
                <a:cs typeface="Arial Narrow"/>
              </a:rPr>
              <a:t>Décembre 2018</a:t>
            </a:r>
            <a:r>
              <a:rPr lang="fr" sz="1800" b="0" i="0" u="none" strike="noStrike" cap="none">
                <a:solidFill>
                  <a:srgbClr val="00000A"/>
                </a:solidFill>
                <a:latin typeface="Arial Narrow"/>
                <a:ea typeface="Arial Narrow"/>
                <a:cs typeface="Arial Narrow"/>
              </a:rPr>
              <a:t> : dossier Retraites-par points : une réforme injuste -  </a:t>
            </a:r>
            <a:r>
              <a:rPr lang="fr" sz="1800" b="0" i="0" u="sng" strike="noStrike" cap="none">
                <a:solidFill>
                  <a:schemeClr val="hlink"/>
                </a:solidFill>
                <a:latin typeface="Arial Narrow"/>
                <a:ea typeface="Arial Narrow"/>
                <a:cs typeface="Arial Narrow"/>
                <a:hlinkClick r:id="rId7" tooltip="https://www.snesup.fr/sites/default/files/fichier/74009-snesup_mensuel_670-671_dossier_retraite.pdf"/>
              </a:rPr>
              <a:t>https://www.snesup.fr/sites/default/files/fichier/74009-snesup_mensuel_670-671_dossier_retraite.pdf</a:t>
            </a:r>
            <a:endParaRPr sz="1800" b="0" i="0" u="sng" strike="noStrike" cap="none">
              <a:solidFill>
                <a:schemeClr val="hlink"/>
              </a:solidFill>
              <a:latin typeface="Arial Narrow"/>
              <a:ea typeface="Arial Narrow"/>
              <a:cs typeface="Arial Narrow"/>
            </a:endParaRPr>
          </a:p>
          <a:p>
            <a:pPr marL="0" marR="0" lvl="0" indent="0" algn="l">
              <a:lnSpc>
                <a:spcPct val="114999"/>
              </a:lnSpc>
              <a:spcBef>
                <a:spcPts val="300"/>
              </a:spcBef>
              <a:spcAft>
                <a:spcPts val="0"/>
              </a:spcAft>
              <a:buClr>
                <a:srgbClr val="000000"/>
              </a:buClr>
              <a:buSzPts val="1800"/>
              <a:buFont typeface="Arial"/>
              <a:buNone/>
              <a:defRPr/>
            </a:pPr>
            <a:r>
              <a:rPr lang="fr" sz="1800" b="1" i="1" u="none" strike="noStrike" cap="none">
                <a:solidFill>
                  <a:srgbClr val="00000A"/>
                </a:solidFill>
                <a:latin typeface="Arial Narrow"/>
                <a:ea typeface="Arial Narrow"/>
                <a:cs typeface="Arial Narrow"/>
              </a:rPr>
              <a:t>Février 2018</a:t>
            </a:r>
            <a:r>
              <a:rPr lang="fr" sz="1800" b="0" i="0" u="none" strike="noStrike" cap="none">
                <a:solidFill>
                  <a:srgbClr val="00000A"/>
                </a:solidFill>
                <a:latin typeface="Arial Narrow"/>
                <a:ea typeface="Arial Narrow"/>
                <a:cs typeface="Arial Narrow"/>
              </a:rPr>
              <a:t> : dossier Retraites : un privilège ? NON, un droit. </a:t>
            </a:r>
            <a:r>
              <a:rPr lang="fr" sz="1800" b="0" i="0" u="sng" strike="noStrike" cap="none">
                <a:solidFill>
                  <a:schemeClr val="hlink"/>
                </a:solidFill>
                <a:latin typeface="Arial Narrow"/>
                <a:ea typeface="Arial Narrow"/>
                <a:cs typeface="Arial Narrow"/>
                <a:hlinkClick r:id="rId8" tooltip="https://www.snesup.fr/sites/default/files/fichier/snesup_662_complet_bd.pdf"/>
              </a:rPr>
              <a:t>https://www.snesup.fr/sites/default/files/fichier/snesup_662_complet_bd.pdf</a:t>
            </a:r>
            <a:endParaRPr sz="1800" b="0" i="0" u="none" strike="noStrike" cap="none">
              <a:solidFill>
                <a:schemeClr val="dk1"/>
              </a:solidFill>
              <a:latin typeface="Arial"/>
              <a:ea typeface="Arial"/>
              <a:cs typeface="Arial"/>
            </a:endParaRPr>
          </a:p>
        </p:txBody>
      </p:sp>
      <p:sp>
        <p:nvSpPr>
          <p:cNvPr id="436" name="Google Shape;436;p38"/>
          <p:cNvSpPr txBox="1"/>
          <p:nvPr/>
        </p:nvSpPr>
        <p:spPr bwMode="auto">
          <a:xfrm>
            <a:off x="0" y="12"/>
            <a:ext cx="8382000" cy="368399"/>
          </a:xfrm>
          <a:prstGeom prst="rect">
            <a:avLst/>
          </a:prstGeom>
          <a:noFill/>
          <a:ln>
            <a:noFill/>
          </a:ln>
        </p:spPr>
        <p:txBody>
          <a:bodyPr spcFirstLastPara="1" wrap="square" lIns="90000" tIns="46800" rIns="90000" bIns="46800" anchor="t" anchorCtr="0">
            <a:noAutofit/>
          </a:bodyPr>
          <a:lstStyle/>
          <a:p>
            <a:pPr marL="0" marR="0" lvl="0" indent="0" algn="l">
              <a:lnSpc>
                <a:spcPct val="114999"/>
              </a:lnSpc>
              <a:spcBef>
                <a:spcPts val="0"/>
              </a:spcBef>
              <a:spcAft>
                <a:spcPts val="600"/>
              </a:spcAft>
              <a:buClr>
                <a:srgbClr val="000000"/>
              </a:buClr>
              <a:buSzPts val="2400"/>
              <a:buFont typeface="Arial"/>
              <a:buNone/>
              <a:defRPr/>
            </a:pPr>
            <a:r>
              <a:rPr lang="fr" sz="2400" b="1" i="0" u="none" strike="noStrike" cap="none">
                <a:solidFill>
                  <a:srgbClr val="980000"/>
                </a:solidFill>
                <a:latin typeface="Permanent Marker"/>
                <a:ea typeface="Permanent Marker"/>
                <a:cs typeface="Permanent Marker"/>
              </a:rPr>
              <a:t>Éléments de Bibliographie syndicale FSU</a:t>
            </a:r>
            <a:endParaRPr sz="2400" i="0" u="none" strike="noStrike" cap="none">
              <a:solidFill>
                <a:srgbClr val="980000"/>
              </a:solidFill>
              <a:latin typeface="Permanent Marker"/>
              <a:ea typeface="Permanent Marker"/>
              <a:cs typeface="Permanent Marke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441" name="Google Shape;441;g1809698d343_6_0"/>
          <p:cNvSpPr txBox="1"/>
          <p:nvPr/>
        </p:nvSpPr>
        <p:spPr bwMode="auto">
          <a:xfrm>
            <a:off x="8740300" y="6484550"/>
            <a:ext cx="399899"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46</a:t>
            </a:fld>
            <a:endParaRPr sz="1400" b="0" i="0" u="none" strike="noStrike" cap="none">
              <a:solidFill>
                <a:srgbClr val="000000"/>
              </a:solidFill>
              <a:latin typeface="Arial"/>
              <a:ea typeface="Arial"/>
              <a:cs typeface="Arial"/>
            </a:endParaRPr>
          </a:p>
        </p:txBody>
      </p:sp>
      <p:sp>
        <p:nvSpPr>
          <p:cNvPr id="442" name="Google Shape;442;g1809698d343_6_0"/>
          <p:cNvSpPr txBox="1"/>
          <p:nvPr/>
        </p:nvSpPr>
        <p:spPr bwMode="auto">
          <a:xfrm>
            <a:off x="109875" y="721049"/>
            <a:ext cx="9034200" cy="5034600"/>
          </a:xfrm>
          <a:prstGeom prst="rect">
            <a:avLst/>
          </a:prstGeom>
          <a:noFill/>
          <a:ln>
            <a:noFill/>
          </a:ln>
        </p:spPr>
        <p:txBody>
          <a:bodyPr spcFirstLastPara="1" wrap="square" lIns="90000" tIns="46800" rIns="90000" bIns="46800" anchor="t" anchorCtr="0">
            <a:noAutofit/>
          </a:bodyPr>
          <a:lstStyle/>
          <a:p>
            <a:pPr marL="0" marR="0" lvl="0" indent="0" algn="l">
              <a:lnSpc>
                <a:spcPct val="114999"/>
              </a:lnSpc>
              <a:spcBef>
                <a:spcPts val="0"/>
              </a:spcBef>
              <a:spcAft>
                <a:spcPts val="0"/>
              </a:spcAft>
              <a:buClr>
                <a:srgbClr val="000000"/>
              </a:buClr>
              <a:buSzPts val="1800"/>
              <a:buFont typeface="Arial"/>
              <a:buNone/>
              <a:defRPr/>
            </a:pPr>
            <a:r>
              <a:rPr lang="fr" sz="1800" b="1" i="1">
                <a:solidFill>
                  <a:srgbClr val="00000A"/>
                </a:solidFill>
                <a:latin typeface="Arial Narrow"/>
                <a:ea typeface="Arial Narrow"/>
                <a:cs typeface="Arial Narrow"/>
              </a:rPr>
              <a:t>Vidéo de Michael Zemmour au CDFN de Septembre 2022 : </a:t>
            </a:r>
            <a:r>
              <a:rPr lang="fr" sz="1600" u="sng">
                <a:solidFill>
                  <a:schemeClr val="hlink"/>
                </a:solidFill>
                <a:hlinkClick r:id="rId2" tooltip="https://fsu.fr/michael-zemmour-invite-au-cdfn-de-septembre-2022/"/>
              </a:rPr>
              <a:t>michael-zemmour-invite-au-cdfn-de-septembre-2022</a:t>
            </a:r>
            <a:endParaRPr sz="2300" b="1" i="1">
              <a:solidFill>
                <a:srgbClr val="00000A"/>
              </a:solidFill>
              <a:latin typeface="Arial Narrow"/>
              <a:ea typeface="Arial Narrow"/>
              <a:cs typeface="Arial Narrow"/>
            </a:endParaRPr>
          </a:p>
          <a:p>
            <a:pPr marL="0" marR="0" lvl="0" indent="0" algn="l">
              <a:lnSpc>
                <a:spcPct val="114999"/>
              </a:lnSpc>
              <a:spcBef>
                <a:spcPts val="0"/>
              </a:spcBef>
              <a:spcAft>
                <a:spcPts val="0"/>
              </a:spcAft>
              <a:buClr>
                <a:srgbClr val="000000"/>
              </a:buClr>
              <a:buSzPts val="1800"/>
              <a:buFont typeface="Arial"/>
              <a:buNone/>
              <a:defRPr/>
            </a:pPr>
            <a:endParaRPr sz="1800" b="1" i="1">
              <a:solidFill>
                <a:srgbClr val="00000A"/>
              </a:solidFill>
              <a:latin typeface="Arial Narrow"/>
              <a:ea typeface="Arial Narrow"/>
              <a:cs typeface="Arial Narrow"/>
            </a:endParaRPr>
          </a:p>
          <a:p>
            <a:pPr marL="0" marR="0" lvl="0" indent="0" algn="l">
              <a:lnSpc>
                <a:spcPct val="114999"/>
              </a:lnSpc>
              <a:spcBef>
                <a:spcPts val="0"/>
              </a:spcBef>
              <a:spcAft>
                <a:spcPts val="0"/>
              </a:spcAft>
              <a:buClr>
                <a:srgbClr val="000000"/>
              </a:buClr>
              <a:buSzPts val="1800"/>
              <a:buFont typeface="Arial"/>
              <a:buNone/>
              <a:defRPr/>
            </a:pPr>
            <a:r>
              <a:rPr lang="fr" sz="1800" b="1" i="1">
                <a:solidFill>
                  <a:srgbClr val="00000A"/>
                </a:solidFill>
                <a:latin typeface="Arial Narrow"/>
                <a:ea typeface="Arial Narrow"/>
                <a:cs typeface="Arial Narrow"/>
              </a:rPr>
              <a:t>Octobre</a:t>
            </a:r>
            <a:r>
              <a:rPr lang="fr" sz="1800" b="1" i="1" u="none" strike="noStrike" cap="none">
                <a:solidFill>
                  <a:srgbClr val="00000A"/>
                </a:solidFill>
                <a:latin typeface="Arial Narrow"/>
                <a:ea typeface="Arial Narrow"/>
                <a:cs typeface="Arial Narrow"/>
              </a:rPr>
              <a:t> 20</a:t>
            </a:r>
            <a:r>
              <a:rPr lang="fr" sz="1800" b="1" i="1">
                <a:solidFill>
                  <a:srgbClr val="00000A"/>
                </a:solidFill>
                <a:latin typeface="Arial Narrow"/>
                <a:ea typeface="Arial Narrow"/>
                <a:cs typeface="Arial Narrow"/>
              </a:rPr>
              <a:t>22 </a:t>
            </a:r>
            <a:r>
              <a:rPr lang="fr" sz="1800" b="1" i="1" u="none" strike="noStrike" cap="none">
                <a:solidFill>
                  <a:srgbClr val="00000A"/>
                </a:solidFill>
                <a:latin typeface="Arial Narrow"/>
                <a:ea typeface="Arial Narrow"/>
                <a:cs typeface="Arial Narrow"/>
              </a:rPr>
              <a:t>: 4 pages retraites FSU : </a:t>
            </a:r>
            <a:r>
              <a:rPr lang="fr" sz="1600" u="sng">
                <a:solidFill>
                  <a:schemeClr val="hlink"/>
                </a:solidFill>
                <a:hlinkClick r:id="rId3" tooltip="https://www.snesup.fr/sites/default/files/fichier/fsu_-_4_pages_retraites-_octobre_2022.pdf"/>
              </a:rPr>
              <a:t>https://www.snesup.fr/sites/default/files/fichier/fsu_-_4_pages_retraites-_octobre_2022.pdf</a:t>
            </a:r>
            <a:endParaRPr sz="2300" i="1">
              <a:solidFill>
                <a:srgbClr val="00000A"/>
              </a:solidFill>
              <a:latin typeface="Arial Narrow"/>
              <a:ea typeface="Arial Narrow"/>
              <a:cs typeface="Arial Narrow"/>
            </a:endParaRPr>
          </a:p>
          <a:p>
            <a:pPr marL="0" marR="0" lvl="0" indent="0" algn="l">
              <a:lnSpc>
                <a:spcPct val="114999"/>
              </a:lnSpc>
              <a:spcBef>
                <a:spcPts val="0"/>
              </a:spcBef>
              <a:spcAft>
                <a:spcPts val="0"/>
              </a:spcAft>
              <a:buClr>
                <a:srgbClr val="000000"/>
              </a:buClr>
              <a:buSzPts val="1800"/>
              <a:buFont typeface="Arial"/>
              <a:buNone/>
              <a:defRPr/>
            </a:pPr>
            <a:endParaRPr sz="1800" i="1">
              <a:solidFill>
                <a:srgbClr val="00000A"/>
              </a:solidFill>
              <a:latin typeface="Arial Narrow"/>
              <a:ea typeface="Arial Narrow"/>
              <a:cs typeface="Arial Narrow"/>
            </a:endParaRPr>
          </a:p>
          <a:p>
            <a:pPr marL="0" marR="0" lvl="0" indent="0" algn="l">
              <a:lnSpc>
                <a:spcPct val="114999"/>
              </a:lnSpc>
              <a:spcBef>
                <a:spcPts val="0"/>
              </a:spcBef>
              <a:spcAft>
                <a:spcPts val="0"/>
              </a:spcAft>
              <a:buClr>
                <a:srgbClr val="000000"/>
              </a:buClr>
              <a:buSzPts val="1800"/>
              <a:buFont typeface="Arial"/>
              <a:buNone/>
              <a:defRPr/>
            </a:pPr>
            <a:r>
              <a:rPr lang="fr" sz="1800" b="1" i="1">
                <a:solidFill>
                  <a:srgbClr val="00000A"/>
                </a:solidFill>
                <a:latin typeface="Arial Narrow"/>
                <a:ea typeface="Arial Narrow"/>
                <a:cs typeface="Arial Narrow"/>
              </a:rPr>
              <a:t>Novembre 2022 : Dossier de la revue POUR  (FSU) “Retraites en marche forcée” :</a:t>
            </a:r>
            <a:endParaRPr sz="1800" b="1" i="1">
              <a:solidFill>
                <a:srgbClr val="00000A"/>
              </a:solidFill>
              <a:latin typeface="Arial Narrow"/>
              <a:ea typeface="Arial Narrow"/>
              <a:cs typeface="Arial Narrow"/>
            </a:endParaRPr>
          </a:p>
          <a:p>
            <a:pPr marL="0" marR="0" lvl="0" indent="0" algn="l">
              <a:lnSpc>
                <a:spcPct val="114999"/>
              </a:lnSpc>
              <a:spcBef>
                <a:spcPts val="0"/>
              </a:spcBef>
              <a:spcAft>
                <a:spcPts val="0"/>
              </a:spcAft>
              <a:buClr>
                <a:srgbClr val="000000"/>
              </a:buClr>
              <a:buSzPts val="1800"/>
              <a:buFont typeface="Arial"/>
              <a:buNone/>
              <a:defRPr/>
            </a:pPr>
            <a:r>
              <a:rPr lang="fr" sz="1600" u="sng">
                <a:solidFill>
                  <a:schemeClr val="hlink"/>
                </a:solidFill>
                <a:hlinkClick r:id="rId4" tooltip="https://www.snesup.fr/sites/default/files/fichier/p17-23_dossier.pdf"/>
              </a:rPr>
              <a:t>https://www.snesup.fr/sites/default/files/fichier/p17-23_dossier.pdf</a:t>
            </a:r>
            <a:endParaRPr sz="2300">
              <a:solidFill>
                <a:srgbClr val="00000A"/>
              </a:solidFill>
              <a:latin typeface="Arial Narrow"/>
              <a:ea typeface="Arial Narrow"/>
              <a:cs typeface="Arial Narrow"/>
            </a:endParaRPr>
          </a:p>
          <a:p>
            <a:pPr marL="0" marR="0" lvl="0" indent="0" algn="l">
              <a:lnSpc>
                <a:spcPct val="114999"/>
              </a:lnSpc>
              <a:spcBef>
                <a:spcPts val="0"/>
              </a:spcBef>
              <a:spcAft>
                <a:spcPts val="0"/>
              </a:spcAft>
              <a:buClr>
                <a:srgbClr val="000000"/>
              </a:buClr>
              <a:buSzPts val="1800"/>
              <a:buFont typeface="Arial"/>
              <a:buNone/>
              <a:defRPr/>
            </a:pPr>
            <a:endParaRPr sz="2300">
              <a:solidFill>
                <a:srgbClr val="00000A"/>
              </a:solidFill>
              <a:latin typeface="Arial Narrow"/>
              <a:ea typeface="Arial Narrow"/>
              <a:cs typeface="Arial Narrow"/>
            </a:endParaRPr>
          </a:p>
          <a:p>
            <a:pPr marL="0" marR="0" lvl="0" indent="0" algn="l">
              <a:lnSpc>
                <a:spcPct val="114999"/>
              </a:lnSpc>
              <a:spcBef>
                <a:spcPts val="0"/>
              </a:spcBef>
              <a:spcAft>
                <a:spcPts val="0"/>
              </a:spcAft>
              <a:buClr>
                <a:srgbClr val="000000"/>
              </a:buClr>
              <a:buSzPts val="1800"/>
              <a:buFont typeface="Arial"/>
              <a:buNone/>
              <a:defRPr/>
            </a:pPr>
            <a:r>
              <a:rPr lang="fr" sz="1800" b="1" i="1">
                <a:solidFill>
                  <a:srgbClr val="00000A"/>
                </a:solidFill>
                <a:latin typeface="Arial Narrow"/>
                <a:ea typeface="Arial Narrow"/>
                <a:cs typeface="Arial Narrow"/>
              </a:rPr>
              <a:t>Décembre 2022 : Dossier du mensuel du SNESUP-FSU dans le mensuel n°710-711 “Retraites : refusons un nouveau recul!”</a:t>
            </a:r>
            <a:endParaRPr sz="1800" b="1" i="1">
              <a:solidFill>
                <a:srgbClr val="00000A"/>
              </a:solidFill>
              <a:latin typeface="Arial Narrow"/>
              <a:ea typeface="Arial Narrow"/>
              <a:cs typeface="Arial Narrow"/>
            </a:endParaRPr>
          </a:p>
          <a:p>
            <a:pPr marL="0" marR="0" lvl="0" indent="0" algn="l">
              <a:lnSpc>
                <a:spcPct val="114999"/>
              </a:lnSpc>
              <a:spcBef>
                <a:spcPts val="300"/>
              </a:spcBef>
              <a:spcAft>
                <a:spcPts val="0"/>
              </a:spcAft>
              <a:buClr>
                <a:srgbClr val="000000"/>
              </a:buClr>
              <a:buSzPts val="1800"/>
              <a:buFont typeface="Arial"/>
              <a:buNone/>
              <a:defRPr/>
            </a:pPr>
            <a:r>
              <a:rPr lang="fr" sz="1600" u="sng">
                <a:solidFill>
                  <a:schemeClr val="hlink"/>
                </a:solidFill>
                <a:hlinkClick r:id="rId5" tooltip="https://snesup.fr/sites/default/files/fichier/mensuel_ndeg_710-711_dossier.pdf"/>
              </a:rPr>
              <a:t>https://snesup.fr/sites/default/files/fichier/mensuel_ndeg_710-711_dossier.pdf</a:t>
            </a:r>
            <a:endParaRPr sz="2300" b="0" i="0" u="none" strike="noStrike" cap="none">
              <a:solidFill>
                <a:schemeClr val="dk1"/>
              </a:solidFill>
              <a:latin typeface="Arial"/>
              <a:ea typeface="Arial"/>
              <a:cs typeface="Arial"/>
            </a:endParaRPr>
          </a:p>
        </p:txBody>
      </p:sp>
      <p:sp>
        <p:nvSpPr>
          <p:cNvPr id="443" name="Google Shape;443;g1809698d343_6_0"/>
          <p:cNvSpPr txBox="1"/>
          <p:nvPr/>
        </p:nvSpPr>
        <p:spPr bwMode="auto">
          <a:xfrm>
            <a:off x="0" y="12"/>
            <a:ext cx="8382000" cy="368399"/>
          </a:xfrm>
          <a:prstGeom prst="rect">
            <a:avLst/>
          </a:prstGeom>
          <a:noFill/>
          <a:ln>
            <a:noFill/>
          </a:ln>
        </p:spPr>
        <p:txBody>
          <a:bodyPr spcFirstLastPara="1" wrap="square" lIns="90000" tIns="46800" rIns="90000" bIns="46800" anchor="t" anchorCtr="0">
            <a:noAutofit/>
          </a:bodyPr>
          <a:lstStyle/>
          <a:p>
            <a:pPr marL="0" marR="0" lvl="0" indent="0" algn="l">
              <a:lnSpc>
                <a:spcPct val="114999"/>
              </a:lnSpc>
              <a:spcBef>
                <a:spcPts val="0"/>
              </a:spcBef>
              <a:spcAft>
                <a:spcPts val="600"/>
              </a:spcAft>
              <a:buClr>
                <a:srgbClr val="000000"/>
              </a:buClr>
              <a:buSzPts val="2400"/>
              <a:buFont typeface="Arial"/>
              <a:buNone/>
              <a:defRPr/>
            </a:pPr>
            <a:r>
              <a:rPr lang="fr" sz="2400" b="1" i="0" u="none" strike="noStrike" cap="none">
                <a:solidFill>
                  <a:srgbClr val="980000"/>
                </a:solidFill>
                <a:latin typeface="Permanent Marker"/>
                <a:ea typeface="Permanent Marker"/>
                <a:cs typeface="Permanent Marker"/>
              </a:rPr>
              <a:t>Éléments de Bibliographie syndicale FSU</a:t>
            </a:r>
            <a:endParaRPr sz="2400" i="0" u="none" strike="noStrike" cap="none">
              <a:solidFill>
                <a:srgbClr val="980000"/>
              </a:solidFill>
              <a:latin typeface="Permanent Marker"/>
              <a:ea typeface="Permanent Marker"/>
              <a:cs typeface="Permanent Marke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3">
            <a:extLst>
              <a:ext uri="{FF2B5EF4-FFF2-40B4-BE49-F238E27FC236}">
                <a16:creationId xmlns:a16="http://schemas.microsoft.com/office/drawing/2014/main" id="{C625FBBC-09B0-B6EE-6D99-4E27FAAAD5C8}"/>
              </a:ext>
            </a:extLst>
          </p:cNvPr>
          <p:cNvPicPr>
            <a:picLocks noChangeAspect="1"/>
          </p:cNvPicPr>
          <p:nvPr/>
        </p:nvPicPr>
        <p:blipFill>
          <a:blip r:embed="rId3"/>
          <a:stretch>
            <a:fillRect/>
          </a:stretch>
        </p:blipFill>
        <p:spPr>
          <a:xfrm>
            <a:off x="0" y="404664"/>
            <a:ext cx="9144000" cy="6090047"/>
          </a:xfrm>
          <a:prstGeom prst="rect">
            <a:avLst/>
          </a:prstGeom>
        </p:spPr>
      </p:pic>
      <p:sp>
        <p:nvSpPr>
          <p:cNvPr id="450" name="Google Shape;450;p39"/>
          <p:cNvSpPr txBox="1"/>
          <p:nvPr/>
        </p:nvSpPr>
        <p:spPr bwMode="auto">
          <a:xfrm>
            <a:off x="0" y="0"/>
            <a:ext cx="8835300" cy="368399"/>
          </a:xfrm>
          <a:prstGeom prst="rect">
            <a:avLst/>
          </a:prstGeom>
          <a:noFill/>
          <a:ln>
            <a:noFill/>
          </a:ln>
        </p:spPr>
        <p:txBody>
          <a:bodyPr spcFirstLastPara="1" wrap="square" lIns="90000" tIns="46800" rIns="90000" bIns="46800" anchor="t" anchorCtr="0">
            <a:noAutofit/>
          </a:bodyPr>
          <a:lstStyle/>
          <a:p>
            <a:pPr marL="0" marR="0" lvl="0" indent="0" algn="l">
              <a:lnSpc>
                <a:spcPct val="114999"/>
              </a:lnSpc>
              <a:spcBef>
                <a:spcPts val="0"/>
              </a:spcBef>
              <a:spcAft>
                <a:spcPts val="600"/>
              </a:spcAft>
              <a:buClr>
                <a:srgbClr val="000000"/>
              </a:buClr>
              <a:buSzPts val="2400"/>
              <a:buFont typeface="Arial"/>
              <a:buNone/>
              <a:defRPr/>
            </a:pPr>
            <a:r>
              <a:rPr lang="fr" sz="2400" b="1" i="0" u="none" strike="noStrike" cap="none">
                <a:solidFill>
                  <a:srgbClr val="980000"/>
                </a:solidFill>
                <a:latin typeface="Permanent Marker"/>
                <a:ea typeface="Permanent Marker"/>
                <a:cs typeface="Permanent Marker"/>
              </a:rPr>
              <a:t>Face à l’étendue des pertes, le meilleur placement c’est la lutte !</a:t>
            </a:r>
            <a:endParaRPr sz="2400" i="0" u="none" strike="noStrike" cap="none">
              <a:solidFill>
                <a:srgbClr val="980000"/>
              </a:solidFill>
              <a:latin typeface="Permanent Marker"/>
              <a:ea typeface="Permanent Marker"/>
              <a:cs typeface="Permanent Marker"/>
            </a:endParaRPr>
          </a:p>
        </p:txBody>
      </p:sp>
      <p:sp>
        <p:nvSpPr>
          <p:cNvPr id="452" name="Google Shape;452;p39"/>
          <p:cNvSpPr txBox="1"/>
          <p:nvPr/>
        </p:nvSpPr>
        <p:spPr bwMode="auto">
          <a:xfrm>
            <a:off x="154329" y="4869160"/>
            <a:ext cx="8835300" cy="1400633"/>
          </a:xfrm>
          <a:prstGeom prst="rect">
            <a:avLst/>
          </a:prstGeom>
          <a:solidFill>
            <a:schemeClr val="tx1">
              <a:alpha val="45253"/>
            </a:schemeClr>
          </a:solidFill>
          <a:ln>
            <a:noFill/>
          </a:ln>
        </p:spPr>
        <p:txBody>
          <a:bodyPr spcFirstLastPara="1" wrap="square" lIns="90000" tIns="46800" rIns="90000" bIns="46800" anchor="t" anchorCtr="0">
            <a:noAutofit/>
          </a:bodyPr>
          <a:lstStyle/>
          <a:p>
            <a:pPr marL="76200" marR="0" lvl="0" indent="0" algn="ctr">
              <a:lnSpc>
                <a:spcPct val="114999"/>
              </a:lnSpc>
              <a:spcAft>
                <a:spcPts val="0"/>
              </a:spcAft>
              <a:buNone/>
              <a:defRPr/>
            </a:pPr>
            <a:r>
              <a:rPr lang="fr" sz="2800" b="1" i="0" u="none" strike="noStrike" cap="none" dirty="0">
                <a:solidFill>
                  <a:srgbClr val="FF0000"/>
                </a:solidFill>
                <a:latin typeface="Arial"/>
                <a:ea typeface="Arial"/>
                <a:cs typeface="Arial"/>
              </a:rPr>
              <a:t>Après la réussite des manifestations le mardi </a:t>
            </a:r>
            <a:r>
              <a:rPr lang="fr" sz="2800" b="1" dirty="0">
                <a:solidFill>
                  <a:srgbClr val="FF0000"/>
                </a:solidFill>
              </a:rPr>
              <a:t>19</a:t>
            </a:r>
            <a:r>
              <a:rPr lang="fr" sz="2800" b="1" i="0" u="none" strike="noStrike" cap="none" dirty="0">
                <a:solidFill>
                  <a:srgbClr val="FF0000"/>
                </a:solidFill>
                <a:latin typeface="Arial"/>
                <a:ea typeface="Arial"/>
                <a:cs typeface="Arial"/>
              </a:rPr>
              <a:t> </a:t>
            </a:r>
            <a:r>
              <a:rPr lang="fr" sz="2800" b="1" dirty="0">
                <a:solidFill>
                  <a:srgbClr val="FF0000"/>
                </a:solidFill>
              </a:rPr>
              <a:t>janvier</a:t>
            </a:r>
            <a:r>
              <a:rPr lang="fr" sz="2800" b="1" i="0" u="none" strike="noStrike" cap="none" dirty="0">
                <a:solidFill>
                  <a:srgbClr val="FF0000"/>
                </a:solidFill>
                <a:latin typeface="Arial"/>
                <a:ea typeface="Arial"/>
                <a:cs typeface="Arial"/>
              </a:rPr>
              <a:t> 2023 : </a:t>
            </a:r>
            <a:r>
              <a:rPr lang="fr-FR" sz="2800" b="1" dirty="0">
                <a:solidFill>
                  <a:srgbClr val="FF0000"/>
                </a:solidFill>
              </a:rPr>
              <a:t>p</a:t>
            </a:r>
            <a:r>
              <a:rPr lang="fr-FR" sz="2800" b="1" i="0" u="none" strike="noStrike" cap="none" dirty="0">
                <a:solidFill>
                  <a:srgbClr val="FF0000"/>
                </a:solidFill>
                <a:latin typeface="Arial"/>
                <a:ea typeface="Arial"/>
                <a:cs typeface="Arial"/>
              </a:rPr>
              <a:t>lus de 200 manifestations </a:t>
            </a:r>
          </a:p>
          <a:p>
            <a:pPr marL="76200" marR="0" lvl="0" indent="0" algn="ctr">
              <a:lnSpc>
                <a:spcPct val="114999"/>
              </a:lnSpc>
              <a:spcAft>
                <a:spcPts val="0"/>
              </a:spcAft>
              <a:buNone/>
              <a:defRPr/>
            </a:pPr>
            <a:r>
              <a:rPr lang="fr-FR" sz="2800" b="1" i="0" u="none" strike="noStrike" cap="none" dirty="0">
                <a:solidFill>
                  <a:srgbClr val="FF0000"/>
                </a:solidFill>
                <a:latin typeface="Arial"/>
                <a:ea typeface="Arial"/>
                <a:cs typeface="Arial"/>
              </a:rPr>
              <a:t>et 2 millions de personnes !</a:t>
            </a:r>
            <a:endParaRPr sz="2000" b="0" i="0" u="none" strike="noStrike" cap="none" dirty="0">
              <a:solidFill>
                <a:srgbClr val="FF0000"/>
              </a:solidFill>
              <a:latin typeface="Arial"/>
              <a:ea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48" name="Google Shape;448;p39"/>
          <p:cNvPicPr/>
          <p:nvPr/>
        </p:nvPicPr>
        <p:blipFill>
          <a:blip r:embed="rId2">
            <a:alphaModFix/>
          </a:blip>
          <a:stretch/>
        </p:blipFill>
        <p:spPr bwMode="auto">
          <a:xfrm>
            <a:off x="282529" y="1016000"/>
            <a:ext cx="5182699" cy="4231551"/>
          </a:xfrm>
          <a:prstGeom prst="rect">
            <a:avLst/>
          </a:prstGeom>
          <a:noFill/>
          <a:ln>
            <a:noFill/>
          </a:ln>
        </p:spPr>
      </p:pic>
      <p:pic>
        <p:nvPicPr>
          <p:cNvPr id="449" name="Google Shape;449;p39"/>
          <p:cNvPicPr/>
          <p:nvPr/>
        </p:nvPicPr>
        <p:blipFill>
          <a:blip r:embed="rId3">
            <a:alphaModFix/>
          </a:blip>
          <a:stretch/>
        </p:blipFill>
        <p:spPr bwMode="auto">
          <a:xfrm>
            <a:off x="5366055" y="628061"/>
            <a:ext cx="3808137" cy="4619496"/>
          </a:xfrm>
          <a:prstGeom prst="rect">
            <a:avLst/>
          </a:prstGeom>
          <a:noFill/>
          <a:ln>
            <a:noFill/>
          </a:ln>
        </p:spPr>
      </p:pic>
      <p:sp>
        <p:nvSpPr>
          <p:cNvPr id="450" name="Google Shape;450;p39"/>
          <p:cNvSpPr txBox="1"/>
          <p:nvPr/>
        </p:nvSpPr>
        <p:spPr bwMode="auto">
          <a:xfrm>
            <a:off x="0" y="0"/>
            <a:ext cx="8835300" cy="368399"/>
          </a:xfrm>
          <a:prstGeom prst="rect">
            <a:avLst/>
          </a:prstGeom>
          <a:noFill/>
          <a:ln>
            <a:noFill/>
          </a:ln>
        </p:spPr>
        <p:txBody>
          <a:bodyPr spcFirstLastPara="1" wrap="square" lIns="90000" tIns="46800" rIns="90000" bIns="46800" anchor="t" anchorCtr="0">
            <a:noAutofit/>
          </a:bodyPr>
          <a:lstStyle/>
          <a:p>
            <a:pPr marL="0" marR="0" lvl="0" indent="0" algn="l">
              <a:lnSpc>
                <a:spcPct val="114999"/>
              </a:lnSpc>
              <a:spcBef>
                <a:spcPts val="0"/>
              </a:spcBef>
              <a:spcAft>
                <a:spcPts val="600"/>
              </a:spcAft>
              <a:buClr>
                <a:srgbClr val="000000"/>
              </a:buClr>
              <a:buSzPts val="2400"/>
              <a:buFont typeface="Arial"/>
              <a:buNone/>
              <a:defRPr/>
            </a:pPr>
            <a:r>
              <a:rPr lang="fr" sz="2400" b="1" i="0" u="none" strike="noStrike" cap="none">
                <a:solidFill>
                  <a:srgbClr val="980000"/>
                </a:solidFill>
                <a:latin typeface="Permanent Marker"/>
                <a:ea typeface="Permanent Marker"/>
                <a:cs typeface="Permanent Marker"/>
              </a:rPr>
              <a:t>Face à l’étendue des pertes, le meilleur placement c’est la lutte !</a:t>
            </a:r>
            <a:endParaRPr sz="2400" i="0" u="none" strike="noStrike" cap="none">
              <a:solidFill>
                <a:srgbClr val="980000"/>
              </a:solidFill>
              <a:latin typeface="Permanent Marker"/>
              <a:ea typeface="Permanent Marker"/>
              <a:cs typeface="Permanent Marker"/>
            </a:endParaRPr>
          </a:p>
        </p:txBody>
      </p:sp>
      <p:sp>
        <p:nvSpPr>
          <p:cNvPr id="451" name="Google Shape;451;p39"/>
          <p:cNvSpPr txBox="1"/>
          <p:nvPr/>
        </p:nvSpPr>
        <p:spPr bwMode="auto">
          <a:xfrm rot="-5400000">
            <a:off x="-1969500" y="3164853"/>
            <a:ext cx="4467300" cy="528300"/>
          </a:xfrm>
          <a:prstGeom prst="rect">
            <a:avLst/>
          </a:prstGeom>
          <a:noFill/>
          <a:ln>
            <a:noFill/>
          </a:ln>
        </p:spPr>
        <p:txBody>
          <a:bodyPr spcFirstLastPara="1" wrap="square" lIns="91425" tIns="91425" rIns="91425" bIns="91425" anchor="t" anchorCtr="0">
            <a:noAutofit/>
          </a:bodyPr>
          <a:lstStyle/>
          <a:p>
            <a:pPr marL="0" marR="0" lvl="0" indent="0" algn="r">
              <a:lnSpc>
                <a:spcPct val="100000"/>
              </a:lnSpc>
              <a:spcBef>
                <a:spcPts val="0"/>
              </a:spcBef>
              <a:spcAft>
                <a:spcPts val="0"/>
              </a:spcAft>
              <a:buClr>
                <a:srgbClr val="000000"/>
              </a:buClr>
              <a:buSzPts val="1000"/>
              <a:buFont typeface="Arial"/>
              <a:buNone/>
              <a:defRPr/>
            </a:pPr>
            <a:r>
              <a:rPr lang="fr" sz="1000" b="0" i="0" u="none" strike="noStrike" cap="none">
                <a:solidFill>
                  <a:srgbClr val="000000"/>
                </a:solidFill>
                <a:latin typeface="Arial"/>
                <a:ea typeface="Arial"/>
                <a:cs typeface="Arial"/>
              </a:rPr>
              <a:t>Merci à Emma Clit pour l’autorisation de reproduction de ses dessins : </a:t>
            </a:r>
            <a:r>
              <a:rPr lang="fr" sz="1000" b="0" i="0" u="none" strike="noStrike" cap="none">
                <a:solidFill>
                  <a:srgbClr val="7F7F7F"/>
                </a:solidFill>
                <a:latin typeface="Arial"/>
                <a:ea typeface="Arial"/>
                <a:cs typeface="Arial"/>
              </a:rPr>
              <a:t>https://emmaclit.com/2019/09/23/cest-quand-quon-arrete/</a:t>
            </a:r>
            <a:endParaRPr sz="1000" b="0" i="0" u="none" strike="noStrike" cap="none">
              <a:solidFill>
                <a:srgbClr val="7F7F7F"/>
              </a:solidFill>
              <a:latin typeface="Arial"/>
              <a:ea typeface="Arial"/>
              <a:cs typeface="Arial"/>
            </a:endParaRPr>
          </a:p>
        </p:txBody>
      </p:sp>
      <p:sp>
        <p:nvSpPr>
          <p:cNvPr id="452" name="Google Shape;452;p39"/>
          <p:cNvSpPr txBox="1"/>
          <p:nvPr/>
        </p:nvSpPr>
        <p:spPr bwMode="auto">
          <a:xfrm>
            <a:off x="154329" y="5247551"/>
            <a:ext cx="8835300" cy="1022242"/>
          </a:xfrm>
          <a:prstGeom prst="rect">
            <a:avLst/>
          </a:prstGeom>
          <a:noFill/>
          <a:ln>
            <a:noFill/>
          </a:ln>
        </p:spPr>
        <p:txBody>
          <a:bodyPr spcFirstLastPara="1" wrap="square" lIns="90000" tIns="46800" rIns="90000" bIns="46800" anchor="t" anchorCtr="0">
            <a:noAutofit/>
          </a:bodyPr>
          <a:lstStyle/>
          <a:p>
            <a:pPr marL="76200" marR="0" lvl="0" indent="0" algn="ctr">
              <a:lnSpc>
                <a:spcPct val="114999"/>
              </a:lnSpc>
              <a:spcBef>
                <a:spcPts val="800"/>
              </a:spcBef>
              <a:spcAft>
                <a:spcPts val="0"/>
              </a:spcAft>
              <a:buNone/>
              <a:defRPr/>
            </a:pPr>
            <a:r>
              <a:rPr lang="fr" sz="2800" b="1" i="0" u="none" strike="noStrike" cap="none" dirty="0">
                <a:solidFill>
                  <a:srgbClr val="FF0000"/>
                </a:solidFill>
                <a:latin typeface="Arial"/>
                <a:ea typeface="Arial"/>
                <a:cs typeface="Arial"/>
              </a:rPr>
              <a:t>Après le </a:t>
            </a:r>
            <a:r>
              <a:rPr lang="fr" sz="2800" b="1" dirty="0">
                <a:solidFill>
                  <a:srgbClr val="FF0000"/>
                </a:solidFill>
              </a:rPr>
              <a:t>19</a:t>
            </a:r>
            <a:r>
              <a:rPr lang="fr" sz="2800" b="1" i="0" u="none" strike="noStrike" cap="none" dirty="0">
                <a:solidFill>
                  <a:srgbClr val="FF0000"/>
                </a:solidFill>
                <a:latin typeface="Arial"/>
                <a:ea typeface="Arial"/>
                <a:cs typeface="Arial"/>
              </a:rPr>
              <a:t> </a:t>
            </a:r>
            <a:r>
              <a:rPr lang="fr" sz="2800" b="1" dirty="0">
                <a:solidFill>
                  <a:srgbClr val="FF0000"/>
                </a:solidFill>
              </a:rPr>
              <a:t>janvier</a:t>
            </a:r>
            <a:r>
              <a:rPr lang="fr" sz="2800" b="1" i="0" u="none" strike="noStrike" cap="none" dirty="0">
                <a:solidFill>
                  <a:srgbClr val="FF0000"/>
                </a:solidFill>
                <a:latin typeface="Arial"/>
                <a:ea typeface="Arial"/>
                <a:cs typeface="Arial"/>
              </a:rPr>
              <a:t> ! </a:t>
            </a:r>
            <a:r>
              <a:rPr lang="fr-FR" sz="2800" b="1" i="0" u="none" strike="noStrike" cap="none" dirty="0" err="1">
                <a:solidFill>
                  <a:srgbClr val="FF0000"/>
                </a:solidFill>
                <a:latin typeface="Arial"/>
                <a:ea typeface="Arial"/>
                <a:cs typeface="Arial"/>
              </a:rPr>
              <a:t>T</a:t>
            </a:r>
            <a:r>
              <a:rPr lang="fr" sz="2800" b="1" i="0" u="none" strike="noStrike" cap="none" dirty="0" err="1">
                <a:solidFill>
                  <a:srgbClr val="FF0000"/>
                </a:solidFill>
                <a:latin typeface="Arial"/>
                <a:ea typeface="Arial"/>
                <a:cs typeface="Arial"/>
              </a:rPr>
              <a:t>outes</a:t>
            </a:r>
            <a:r>
              <a:rPr lang="fr" sz="2800" b="1" i="0" u="none" strike="noStrike" cap="none" dirty="0">
                <a:solidFill>
                  <a:srgbClr val="FF0000"/>
                </a:solidFill>
                <a:latin typeface="Arial"/>
                <a:ea typeface="Arial"/>
                <a:cs typeface="Arial"/>
              </a:rPr>
              <a:t> et tous grève et dans les manifestations</a:t>
            </a:r>
            <a:r>
              <a:rPr lang="fr" sz="2800" b="1" dirty="0">
                <a:solidFill>
                  <a:srgbClr val="FF0000"/>
                </a:solidFill>
              </a:rPr>
              <a:t> </a:t>
            </a:r>
            <a:r>
              <a:rPr lang="fr" sz="2800" b="1" i="0" u="none" strike="noStrike" cap="none" dirty="0">
                <a:solidFill>
                  <a:srgbClr val="FF0000"/>
                </a:solidFill>
                <a:latin typeface="Arial"/>
                <a:ea typeface="Arial"/>
                <a:cs typeface="Arial"/>
              </a:rPr>
              <a:t>le mardi 31 janvier !</a:t>
            </a:r>
            <a:endParaRPr sz="2000" b="0" i="0" u="none" strike="noStrike" cap="none" dirty="0">
              <a:solidFill>
                <a:srgbClr val="FF0000"/>
              </a:solidFill>
              <a:latin typeface="Arial"/>
              <a:ea typeface="Arial"/>
              <a:cs typeface="Arial"/>
            </a:endParaRPr>
          </a:p>
        </p:txBody>
      </p:sp>
      <p:sp>
        <p:nvSpPr>
          <p:cNvPr id="2" name="ZoneTexte 1">
            <a:extLst>
              <a:ext uri="{FF2B5EF4-FFF2-40B4-BE49-F238E27FC236}">
                <a16:creationId xmlns:a16="http://schemas.microsoft.com/office/drawing/2014/main" id="{BC8AD883-072B-2940-29E1-D2B34532D883}"/>
              </a:ext>
            </a:extLst>
          </p:cNvPr>
          <p:cNvSpPr txBox="1"/>
          <p:nvPr/>
        </p:nvSpPr>
        <p:spPr>
          <a:xfrm>
            <a:off x="-694267" y="3522133"/>
            <a:ext cx="184731" cy="307777"/>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1248431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57" name="Google Shape;457;p41"/>
          <p:cNvSpPr txBox="1"/>
          <p:nvPr/>
        </p:nvSpPr>
        <p:spPr bwMode="auto">
          <a:xfrm>
            <a:off x="5034050" y="291800"/>
            <a:ext cx="3825900" cy="5077800"/>
          </a:xfrm>
          <a:prstGeom prst="rect">
            <a:avLst/>
          </a:prstGeom>
          <a:noFill/>
          <a:ln>
            <a:noFill/>
          </a:ln>
        </p:spPr>
        <p:txBody>
          <a:bodyPr spcFirstLastPara="1" wrap="square" lIns="91425" tIns="91425" rIns="91425" bIns="91425" anchor="t" anchorCtr="0">
            <a:noAutofit/>
          </a:bodyPr>
          <a:lstStyle/>
          <a:p>
            <a:pPr marL="0" marR="0" lvl="0" indent="0" algn="l">
              <a:lnSpc>
                <a:spcPct val="98181"/>
              </a:lnSpc>
              <a:spcBef>
                <a:spcPts val="0"/>
              </a:spcBef>
              <a:spcAft>
                <a:spcPts val="0"/>
              </a:spcAft>
              <a:buClr>
                <a:srgbClr val="000000"/>
              </a:buClr>
              <a:buSzPts val="2400"/>
              <a:buFont typeface="Arial"/>
              <a:buNone/>
              <a:defRPr/>
            </a:pPr>
            <a:r>
              <a:rPr lang="fr" sz="2400" b="0" i="0" u="none" strike="noStrike" cap="none">
                <a:solidFill>
                  <a:schemeClr val="dk1"/>
                </a:solidFill>
                <a:latin typeface="Arial"/>
                <a:ea typeface="Arial"/>
                <a:cs typeface="Arial"/>
              </a:rPr>
              <a:t>L’universalité est un combat syndical, </a:t>
            </a:r>
            <a:endParaRPr sz="2400" b="0" i="0" u="none" strike="noStrike" cap="none">
              <a:solidFill>
                <a:schemeClr val="dk1"/>
              </a:solidFill>
              <a:latin typeface="Arial"/>
              <a:ea typeface="Arial"/>
              <a:cs typeface="Arial"/>
            </a:endParaRPr>
          </a:p>
          <a:p>
            <a:pPr marL="0" marR="0" lvl="0" indent="0" algn="l">
              <a:lnSpc>
                <a:spcPct val="98181"/>
              </a:lnSpc>
              <a:spcBef>
                <a:spcPts val="0"/>
              </a:spcBef>
              <a:spcAft>
                <a:spcPts val="0"/>
              </a:spcAft>
              <a:buClr>
                <a:srgbClr val="000000"/>
              </a:buClr>
              <a:buSzPts val="2400"/>
              <a:buFont typeface="Arial"/>
              <a:buNone/>
              <a:defRPr/>
            </a:pPr>
            <a:endParaRPr sz="2400" b="0" i="0" u="none" strike="noStrike" cap="none">
              <a:solidFill>
                <a:schemeClr val="dk1"/>
              </a:solidFill>
              <a:latin typeface="Arial"/>
              <a:ea typeface="Arial"/>
              <a:cs typeface="Arial"/>
            </a:endParaRPr>
          </a:p>
          <a:p>
            <a:pPr marL="0" marR="0" lvl="0" indent="0" algn="l">
              <a:lnSpc>
                <a:spcPct val="98181"/>
              </a:lnSpc>
              <a:spcBef>
                <a:spcPts val="0"/>
              </a:spcBef>
              <a:spcAft>
                <a:spcPts val="0"/>
              </a:spcAft>
              <a:buClr>
                <a:srgbClr val="000000"/>
              </a:buClr>
              <a:buSzPts val="1800"/>
              <a:buFont typeface="Arial"/>
              <a:buNone/>
              <a:defRPr/>
            </a:pPr>
            <a:r>
              <a:rPr lang="fr" sz="1800" b="0" i="0" u="none" strike="noStrike" cap="none">
                <a:solidFill>
                  <a:schemeClr val="dk1"/>
                </a:solidFill>
                <a:latin typeface="Arial"/>
                <a:ea typeface="Arial"/>
                <a:cs typeface="Arial"/>
              </a:rPr>
              <a:t>• la </a:t>
            </a:r>
            <a:r>
              <a:rPr lang="fr" sz="1800" b="1" i="0" u="none" strike="noStrike" cap="none">
                <a:solidFill>
                  <a:srgbClr val="FFFFFF"/>
                </a:solidFill>
                <a:highlight>
                  <a:srgbClr val="000000"/>
                </a:highlight>
                <a:latin typeface="Arial"/>
                <a:ea typeface="Arial"/>
                <a:cs typeface="Arial"/>
              </a:rPr>
              <a:t>FSU</a:t>
            </a:r>
            <a:r>
              <a:rPr lang="fr" sz="1800" b="0" i="0" u="none" strike="noStrike" cap="none">
                <a:solidFill>
                  <a:schemeClr val="dk1"/>
                </a:solidFill>
                <a:latin typeface="Arial"/>
                <a:ea typeface="Arial"/>
                <a:cs typeface="Arial"/>
              </a:rPr>
              <a:t> revendique certaines harmonisations, par le haut</a:t>
            </a:r>
            <a:endParaRPr sz="1800" b="0" i="0" u="none" strike="noStrike" cap="none">
              <a:solidFill>
                <a:schemeClr val="dk1"/>
              </a:solidFill>
              <a:latin typeface="Arial"/>
              <a:ea typeface="Arial"/>
              <a:cs typeface="Arial"/>
            </a:endParaRPr>
          </a:p>
          <a:p>
            <a:pPr marL="0" marR="0" lvl="0" indent="0" algn="l">
              <a:lnSpc>
                <a:spcPct val="98181"/>
              </a:lnSpc>
              <a:spcBef>
                <a:spcPts val="0"/>
              </a:spcBef>
              <a:spcAft>
                <a:spcPts val="0"/>
              </a:spcAft>
              <a:buClr>
                <a:srgbClr val="000000"/>
              </a:buClr>
              <a:buSzPts val="1800"/>
              <a:buFont typeface="Arial"/>
              <a:buNone/>
              <a:defRPr/>
            </a:pPr>
            <a:endParaRPr sz="1800" b="0" i="0" u="none" strike="noStrike" cap="none">
              <a:solidFill>
                <a:schemeClr val="dk1"/>
              </a:solidFill>
              <a:latin typeface="Arial"/>
              <a:ea typeface="Arial"/>
              <a:cs typeface="Arial"/>
            </a:endParaRPr>
          </a:p>
          <a:p>
            <a:pPr marL="0" marR="0" lvl="0" indent="0" algn="l">
              <a:lnSpc>
                <a:spcPct val="98181"/>
              </a:lnSpc>
              <a:spcBef>
                <a:spcPts val="0"/>
              </a:spcBef>
              <a:spcAft>
                <a:spcPts val="0"/>
              </a:spcAft>
              <a:buClr>
                <a:srgbClr val="000000"/>
              </a:buClr>
              <a:buSzPts val="1800"/>
              <a:buFont typeface="Arial"/>
              <a:buNone/>
              <a:defRPr/>
            </a:pPr>
            <a:r>
              <a:rPr lang="fr" sz="1800" b="0" i="0" u="none" strike="noStrike" cap="none">
                <a:solidFill>
                  <a:schemeClr val="dk1"/>
                </a:solidFill>
                <a:latin typeface="Arial"/>
                <a:ea typeface="Arial"/>
                <a:cs typeface="Arial"/>
              </a:rPr>
              <a:t>• La </a:t>
            </a:r>
            <a:r>
              <a:rPr lang="fr" sz="1800" b="1" i="0" u="none" strike="noStrike" cap="none">
                <a:solidFill>
                  <a:srgbClr val="FFFFFF"/>
                </a:solidFill>
                <a:highlight>
                  <a:srgbClr val="000000"/>
                </a:highlight>
                <a:latin typeface="Arial"/>
                <a:ea typeface="Arial"/>
                <a:cs typeface="Arial"/>
              </a:rPr>
              <a:t>FSU</a:t>
            </a:r>
            <a:r>
              <a:rPr lang="fr" sz="1800" b="0" i="0" u="none" strike="noStrike" cap="none">
                <a:solidFill>
                  <a:schemeClr val="dk1"/>
                </a:solidFill>
                <a:latin typeface="Arial"/>
                <a:ea typeface="Arial"/>
                <a:cs typeface="Arial"/>
              </a:rPr>
              <a:t> défend le code des pensions, lui même lié au statut : </a:t>
            </a:r>
            <a:endParaRPr sz="1800" b="0" i="0" u="none" strike="noStrike" cap="none">
              <a:solidFill>
                <a:schemeClr val="dk1"/>
              </a:solidFill>
              <a:latin typeface="Arial"/>
              <a:ea typeface="Arial"/>
              <a:cs typeface="Arial"/>
            </a:endParaRPr>
          </a:p>
          <a:p>
            <a:pPr marL="0" marR="0" lvl="0" indent="0" algn="l">
              <a:lnSpc>
                <a:spcPct val="98181"/>
              </a:lnSpc>
              <a:spcBef>
                <a:spcPts val="0"/>
              </a:spcBef>
              <a:spcAft>
                <a:spcPts val="0"/>
              </a:spcAft>
              <a:buClr>
                <a:srgbClr val="000000"/>
              </a:buClr>
              <a:buSzPts val="1800"/>
              <a:buFont typeface="Arial"/>
              <a:buNone/>
              <a:defRPr/>
            </a:pPr>
            <a:endParaRPr sz="1800" b="0" i="0" u="none" strike="noStrike" cap="none">
              <a:solidFill>
                <a:schemeClr val="dk1"/>
              </a:solidFill>
              <a:latin typeface="Arial"/>
              <a:ea typeface="Arial"/>
              <a:cs typeface="Arial"/>
            </a:endParaRPr>
          </a:p>
          <a:p>
            <a:pPr marL="0" marR="0" lvl="0" indent="0" algn="l">
              <a:lnSpc>
                <a:spcPct val="98181"/>
              </a:lnSpc>
              <a:spcBef>
                <a:spcPts val="0"/>
              </a:spcBef>
              <a:spcAft>
                <a:spcPts val="0"/>
              </a:spcAft>
              <a:buClr>
                <a:schemeClr val="dk1"/>
              </a:buClr>
              <a:buSzPts val="1100"/>
              <a:buFont typeface="Arial"/>
              <a:buNone/>
              <a:defRPr/>
            </a:pPr>
            <a:r>
              <a:rPr lang="fr" sz="1800" b="1" i="0" u="none" strike="noStrike" cap="none">
                <a:solidFill>
                  <a:srgbClr val="FFFFFF"/>
                </a:solidFill>
                <a:highlight>
                  <a:srgbClr val="FF0000"/>
                </a:highlight>
                <a:latin typeface="Arial"/>
                <a:ea typeface="Arial"/>
                <a:cs typeface="Arial"/>
              </a:rPr>
              <a:t>La progression dans une grille est une garantie statutaire,</a:t>
            </a:r>
            <a:r>
              <a:rPr lang="fr" sz="1800" b="0" i="0" u="none" strike="noStrike" cap="none">
                <a:solidFill>
                  <a:schemeClr val="dk1"/>
                </a:solidFill>
                <a:latin typeface="Arial"/>
                <a:ea typeface="Arial"/>
                <a:cs typeface="Arial"/>
              </a:rPr>
              <a:t> cela garantit de ne pas avoir à négocier de gré à gré avec son supérieur une augmentation comme dans le privé. </a:t>
            </a:r>
            <a:r>
              <a:rPr lang="fr" sz="1800" b="1" i="0" u="none" strike="noStrike" cap="none">
                <a:solidFill>
                  <a:srgbClr val="FFFFFF"/>
                </a:solidFill>
                <a:highlight>
                  <a:srgbClr val="FF0000"/>
                </a:highlight>
                <a:latin typeface="Arial"/>
                <a:ea typeface="Arial"/>
                <a:cs typeface="Arial"/>
              </a:rPr>
              <a:t>Les missions de service public nécessitent cette indépendance</a:t>
            </a:r>
            <a:endParaRPr sz="1800" b="1" i="0" u="none" strike="noStrike" cap="none">
              <a:solidFill>
                <a:srgbClr val="FFFFFF"/>
              </a:solidFill>
              <a:highlight>
                <a:srgbClr val="FF0000"/>
              </a:highlight>
              <a:latin typeface="Arial"/>
              <a:ea typeface="Arial"/>
              <a:cs typeface="Arial"/>
            </a:endParaRPr>
          </a:p>
        </p:txBody>
      </p:sp>
      <p:pic>
        <p:nvPicPr>
          <p:cNvPr id="458" name="Google Shape;458;p41"/>
          <p:cNvPicPr/>
          <p:nvPr/>
        </p:nvPicPr>
        <p:blipFill>
          <a:blip r:embed="rId3">
            <a:alphaModFix/>
          </a:blip>
          <a:stretch/>
        </p:blipFill>
        <p:spPr bwMode="auto">
          <a:xfrm>
            <a:off x="121325" y="769438"/>
            <a:ext cx="4729249" cy="46001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51" name="Google Shape;51;p3"/>
          <p:cNvSpPr txBox="1"/>
          <p:nvPr/>
        </p:nvSpPr>
        <p:spPr bwMode="auto">
          <a:xfrm rot="-265960">
            <a:off x="8737233" y="6564980"/>
            <a:ext cx="271713" cy="265086"/>
          </a:xfrm>
          <a:prstGeom prst="rect">
            <a:avLst/>
          </a:prstGeom>
          <a:noFill/>
          <a:ln>
            <a:noFill/>
          </a:ln>
        </p:spPr>
        <p:txBody>
          <a:bodyPr spcFirstLastPara="1" wrap="square" lIns="90000" tIns="46800" rIns="90000" bIns="46800" anchor="t" anchorCtr="0">
            <a:noAutofit/>
          </a:bodyPr>
          <a:lstStyle/>
          <a:p>
            <a:pPr marL="0" marR="0" lvl="0" indent="0" algn="ct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5</a:t>
            </a:fld>
            <a:endParaRPr sz="1400" b="1" i="0" u="none" strike="noStrike" cap="none">
              <a:solidFill>
                <a:srgbClr val="FFFFFF"/>
              </a:solidFill>
              <a:latin typeface="Arial Narrow"/>
              <a:ea typeface="Arial Narrow"/>
              <a:cs typeface="Arial Narrow"/>
            </a:endParaRPr>
          </a:p>
        </p:txBody>
      </p:sp>
      <p:sp>
        <p:nvSpPr>
          <p:cNvPr id="52" name="Google Shape;52;p3"/>
          <p:cNvSpPr txBox="1"/>
          <p:nvPr/>
        </p:nvSpPr>
        <p:spPr bwMode="auto">
          <a:xfrm>
            <a:off x="0" y="0"/>
            <a:ext cx="8382000" cy="4605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400" b="1" i="1" u="none" strike="noStrike" cap="none" dirty="0">
                <a:solidFill>
                  <a:srgbClr val="990000"/>
                </a:solidFill>
                <a:latin typeface="Apple Casual" pitchFamily="2" charset="77"/>
                <a:ea typeface="Permanent Marker"/>
                <a:cs typeface="Permanent Marker"/>
              </a:rPr>
              <a:t>De multiples contre-réformes depuis 1981</a:t>
            </a:r>
            <a:endParaRPr sz="1400" b="1" i="1" u="none" strike="noStrike" cap="none" dirty="0">
              <a:solidFill>
                <a:srgbClr val="990000"/>
              </a:solidFill>
              <a:latin typeface="Apple Casual" pitchFamily="2" charset="77"/>
              <a:ea typeface="Permanent Marker"/>
              <a:cs typeface="Permanent Marker"/>
            </a:endParaRPr>
          </a:p>
        </p:txBody>
      </p:sp>
      <p:sp>
        <p:nvSpPr>
          <p:cNvPr id="53" name="Google Shape;53;p3"/>
          <p:cNvSpPr txBox="1"/>
          <p:nvPr/>
        </p:nvSpPr>
        <p:spPr bwMode="auto">
          <a:xfrm>
            <a:off x="68875" y="574213"/>
            <a:ext cx="9032400" cy="955800"/>
          </a:xfrm>
          <a:prstGeom prst="rect">
            <a:avLst/>
          </a:prstGeom>
          <a:noFill/>
          <a:ln>
            <a:noFill/>
          </a:ln>
        </p:spPr>
        <p:txBody>
          <a:bodyPr spcFirstLastPara="1" wrap="square" lIns="0" tIns="0" rIns="0" bIns="0" anchor="t" anchorCtr="0">
            <a:noAutofit/>
          </a:bodyPr>
          <a:lstStyle/>
          <a:p>
            <a:pPr marL="0" marR="0" lvl="0" indent="0" algn="ctr">
              <a:lnSpc>
                <a:spcPct val="100000"/>
              </a:lnSpc>
              <a:spcBef>
                <a:spcPts val="0"/>
              </a:spcBef>
              <a:spcAft>
                <a:spcPts val="0"/>
              </a:spcAft>
              <a:buClr>
                <a:schemeClr val="dk1"/>
              </a:buClr>
              <a:buSzPts val="1600"/>
              <a:buFont typeface="Noto Sans Symbols"/>
              <a:buNone/>
              <a:defRPr/>
            </a:pPr>
            <a:r>
              <a:rPr lang="fr" sz="2000" b="1" i="0" u="none" strike="noStrike" cap="none">
                <a:solidFill>
                  <a:srgbClr val="009900"/>
                </a:solidFill>
                <a:latin typeface="Arial"/>
                <a:ea typeface="Arial"/>
                <a:cs typeface="Arial"/>
              </a:rPr>
              <a:t>En 1981 : retraite à 60 ans,  37,5 années</a:t>
            </a:r>
            <a:r>
              <a:rPr lang="fr" sz="2000" b="1" i="0" u="none" strike="noStrike" cap="none">
                <a:solidFill>
                  <a:schemeClr val="dk1"/>
                </a:solidFill>
                <a:latin typeface="Arial"/>
                <a:ea typeface="Arial"/>
                <a:cs typeface="Arial"/>
              </a:rPr>
              <a:t> de travail pour un taux plein de </a:t>
            </a:r>
            <a:endParaRPr sz="2000" b="1" i="0" u="none" strike="noStrike" cap="none">
              <a:solidFill>
                <a:schemeClr val="dk1"/>
              </a:solidFill>
              <a:latin typeface="Arial"/>
              <a:ea typeface="Arial"/>
              <a:cs typeface="Arial"/>
            </a:endParaRPr>
          </a:p>
          <a:p>
            <a:pPr marL="0" marR="0" lvl="0" indent="0" algn="ctr">
              <a:lnSpc>
                <a:spcPct val="100000"/>
              </a:lnSpc>
              <a:spcBef>
                <a:spcPts val="0"/>
              </a:spcBef>
              <a:spcAft>
                <a:spcPts val="0"/>
              </a:spcAft>
              <a:buClr>
                <a:schemeClr val="dk1"/>
              </a:buClr>
              <a:buSzPts val="1600"/>
              <a:buFont typeface="Noto Sans Symbols"/>
              <a:buNone/>
              <a:defRPr/>
            </a:pPr>
            <a:r>
              <a:rPr lang="fr" sz="2000" b="1" i="0" u="none" strike="noStrike" cap="none">
                <a:solidFill>
                  <a:srgbClr val="009900"/>
                </a:solidFill>
                <a:latin typeface="Arial"/>
                <a:ea typeface="Arial"/>
                <a:cs typeface="Arial"/>
              </a:rPr>
              <a:t>75 % du dernier salaire</a:t>
            </a:r>
            <a:r>
              <a:rPr lang="fr" sz="2000" b="1" i="0" u="none" strike="noStrike" cap="none">
                <a:solidFill>
                  <a:schemeClr val="dk1"/>
                </a:solidFill>
                <a:latin typeface="Arial"/>
                <a:ea typeface="Arial"/>
                <a:cs typeface="Arial"/>
              </a:rPr>
              <a:t> (fonctionnaires) ou </a:t>
            </a:r>
            <a:r>
              <a:rPr lang="fr" sz="2000" b="1" i="0" u="none" strike="noStrike" cap="none">
                <a:solidFill>
                  <a:srgbClr val="009900"/>
                </a:solidFill>
                <a:latin typeface="Arial"/>
                <a:ea typeface="Arial"/>
                <a:cs typeface="Arial"/>
              </a:rPr>
              <a:t>du salaire des 10 meilleures années</a:t>
            </a:r>
            <a:r>
              <a:rPr lang="fr" sz="2000" b="1" i="0" u="none" strike="noStrike" cap="none">
                <a:solidFill>
                  <a:schemeClr val="dk1"/>
                </a:solidFill>
                <a:latin typeface="Arial"/>
                <a:ea typeface="Arial"/>
                <a:cs typeface="Arial"/>
              </a:rPr>
              <a:t> (privé)</a:t>
            </a:r>
            <a:endParaRPr sz="1800" b="0" i="0" u="none" strike="noStrike" cap="none">
              <a:solidFill>
                <a:schemeClr val="dk1"/>
              </a:solidFill>
              <a:latin typeface="Arial"/>
              <a:ea typeface="Arial"/>
              <a:cs typeface="Arial"/>
            </a:endParaRPr>
          </a:p>
          <a:p>
            <a:pPr marL="0" marR="0" lvl="0" indent="0" algn="ctr">
              <a:lnSpc>
                <a:spcPct val="100000"/>
              </a:lnSpc>
              <a:spcBef>
                <a:spcPts val="0"/>
              </a:spcBef>
              <a:spcAft>
                <a:spcPts val="0"/>
              </a:spcAft>
              <a:buClr>
                <a:schemeClr val="dk1"/>
              </a:buClr>
              <a:buSzPts val="1600"/>
              <a:buFont typeface="Noto Sans Symbols"/>
              <a:buNone/>
              <a:defRPr/>
            </a:pPr>
            <a:endParaRPr sz="2000" b="1" i="0" u="none" strike="noStrike" cap="none">
              <a:solidFill>
                <a:schemeClr val="dk1"/>
              </a:solidFill>
              <a:latin typeface="Arial"/>
              <a:ea typeface="Arial"/>
              <a:cs typeface="Arial"/>
            </a:endParaRPr>
          </a:p>
          <a:p>
            <a:pPr marL="0" marR="0" lvl="0" indent="0" algn="ctr">
              <a:lnSpc>
                <a:spcPct val="100000"/>
              </a:lnSpc>
              <a:spcBef>
                <a:spcPts val="0"/>
              </a:spcBef>
              <a:spcAft>
                <a:spcPts val="0"/>
              </a:spcAft>
              <a:buClr>
                <a:schemeClr val="dk1"/>
              </a:buClr>
              <a:buSzPts val="1600"/>
              <a:buFont typeface="Noto Sans Symbols"/>
              <a:buNone/>
              <a:defRPr/>
            </a:pPr>
            <a:endParaRPr sz="2000" b="1" i="0" u="none" strike="noStrike" cap="none">
              <a:solidFill>
                <a:srgbClr val="FF0000"/>
              </a:solidFill>
              <a:latin typeface="Arial"/>
              <a:ea typeface="Arial"/>
              <a:cs typeface="Arial"/>
            </a:endParaRPr>
          </a:p>
          <a:p>
            <a:pPr marL="0" marR="0" lvl="0" indent="0" algn="ctr">
              <a:lnSpc>
                <a:spcPct val="100000"/>
              </a:lnSpc>
              <a:spcBef>
                <a:spcPts val="0"/>
              </a:spcBef>
              <a:spcAft>
                <a:spcPts val="0"/>
              </a:spcAft>
              <a:buClr>
                <a:schemeClr val="dk1"/>
              </a:buClr>
              <a:buSzPts val="1600"/>
              <a:buFont typeface="Noto Sans Symbols"/>
              <a:buNone/>
              <a:defRPr/>
            </a:pPr>
            <a:r>
              <a:rPr lang="fr" sz="2000" b="1" i="0" u="none" strike="noStrike" cap="none">
                <a:solidFill>
                  <a:srgbClr val="FF0000"/>
                </a:solidFill>
                <a:latin typeface="Arial"/>
                <a:ea typeface="Arial"/>
                <a:cs typeface="Arial"/>
              </a:rPr>
              <a:t> </a:t>
            </a:r>
            <a:endParaRPr sz="1800" b="0" i="0" u="none" strike="noStrike" cap="none">
              <a:solidFill>
                <a:schemeClr val="dk1"/>
              </a:solidFill>
              <a:latin typeface="Arial"/>
              <a:ea typeface="Arial"/>
              <a:cs typeface="Arial"/>
            </a:endParaRPr>
          </a:p>
          <a:p>
            <a:pPr marL="0" marR="0" lvl="0" indent="0" algn="ctr">
              <a:lnSpc>
                <a:spcPct val="100000"/>
              </a:lnSpc>
              <a:spcBef>
                <a:spcPts val="0"/>
              </a:spcBef>
              <a:spcAft>
                <a:spcPts val="0"/>
              </a:spcAft>
              <a:buClr>
                <a:srgbClr val="3333CC"/>
              </a:buClr>
              <a:buSzPts val="1600"/>
              <a:buFont typeface="Times New Roman"/>
              <a:buNone/>
              <a:defRPr/>
            </a:pPr>
            <a:endParaRPr sz="2000" b="1" i="0" u="none" strike="noStrike" cap="none">
              <a:solidFill>
                <a:srgbClr val="3333CC"/>
              </a:solidFill>
              <a:latin typeface="Arial"/>
              <a:ea typeface="Arial"/>
              <a:cs typeface="Arial"/>
            </a:endParaRPr>
          </a:p>
          <a:p>
            <a:pPr marL="0" marR="0" lvl="0" indent="0" algn="ctr">
              <a:lnSpc>
                <a:spcPct val="100000"/>
              </a:lnSpc>
              <a:spcBef>
                <a:spcPts val="0"/>
              </a:spcBef>
              <a:spcAft>
                <a:spcPts val="0"/>
              </a:spcAft>
              <a:buClr>
                <a:srgbClr val="3333CC"/>
              </a:buClr>
              <a:buSzPts val="1600"/>
              <a:buFont typeface="Times New Roman"/>
              <a:buNone/>
              <a:defRPr/>
            </a:pPr>
            <a:endParaRPr sz="2000" b="1" i="0" u="none" strike="noStrike" cap="none">
              <a:solidFill>
                <a:srgbClr val="3333CC"/>
              </a:solidFill>
              <a:latin typeface="Arial"/>
              <a:ea typeface="Arial"/>
              <a:cs typeface="Arial"/>
            </a:endParaRPr>
          </a:p>
          <a:p>
            <a:pPr marL="0" marR="0" lvl="0" indent="0" algn="l">
              <a:lnSpc>
                <a:spcPct val="100000"/>
              </a:lnSpc>
              <a:spcBef>
                <a:spcPts val="0"/>
              </a:spcBef>
              <a:spcAft>
                <a:spcPts val="0"/>
              </a:spcAft>
              <a:buClr>
                <a:srgbClr val="000000"/>
              </a:buClr>
              <a:buSzPts val="1600"/>
              <a:buFont typeface="Arial"/>
              <a:buNone/>
              <a:defRPr/>
            </a:pPr>
            <a:endParaRPr sz="2000" b="1" i="0" u="sng" strike="noStrike" cap="none">
              <a:solidFill>
                <a:srgbClr val="3333CC"/>
              </a:solidFill>
              <a:latin typeface="Arial"/>
              <a:ea typeface="Arial"/>
              <a:cs typeface="Arial"/>
            </a:endParaRPr>
          </a:p>
        </p:txBody>
      </p:sp>
      <p:sp>
        <p:nvSpPr>
          <p:cNvPr id="54" name="Google Shape;54;p3"/>
          <p:cNvSpPr txBox="1"/>
          <p:nvPr/>
        </p:nvSpPr>
        <p:spPr bwMode="auto">
          <a:xfrm>
            <a:off x="228600" y="4615736"/>
            <a:ext cx="2133600" cy="487500"/>
          </a:xfrm>
          <a:prstGeom prst="rect">
            <a:avLst/>
          </a:prstGeom>
          <a:noFill/>
          <a:ln>
            <a:noFill/>
          </a:ln>
        </p:spPr>
        <p:txBody>
          <a:bodyPr spcFirstLastPara="1" wrap="square" lIns="0" tIns="0" rIns="0" bIns="0" anchor="t" anchorCtr="0">
            <a:noAutofit/>
          </a:bodyPr>
          <a:lstStyle/>
          <a:p>
            <a:pPr marL="0" marR="0" lvl="0" indent="0" algn="ctr">
              <a:lnSpc>
                <a:spcPct val="100000"/>
              </a:lnSpc>
              <a:spcBef>
                <a:spcPts val="0"/>
              </a:spcBef>
              <a:spcAft>
                <a:spcPts val="0"/>
              </a:spcAft>
              <a:buClr>
                <a:srgbClr val="000000"/>
              </a:buClr>
              <a:buSzPts val="1600"/>
              <a:buFont typeface="Times New Roman"/>
              <a:buNone/>
              <a:defRPr/>
            </a:pPr>
            <a:endParaRPr sz="1400" b="0" i="0" u="none" strike="noStrike" cap="none">
              <a:solidFill>
                <a:srgbClr val="000000"/>
              </a:solidFill>
              <a:latin typeface="Arial"/>
              <a:ea typeface="Arial"/>
              <a:cs typeface="Arial"/>
            </a:endParaRPr>
          </a:p>
        </p:txBody>
      </p:sp>
      <p:sp>
        <p:nvSpPr>
          <p:cNvPr id="55" name="Google Shape;55;p3"/>
          <p:cNvSpPr txBox="1"/>
          <p:nvPr/>
        </p:nvSpPr>
        <p:spPr bwMode="auto">
          <a:xfrm>
            <a:off x="228600" y="3917275"/>
            <a:ext cx="4034400" cy="2270874"/>
          </a:xfrm>
          <a:prstGeom prst="rect">
            <a:avLst/>
          </a:prstGeom>
          <a:noFill/>
          <a:ln>
            <a:noFill/>
          </a:ln>
        </p:spPr>
        <p:txBody>
          <a:bodyPr spcFirstLastPara="1" wrap="square" lIns="0" tIns="0" rIns="0" bIns="0" anchor="t" anchorCtr="0">
            <a:noAutofit/>
          </a:bodyPr>
          <a:lstStyle/>
          <a:p>
            <a:pPr marL="0" marR="0" lvl="0" indent="0" algn="ctr">
              <a:lnSpc>
                <a:spcPct val="100000"/>
              </a:lnSpc>
              <a:spcBef>
                <a:spcPts val="0"/>
              </a:spcBef>
              <a:spcAft>
                <a:spcPts val="0"/>
              </a:spcAft>
              <a:buClr>
                <a:srgbClr val="000000"/>
              </a:buClr>
              <a:buSzPts val="1600"/>
              <a:buFont typeface="Noto Sans Symbols"/>
              <a:buNone/>
              <a:defRPr/>
            </a:pPr>
            <a:r>
              <a:rPr lang="fr" sz="1600" b="1" i="0" u="none" strike="noStrike" cap="none">
                <a:solidFill>
                  <a:srgbClr val="000000"/>
                </a:solidFill>
                <a:latin typeface="Arial"/>
                <a:ea typeface="Arial"/>
                <a:cs typeface="Arial"/>
              </a:rPr>
              <a:t>• </a:t>
            </a:r>
            <a:r>
              <a:rPr lang="fr" sz="1600" b="1" i="0" u="none" strike="noStrike" cap="none">
                <a:solidFill>
                  <a:srgbClr val="000000"/>
                </a:solidFill>
              </a:rPr>
              <a:t>Retraite du </a:t>
            </a:r>
            <a:r>
              <a:rPr lang="fr" sz="1600" b="1" i="0" u="none" strike="noStrike" cap="none">
                <a:solidFill>
                  <a:srgbClr val="FF0000"/>
                </a:solidFill>
              </a:rPr>
              <a:t>privé</a:t>
            </a:r>
            <a:r>
              <a:rPr lang="fr" sz="1600" b="1" i="0" u="none" strike="noStrike" cap="none">
                <a:solidFill>
                  <a:srgbClr val="000000"/>
                </a:solidFill>
              </a:rPr>
              <a:t> calculée sur le salaire des </a:t>
            </a:r>
            <a:r>
              <a:rPr lang="fr" sz="1600" b="1" i="0" u="none" strike="noStrike" cap="none">
                <a:solidFill>
                  <a:srgbClr val="FF0000"/>
                </a:solidFill>
              </a:rPr>
              <a:t>25 meilleures années</a:t>
            </a:r>
            <a:endParaRPr sz="1600" b="1" i="0" u="none" strike="noStrike" cap="none">
              <a:solidFill>
                <a:srgbClr val="FF0000"/>
              </a:solidFill>
            </a:endParaRPr>
          </a:p>
          <a:p>
            <a:pPr marL="0" marR="0" lvl="0" indent="0" algn="ctr">
              <a:lnSpc>
                <a:spcPct val="100000"/>
              </a:lnSpc>
              <a:spcBef>
                <a:spcPts val="0"/>
              </a:spcBef>
              <a:spcAft>
                <a:spcPts val="0"/>
              </a:spcAft>
              <a:buClr>
                <a:srgbClr val="000000"/>
              </a:buClr>
              <a:buSzPts val="1600"/>
              <a:buFont typeface="Noto Sans Symbols"/>
              <a:buNone/>
              <a:defRPr/>
            </a:pPr>
            <a:endParaRPr sz="1600" b="1">
              <a:solidFill>
                <a:srgbClr val="FF0000"/>
              </a:solidFill>
            </a:endParaRPr>
          </a:p>
          <a:p>
            <a:pPr marL="0" marR="0" lvl="0" indent="0" algn="ctr">
              <a:lnSpc>
                <a:spcPct val="100000"/>
              </a:lnSpc>
              <a:spcBef>
                <a:spcPts val="1000"/>
              </a:spcBef>
              <a:spcAft>
                <a:spcPts val="0"/>
              </a:spcAft>
              <a:buClr>
                <a:srgbClr val="000000"/>
              </a:buClr>
              <a:buSzPts val="1600"/>
              <a:buFont typeface="Times New Roman"/>
              <a:buNone/>
              <a:defRPr/>
            </a:pPr>
            <a:r>
              <a:rPr lang="fr" sz="1600" b="1" i="0" u="none" strike="noStrike" cap="none">
                <a:solidFill>
                  <a:srgbClr val="000000"/>
                </a:solidFill>
              </a:rPr>
              <a:t>• Avec passage à </a:t>
            </a:r>
            <a:r>
              <a:rPr lang="fr" sz="1600" b="1" i="0" u="none" strike="noStrike" cap="none">
                <a:solidFill>
                  <a:srgbClr val="FF0000"/>
                </a:solidFill>
              </a:rPr>
              <a:t>40</a:t>
            </a:r>
            <a:r>
              <a:rPr lang="fr" sz="1600" b="1" i="0" u="none" strike="noStrike" cap="none">
                <a:solidFill>
                  <a:srgbClr val="000000"/>
                </a:solidFill>
              </a:rPr>
              <a:t> annuités de cotisation pour le </a:t>
            </a:r>
            <a:r>
              <a:rPr lang="fr" sz="1600" b="1" i="0" u="none" strike="noStrike" cap="none">
                <a:solidFill>
                  <a:srgbClr val="FF0000"/>
                </a:solidFill>
              </a:rPr>
              <a:t>privé</a:t>
            </a:r>
            <a:endParaRPr sz="1600" b="1" i="0" u="none" strike="noStrike" cap="none">
              <a:solidFill>
                <a:srgbClr val="FF0000"/>
              </a:solidFill>
            </a:endParaRPr>
          </a:p>
          <a:p>
            <a:pPr marL="0" marR="0" lvl="0" indent="0" algn="ctr">
              <a:lnSpc>
                <a:spcPct val="100000"/>
              </a:lnSpc>
              <a:spcBef>
                <a:spcPts val="1000"/>
              </a:spcBef>
              <a:spcAft>
                <a:spcPts val="0"/>
              </a:spcAft>
              <a:buClr>
                <a:srgbClr val="000000"/>
              </a:buClr>
              <a:buSzPts val="1600"/>
              <a:buFont typeface="Times New Roman"/>
              <a:buNone/>
              <a:defRPr/>
            </a:pPr>
            <a:endParaRPr sz="1600" b="1">
              <a:solidFill>
                <a:srgbClr val="FF0000"/>
              </a:solidFill>
            </a:endParaRPr>
          </a:p>
          <a:p>
            <a:pPr marL="0" lvl="0" indent="0" algn="ctr">
              <a:spcBef>
                <a:spcPts val="0"/>
              </a:spcBef>
              <a:spcAft>
                <a:spcPts val="0"/>
              </a:spcAft>
              <a:buClr>
                <a:schemeClr val="dk1"/>
              </a:buClr>
              <a:buSzPts val="1600"/>
              <a:buFont typeface="Noto Sans Symbols"/>
              <a:buNone/>
              <a:defRPr/>
            </a:pPr>
            <a:r>
              <a:rPr lang="fr" sz="1600" b="1">
                <a:solidFill>
                  <a:schemeClr val="dk1"/>
                </a:solidFill>
              </a:rPr>
              <a:t>• Instauration d’un système </a:t>
            </a:r>
            <a:endParaRPr sz="1600" b="1">
              <a:solidFill>
                <a:schemeClr val="dk1"/>
              </a:solidFill>
            </a:endParaRPr>
          </a:p>
          <a:p>
            <a:pPr marL="0" lvl="0" indent="0" algn="ctr">
              <a:spcBef>
                <a:spcPts val="0"/>
              </a:spcBef>
              <a:spcAft>
                <a:spcPts val="0"/>
              </a:spcAft>
              <a:buClr>
                <a:schemeClr val="dk1"/>
              </a:buClr>
              <a:buSzPts val="1600"/>
              <a:buFont typeface="Noto Sans Symbols"/>
              <a:buNone/>
              <a:defRPr/>
            </a:pPr>
            <a:r>
              <a:rPr lang="fr" sz="1600" b="1">
                <a:solidFill>
                  <a:schemeClr val="dk1"/>
                </a:solidFill>
              </a:rPr>
              <a:t>de </a:t>
            </a:r>
            <a:r>
              <a:rPr lang="fr" sz="1600" b="1">
                <a:solidFill>
                  <a:srgbClr val="FF0000"/>
                </a:solidFill>
              </a:rPr>
              <a:t>décote</a:t>
            </a:r>
            <a:r>
              <a:rPr lang="fr" sz="1600" b="1">
                <a:solidFill>
                  <a:schemeClr val="dk1"/>
                </a:solidFill>
              </a:rPr>
              <a:t>/surcote à +/-10 % par annuité</a:t>
            </a:r>
            <a:endParaRPr sz="1600" b="1">
              <a:solidFill>
                <a:srgbClr val="FF0000"/>
              </a:solidFill>
            </a:endParaRPr>
          </a:p>
        </p:txBody>
      </p:sp>
      <p:pic>
        <p:nvPicPr>
          <p:cNvPr id="56" name="Google Shape;56;p3"/>
          <p:cNvPicPr/>
          <p:nvPr/>
        </p:nvPicPr>
        <p:blipFill>
          <a:blip r:embed="rId3">
            <a:alphaModFix/>
          </a:blip>
          <a:stretch/>
        </p:blipFill>
        <p:spPr bwMode="auto">
          <a:xfrm>
            <a:off x="34550" y="1431413"/>
            <a:ext cx="2521703" cy="2147050"/>
          </a:xfrm>
          <a:prstGeom prst="rect">
            <a:avLst/>
          </a:prstGeom>
          <a:noFill/>
          <a:ln>
            <a:noFill/>
          </a:ln>
        </p:spPr>
      </p:pic>
      <p:pic>
        <p:nvPicPr>
          <p:cNvPr id="57" name="Google Shape;57;p3"/>
          <p:cNvPicPr/>
          <p:nvPr/>
        </p:nvPicPr>
        <p:blipFill>
          <a:blip r:embed="rId4">
            <a:alphaModFix/>
          </a:blip>
          <a:stretch/>
        </p:blipFill>
        <p:spPr bwMode="auto">
          <a:xfrm>
            <a:off x="6614650" y="1623763"/>
            <a:ext cx="2197499" cy="2051912"/>
          </a:xfrm>
          <a:prstGeom prst="rect">
            <a:avLst/>
          </a:prstGeom>
          <a:noFill/>
          <a:ln>
            <a:noFill/>
          </a:ln>
        </p:spPr>
      </p:pic>
      <p:sp>
        <p:nvSpPr>
          <p:cNvPr id="58" name="Google Shape;58;p3"/>
          <p:cNvSpPr txBox="1"/>
          <p:nvPr/>
        </p:nvSpPr>
        <p:spPr bwMode="auto">
          <a:xfrm>
            <a:off x="4854950" y="3917275"/>
            <a:ext cx="4246200" cy="2637600"/>
          </a:xfrm>
          <a:prstGeom prst="rect">
            <a:avLst/>
          </a:prstGeom>
          <a:noFill/>
          <a:ln>
            <a:noFill/>
          </a:ln>
        </p:spPr>
        <p:txBody>
          <a:bodyPr spcFirstLastPara="1" wrap="square" lIns="0" tIns="0" rIns="0" bIns="0" anchor="t" anchorCtr="0">
            <a:noAutofit/>
          </a:bodyPr>
          <a:lstStyle/>
          <a:p>
            <a:pPr marL="0" marR="0" lvl="0" indent="0" algn="ctr">
              <a:lnSpc>
                <a:spcPct val="100000"/>
              </a:lnSpc>
              <a:spcBef>
                <a:spcPts val="1000"/>
              </a:spcBef>
              <a:spcAft>
                <a:spcPts val="0"/>
              </a:spcAft>
              <a:buClr>
                <a:srgbClr val="000000"/>
              </a:buClr>
              <a:buSzPts val="1600"/>
              <a:buFont typeface="Times New Roman"/>
              <a:buNone/>
              <a:defRPr/>
            </a:pPr>
            <a:r>
              <a:rPr lang="fr" sz="1600" b="1" i="0" u="none" strike="noStrike" cap="none">
                <a:solidFill>
                  <a:srgbClr val="000000"/>
                </a:solidFill>
                <a:latin typeface="Arial"/>
                <a:ea typeface="Arial"/>
                <a:cs typeface="Arial"/>
              </a:rPr>
              <a:t>• Avec passage à </a:t>
            </a:r>
            <a:r>
              <a:rPr lang="fr" sz="1600" b="1" i="0" u="none" strike="noStrike" cap="none">
                <a:solidFill>
                  <a:srgbClr val="FF0000"/>
                </a:solidFill>
                <a:latin typeface="Arial"/>
                <a:ea typeface="Arial"/>
                <a:cs typeface="Arial"/>
              </a:rPr>
              <a:t>40</a:t>
            </a:r>
            <a:r>
              <a:rPr lang="fr" sz="1600" b="1" i="0" u="none" strike="noStrike" cap="none">
                <a:solidFill>
                  <a:srgbClr val="000000"/>
                </a:solidFill>
                <a:latin typeface="Arial"/>
                <a:ea typeface="Arial"/>
                <a:cs typeface="Arial"/>
              </a:rPr>
              <a:t> annuités de cotisation pour les </a:t>
            </a:r>
            <a:r>
              <a:rPr lang="fr" sz="1600" b="1" i="0" u="none" strike="noStrike" cap="none">
                <a:solidFill>
                  <a:srgbClr val="FF0000"/>
                </a:solidFill>
                <a:latin typeface="Arial"/>
                <a:ea typeface="Arial"/>
                <a:cs typeface="Arial"/>
              </a:rPr>
              <a:t>fonctionnaires</a:t>
            </a:r>
            <a:endParaRPr sz="1600" b="1" i="0" u="none" strike="noStrike" cap="none">
              <a:solidFill>
                <a:srgbClr val="FF0000"/>
              </a:solidFill>
              <a:latin typeface="Arial"/>
              <a:ea typeface="Arial"/>
              <a:cs typeface="Arial"/>
            </a:endParaRPr>
          </a:p>
          <a:p>
            <a:pPr marL="0" marR="0" lvl="0" indent="0" algn="ctr">
              <a:lnSpc>
                <a:spcPct val="100000"/>
              </a:lnSpc>
              <a:spcBef>
                <a:spcPts val="1000"/>
              </a:spcBef>
              <a:spcAft>
                <a:spcPts val="0"/>
              </a:spcAft>
              <a:buClr>
                <a:srgbClr val="000000"/>
              </a:buClr>
              <a:buSzPts val="1600"/>
              <a:buFont typeface="Times New Roman"/>
              <a:buNone/>
              <a:defRPr/>
            </a:pPr>
            <a:endParaRPr sz="1600" b="1">
              <a:solidFill>
                <a:srgbClr val="FF0000"/>
              </a:solidFill>
            </a:endParaRPr>
          </a:p>
          <a:p>
            <a:pPr marL="0" lvl="0" indent="0" algn="ctr">
              <a:spcBef>
                <a:spcPts val="0"/>
              </a:spcBef>
              <a:spcAft>
                <a:spcPts val="0"/>
              </a:spcAft>
              <a:buClr>
                <a:schemeClr val="dk1"/>
              </a:buClr>
              <a:buSzPts val="1600"/>
              <a:buFont typeface="Noto Sans Symbols"/>
              <a:buNone/>
              <a:defRPr/>
            </a:pPr>
            <a:r>
              <a:rPr lang="fr" sz="1600" b="1">
                <a:solidFill>
                  <a:schemeClr val="dk1"/>
                </a:solidFill>
              </a:rPr>
              <a:t>• Instauration d’un système </a:t>
            </a:r>
            <a:endParaRPr sz="1600" b="1">
              <a:solidFill>
                <a:schemeClr val="dk1"/>
              </a:solidFill>
            </a:endParaRPr>
          </a:p>
          <a:p>
            <a:pPr marL="0" lvl="0" indent="0" algn="ctr">
              <a:spcBef>
                <a:spcPts val="0"/>
              </a:spcBef>
              <a:spcAft>
                <a:spcPts val="0"/>
              </a:spcAft>
              <a:buClr>
                <a:schemeClr val="dk1"/>
              </a:buClr>
              <a:buSzPts val="1600"/>
              <a:buFont typeface="Noto Sans Symbols"/>
              <a:buNone/>
              <a:defRPr/>
            </a:pPr>
            <a:r>
              <a:rPr lang="fr" sz="1600" b="1">
                <a:solidFill>
                  <a:schemeClr val="dk1"/>
                </a:solidFill>
              </a:rPr>
              <a:t>de </a:t>
            </a:r>
            <a:r>
              <a:rPr lang="fr" sz="1600" b="1">
                <a:solidFill>
                  <a:srgbClr val="FF0000"/>
                </a:solidFill>
              </a:rPr>
              <a:t>décote</a:t>
            </a:r>
            <a:r>
              <a:rPr lang="fr" sz="1600" b="1">
                <a:solidFill>
                  <a:schemeClr val="dk1"/>
                </a:solidFill>
              </a:rPr>
              <a:t>/surcote à +/-5 % par annuité</a:t>
            </a:r>
            <a:endParaRPr sz="1600" b="1">
              <a:solidFill>
                <a:schemeClr val="dk1"/>
              </a:solidFill>
            </a:endParaRPr>
          </a:p>
          <a:p>
            <a:pPr marL="0" marR="0" lvl="0" indent="0" algn="ctr">
              <a:lnSpc>
                <a:spcPct val="100000"/>
              </a:lnSpc>
              <a:spcBef>
                <a:spcPts val="1000"/>
              </a:spcBef>
              <a:spcAft>
                <a:spcPts val="0"/>
              </a:spcAft>
              <a:buClr>
                <a:srgbClr val="000000"/>
              </a:buClr>
              <a:buSzPts val="1600"/>
              <a:buFont typeface="Times New Roman"/>
              <a:buNone/>
              <a:defRPr/>
            </a:pPr>
            <a:endParaRPr sz="1600" b="1" i="0" u="none" strike="noStrike" cap="none">
              <a:solidFill>
                <a:srgbClr val="000000"/>
              </a:solidFill>
              <a:latin typeface="Arial"/>
              <a:ea typeface="Arial"/>
              <a:cs typeface="Arial"/>
            </a:endParaRPr>
          </a:p>
          <a:p>
            <a:pPr marL="0" marR="0" lvl="0" indent="0" algn="ctr">
              <a:lnSpc>
                <a:spcPct val="100000"/>
              </a:lnSpc>
              <a:spcBef>
                <a:spcPts val="1000"/>
              </a:spcBef>
              <a:spcAft>
                <a:spcPts val="0"/>
              </a:spcAft>
              <a:buClr>
                <a:srgbClr val="000000"/>
              </a:buClr>
              <a:buSzPts val="1600"/>
              <a:buFont typeface="Times New Roman"/>
              <a:buNone/>
              <a:defRPr/>
            </a:pPr>
            <a:r>
              <a:rPr lang="fr" sz="1600" b="1" i="0" u="none" strike="noStrike" cap="none">
                <a:solidFill>
                  <a:schemeClr val="dk1"/>
                </a:solidFill>
                <a:highlight>
                  <a:srgbClr val="FFFFFF"/>
                </a:highlight>
                <a:latin typeface="Arial"/>
                <a:ea typeface="Arial"/>
                <a:cs typeface="Arial"/>
              </a:rPr>
              <a:t>• RAFP (Retraite Additionnelle de la </a:t>
            </a:r>
            <a:r>
              <a:rPr lang="fr" sz="1600" b="1" i="0" u="none" strike="noStrike" cap="none">
                <a:solidFill>
                  <a:srgbClr val="FF0000"/>
                </a:solidFill>
                <a:highlight>
                  <a:srgbClr val="FFFFFF"/>
                </a:highlight>
                <a:latin typeface="Arial"/>
                <a:ea typeface="Arial"/>
                <a:cs typeface="Arial"/>
              </a:rPr>
              <a:t>Fonction Publique</a:t>
            </a:r>
            <a:r>
              <a:rPr lang="fr" sz="1600" b="1" i="0" u="none" strike="noStrike" cap="none">
                <a:solidFill>
                  <a:schemeClr val="dk1"/>
                </a:solidFill>
                <a:highlight>
                  <a:srgbClr val="FFFFFF"/>
                </a:highlight>
                <a:latin typeface="Arial"/>
                <a:ea typeface="Arial"/>
                <a:cs typeface="Arial"/>
              </a:rPr>
              <a:t>)</a:t>
            </a:r>
            <a:endParaRPr sz="1600" b="1" i="0" u="none" strike="noStrike" cap="none">
              <a:solidFill>
                <a:srgbClr val="000000"/>
              </a:solidFill>
              <a:latin typeface="Arial"/>
              <a:ea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 calcmode="lin" valueType="num">
                                      <p:cBhvr additive="base">
                                        <p:cTn id="12" dur="500"/>
                                        <p:tgtEl>
                                          <p:spTgt spid="5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p:tgtEl>
                                          <p:spTgt spid="5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additive="base">
                                        <p:cTn id="22" dur="500"/>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463" name="Google Shape;463;p42"/>
          <p:cNvSpPr txBox="1"/>
          <p:nvPr/>
        </p:nvSpPr>
        <p:spPr bwMode="auto">
          <a:xfrm>
            <a:off x="8663100" y="6474725"/>
            <a:ext cx="480899"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50</a:t>
            </a:fld>
            <a:endParaRPr sz="1400" b="0" i="0" u="none" strike="noStrike" cap="none">
              <a:solidFill>
                <a:srgbClr val="000000"/>
              </a:solidFill>
              <a:latin typeface="Arial"/>
              <a:ea typeface="Arial"/>
              <a:cs typeface="Arial"/>
            </a:endParaRPr>
          </a:p>
        </p:txBody>
      </p:sp>
      <p:sp>
        <p:nvSpPr>
          <p:cNvPr id="464" name="Google Shape;464;p42"/>
          <p:cNvSpPr txBox="1"/>
          <p:nvPr/>
        </p:nvSpPr>
        <p:spPr bwMode="auto">
          <a:xfrm>
            <a:off x="0" y="0"/>
            <a:ext cx="79248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i="0" u="none" strike="noStrike" cap="none">
                <a:solidFill>
                  <a:srgbClr val="980000"/>
                </a:solidFill>
                <a:latin typeface="Arial"/>
                <a:ea typeface="Arial"/>
                <a:cs typeface="Arial"/>
              </a:rPr>
              <a:t>Et l’humain dans toutes ces réformes ?</a:t>
            </a:r>
            <a:endParaRPr sz="2400" b="0" i="0" u="none" strike="noStrike" cap="none">
              <a:solidFill>
                <a:srgbClr val="980000"/>
              </a:solidFill>
              <a:latin typeface="Arial"/>
              <a:ea typeface="Arial"/>
              <a:cs typeface="Arial"/>
            </a:endParaRPr>
          </a:p>
        </p:txBody>
      </p:sp>
      <p:sp>
        <p:nvSpPr>
          <p:cNvPr id="465" name="Google Shape;465;p42"/>
          <p:cNvSpPr txBox="1"/>
          <p:nvPr/>
        </p:nvSpPr>
        <p:spPr bwMode="auto">
          <a:xfrm>
            <a:off x="556350" y="554625"/>
            <a:ext cx="8031300" cy="336600"/>
          </a:xfrm>
          <a:prstGeom prst="rect">
            <a:avLst/>
          </a:prstGeom>
          <a:noFill/>
          <a:ln>
            <a:noFill/>
          </a:ln>
        </p:spPr>
        <p:txBody>
          <a:bodyPr spcFirstLastPara="1" wrap="square" lIns="90000" tIns="46800" rIns="90000" bIns="46800" anchor="t" anchorCtr="0">
            <a:noAutofit/>
          </a:bodyPr>
          <a:lstStyle/>
          <a:p>
            <a:pPr marL="187325" marR="0" lvl="0" indent="-185737" algn="r">
              <a:lnSpc>
                <a:spcPct val="100000"/>
              </a:lnSpc>
              <a:spcBef>
                <a:spcPts val="0"/>
              </a:spcBef>
              <a:spcAft>
                <a:spcPts val="0"/>
              </a:spcAft>
              <a:buClr>
                <a:srgbClr val="000000"/>
              </a:buClr>
              <a:buSzPts val="1600"/>
              <a:buFont typeface="Noto Sans Symbols"/>
              <a:buNone/>
              <a:defRPr/>
            </a:pPr>
            <a:r>
              <a:rPr lang="fr" sz="1800" b="1" i="0" u="none" strike="noStrike" cap="none">
                <a:solidFill>
                  <a:srgbClr val="FF0000"/>
                </a:solidFill>
                <a:latin typeface="Arial"/>
                <a:ea typeface="Arial"/>
                <a:cs typeface="Arial"/>
              </a:rPr>
              <a:t>On vit plus longtemps, OUI mais …</a:t>
            </a:r>
            <a:endParaRPr sz="1800" b="1" i="0" u="none" strike="noStrike" cap="none">
              <a:solidFill>
                <a:srgbClr val="FF0000"/>
              </a:solidFill>
              <a:latin typeface="Arial"/>
              <a:ea typeface="Arial"/>
              <a:cs typeface="Arial"/>
            </a:endParaRPr>
          </a:p>
          <a:p>
            <a:pPr marL="187325" marR="0" lvl="0" indent="-185737" algn="r">
              <a:lnSpc>
                <a:spcPct val="100000"/>
              </a:lnSpc>
              <a:spcBef>
                <a:spcPts val="0"/>
              </a:spcBef>
              <a:spcAft>
                <a:spcPts val="0"/>
              </a:spcAft>
              <a:buClr>
                <a:srgbClr val="000000"/>
              </a:buClr>
              <a:buSzPts val="1600"/>
              <a:buFont typeface="Noto Sans Symbols"/>
              <a:buNone/>
              <a:defRPr/>
            </a:pPr>
            <a:endParaRPr sz="1800" b="1" i="0" u="none" strike="noStrike" cap="none">
              <a:solidFill>
                <a:srgbClr val="FF0000"/>
              </a:solidFill>
              <a:latin typeface="Arial"/>
              <a:ea typeface="Arial"/>
              <a:cs typeface="Arial"/>
            </a:endParaRPr>
          </a:p>
          <a:p>
            <a:pPr marL="187325" marR="0" lvl="0" indent="-185737" algn="r">
              <a:lnSpc>
                <a:spcPct val="100000"/>
              </a:lnSpc>
              <a:spcBef>
                <a:spcPts val="0"/>
              </a:spcBef>
              <a:spcAft>
                <a:spcPts val="0"/>
              </a:spcAft>
              <a:buClr>
                <a:srgbClr val="000000"/>
              </a:buClr>
              <a:buSzPts val="1600"/>
              <a:buFont typeface="Noto Sans Symbols"/>
              <a:buNone/>
              <a:defRPr/>
            </a:pPr>
            <a:endParaRPr sz="1800" b="1" i="0" u="none" strike="noStrike" cap="none">
              <a:solidFill>
                <a:srgbClr val="FF0000"/>
              </a:solidFill>
              <a:latin typeface="Arial"/>
              <a:ea typeface="Arial"/>
              <a:cs typeface="Arial"/>
            </a:endParaRPr>
          </a:p>
        </p:txBody>
      </p:sp>
      <p:pic>
        <p:nvPicPr>
          <p:cNvPr id="466" name="Google Shape;466;p42"/>
          <p:cNvPicPr/>
          <p:nvPr/>
        </p:nvPicPr>
        <p:blipFill>
          <a:blip r:embed="rId2">
            <a:alphaModFix/>
          </a:blip>
          <a:srcRect l="13237" r="9301"/>
          <a:stretch/>
        </p:blipFill>
        <p:spPr bwMode="auto">
          <a:xfrm>
            <a:off x="662075" y="1613600"/>
            <a:ext cx="7809149" cy="2573299"/>
          </a:xfrm>
          <a:prstGeom prst="rect">
            <a:avLst/>
          </a:prstGeom>
          <a:noFill/>
          <a:ln>
            <a:noFill/>
          </a:ln>
        </p:spPr>
      </p:pic>
      <p:sp>
        <p:nvSpPr>
          <p:cNvPr id="467" name="Google Shape;467;p42"/>
          <p:cNvSpPr txBox="1"/>
          <p:nvPr/>
        </p:nvSpPr>
        <p:spPr bwMode="auto">
          <a:xfrm>
            <a:off x="662075" y="4909275"/>
            <a:ext cx="7620000" cy="1176900"/>
          </a:xfrm>
          <a:prstGeom prst="rect">
            <a:avLst/>
          </a:prstGeom>
          <a:noFill/>
          <a:ln>
            <a:noFill/>
          </a:ln>
        </p:spPr>
        <p:txBody>
          <a:bodyPr spcFirstLastPara="1" wrap="square" lIns="90000" tIns="46800" rIns="90000" bIns="46800" anchor="t" anchorCtr="0">
            <a:noAutofit/>
          </a:bodyPr>
          <a:lstStyle/>
          <a:p>
            <a:pPr marL="1587" marR="0" lvl="0" indent="0" algn="ctr">
              <a:lnSpc>
                <a:spcPct val="100000"/>
              </a:lnSpc>
              <a:spcBef>
                <a:spcPts val="0"/>
              </a:spcBef>
              <a:spcAft>
                <a:spcPts val="0"/>
              </a:spcAft>
              <a:buClr>
                <a:srgbClr val="3333CC"/>
              </a:buClr>
              <a:buSzPts val="1600"/>
              <a:buFont typeface="Times New Roman"/>
              <a:buNone/>
              <a:defRPr/>
            </a:pPr>
            <a:r>
              <a:rPr lang="fr" sz="1600" b="1" i="0" u="none" strike="noStrike" cap="none">
                <a:solidFill>
                  <a:srgbClr val="000000"/>
                </a:solidFill>
                <a:latin typeface="Arial"/>
                <a:ea typeface="Arial"/>
                <a:cs typeface="Arial"/>
              </a:rPr>
              <a:t>En prolongeant le travail jusqu’à 65 ans, on retrouve le temps de retraite des années 1970 : une </a:t>
            </a:r>
            <a:r>
              <a:rPr lang="fr" sz="1600" b="1" i="0" u="none" strike="noStrike" cap="none">
                <a:solidFill>
                  <a:srgbClr val="FF0000"/>
                </a:solidFill>
                <a:latin typeface="Arial"/>
                <a:ea typeface="Arial"/>
                <a:cs typeface="Arial"/>
              </a:rPr>
              <a:t>régression d’ ½ siècle</a:t>
            </a:r>
            <a:endParaRPr sz="1600" b="1" i="0" u="none" strike="noStrike" cap="none">
              <a:solidFill>
                <a:srgbClr val="FF0000"/>
              </a:solidFill>
              <a:latin typeface="Arial"/>
              <a:ea typeface="Arial"/>
              <a:cs typeface="Arial"/>
            </a:endParaRPr>
          </a:p>
          <a:p>
            <a:pPr marL="1587" marR="0" lvl="0" indent="0" algn="ctr">
              <a:lnSpc>
                <a:spcPct val="100000"/>
              </a:lnSpc>
              <a:spcBef>
                <a:spcPts val="0"/>
              </a:spcBef>
              <a:spcAft>
                <a:spcPts val="0"/>
              </a:spcAft>
              <a:buClr>
                <a:srgbClr val="3333CC"/>
              </a:buClr>
              <a:buSzPts val="1600"/>
              <a:buFont typeface="Times New Roman"/>
              <a:buNone/>
              <a:defRPr/>
            </a:pPr>
            <a:endParaRPr sz="1600" b="1" i="0" u="none" strike="noStrike" cap="none">
              <a:solidFill>
                <a:srgbClr val="FF0000"/>
              </a:solidFill>
              <a:latin typeface="Arial"/>
              <a:ea typeface="Arial"/>
              <a:cs typeface="Arial"/>
            </a:endParaRPr>
          </a:p>
          <a:p>
            <a:pPr marL="1587" marR="0" lvl="0" indent="0" algn="ctr">
              <a:lnSpc>
                <a:spcPct val="100000"/>
              </a:lnSpc>
              <a:spcBef>
                <a:spcPts val="0"/>
              </a:spcBef>
              <a:spcAft>
                <a:spcPts val="0"/>
              </a:spcAft>
              <a:buClr>
                <a:srgbClr val="3333CC"/>
              </a:buClr>
              <a:buSzPts val="1600"/>
              <a:buFont typeface="Times New Roman"/>
              <a:buNone/>
              <a:defRPr/>
            </a:pPr>
            <a:r>
              <a:rPr lang="fr" sz="1600" b="1" i="0" u="none" strike="noStrike" cap="none">
                <a:solidFill>
                  <a:srgbClr val="FF0000"/>
                </a:solidFill>
                <a:latin typeface="Arial"/>
                <a:ea typeface="Arial"/>
                <a:cs typeface="Arial"/>
              </a:rPr>
              <a:t>… de plus l’espérance de vie à 60 ans ne progresse plus depuis 2003</a:t>
            </a:r>
            <a:endParaRPr sz="1600" b="1" i="0" u="none" strike="noStrike" cap="none">
              <a:solidFill>
                <a:srgbClr val="FF0000"/>
              </a:solidFill>
              <a:latin typeface="Arial"/>
              <a:ea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anim calcmode="lin" valueType="num">
                                      <p:cBhvr additive="base">
                                        <p:cTn id="7" dur="500"/>
                                        <p:tgtEl>
                                          <p:spTgt spid="46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67"/>
                                        </p:tgtEl>
                                        <p:attrNameLst>
                                          <p:attrName>style.visibility</p:attrName>
                                        </p:attrNameLst>
                                      </p:cBhvr>
                                      <p:to>
                                        <p:strVal val="visible"/>
                                      </p:to>
                                    </p:set>
                                    <p:anim calcmode="lin" valueType="num">
                                      <p:cBhvr additive="base">
                                        <p:cTn id="12" dur="500"/>
                                        <p:tgtEl>
                                          <p:spTgt spid="4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472" name="Google Shape;472;p43"/>
          <p:cNvSpPr txBox="1"/>
          <p:nvPr/>
        </p:nvSpPr>
        <p:spPr bwMode="auto">
          <a:xfrm>
            <a:off x="8663100" y="6474725"/>
            <a:ext cx="480899"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51</a:t>
            </a:fld>
            <a:endParaRPr sz="1400" b="0" i="0" u="none" strike="noStrike" cap="none">
              <a:solidFill>
                <a:srgbClr val="000000"/>
              </a:solidFill>
              <a:latin typeface="Arial"/>
              <a:ea typeface="Arial"/>
              <a:cs typeface="Arial"/>
            </a:endParaRPr>
          </a:p>
        </p:txBody>
      </p:sp>
      <p:sp>
        <p:nvSpPr>
          <p:cNvPr id="473" name="Google Shape;473;p43"/>
          <p:cNvSpPr txBox="1"/>
          <p:nvPr/>
        </p:nvSpPr>
        <p:spPr bwMode="auto">
          <a:xfrm>
            <a:off x="0" y="0"/>
            <a:ext cx="79248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i="0" u="none" strike="noStrike" cap="none">
                <a:solidFill>
                  <a:srgbClr val="980000"/>
                </a:solidFill>
                <a:latin typeface="Arial"/>
                <a:ea typeface="Arial"/>
                <a:cs typeface="Arial"/>
              </a:rPr>
              <a:t>Et l’humain dans toutes ces réformes ?</a:t>
            </a:r>
            <a:endParaRPr sz="2400" b="0" i="0" u="none" strike="noStrike" cap="none">
              <a:solidFill>
                <a:srgbClr val="980000"/>
              </a:solidFill>
              <a:latin typeface="Arial"/>
              <a:ea typeface="Arial"/>
              <a:cs typeface="Arial"/>
            </a:endParaRPr>
          </a:p>
        </p:txBody>
      </p:sp>
      <p:sp>
        <p:nvSpPr>
          <p:cNvPr id="474" name="Google Shape;474;p43"/>
          <p:cNvSpPr txBox="1"/>
          <p:nvPr/>
        </p:nvSpPr>
        <p:spPr bwMode="auto">
          <a:xfrm>
            <a:off x="1112700" y="368399"/>
            <a:ext cx="8031300" cy="336600"/>
          </a:xfrm>
          <a:prstGeom prst="rect">
            <a:avLst/>
          </a:prstGeom>
          <a:noFill/>
          <a:ln>
            <a:noFill/>
          </a:ln>
        </p:spPr>
        <p:txBody>
          <a:bodyPr spcFirstLastPara="1" wrap="square" lIns="90000" tIns="46800" rIns="90000" bIns="46800" anchor="t" anchorCtr="0">
            <a:noAutofit/>
          </a:bodyPr>
          <a:lstStyle/>
          <a:p>
            <a:pPr marL="187325" marR="0" lvl="0" indent="-185737" algn="r">
              <a:lnSpc>
                <a:spcPct val="100000"/>
              </a:lnSpc>
              <a:spcBef>
                <a:spcPts val="0"/>
              </a:spcBef>
              <a:spcAft>
                <a:spcPts val="0"/>
              </a:spcAft>
              <a:buClr>
                <a:srgbClr val="000000"/>
              </a:buClr>
              <a:buSzPts val="1600"/>
              <a:buFont typeface="Noto Sans Symbols"/>
              <a:buNone/>
              <a:defRPr/>
            </a:pPr>
            <a:r>
              <a:rPr lang="fr" sz="1800" b="1" i="0" u="none" strike="noStrike" cap="none">
                <a:solidFill>
                  <a:srgbClr val="FF0000"/>
                </a:solidFill>
                <a:latin typeface="Arial"/>
                <a:ea typeface="Arial"/>
                <a:cs typeface="Arial"/>
              </a:rPr>
              <a:t>On vit plus longtemps, OUI mais …</a:t>
            </a:r>
            <a:endParaRPr sz="1800" b="1" i="0" u="none" strike="noStrike" cap="none">
              <a:solidFill>
                <a:srgbClr val="FF0000"/>
              </a:solidFill>
              <a:latin typeface="Arial"/>
              <a:ea typeface="Arial"/>
              <a:cs typeface="Arial"/>
            </a:endParaRPr>
          </a:p>
          <a:p>
            <a:pPr marL="187325" marR="0" lvl="0" indent="-185737" algn="r">
              <a:lnSpc>
                <a:spcPct val="100000"/>
              </a:lnSpc>
              <a:spcBef>
                <a:spcPts val="0"/>
              </a:spcBef>
              <a:spcAft>
                <a:spcPts val="0"/>
              </a:spcAft>
              <a:buClr>
                <a:srgbClr val="000000"/>
              </a:buClr>
              <a:buSzPts val="1600"/>
              <a:buFont typeface="Noto Sans Symbols"/>
              <a:buNone/>
              <a:defRPr/>
            </a:pPr>
            <a:endParaRPr sz="1800" b="1" i="0" u="none" strike="noStrike" cap="none">
              <a:solidFill>
                <a:srgbClr val="FF0000"/>
              </a:solidFill>
              <a:latin typeface="Arial"/>
              <a:ea typeface="Arial"/>
              <a:cs typeface="Arial"/>
            </a:endParaRPr>
          </a:p>
          <a:p>
            <a:pPr marL="187325" marR="0" lvl="0" indent="-185737" algn="r">
              <a:lnSpc>
                <a:spcPct val="100000"/>
              </a:lnSpc>
              <a:spcBef>
                <a:spcPts val="0"/>
              </a:spcBef>
              <a:spcAft>
                <a:spcPts val="0"/>
              </a:spcAft>
              <a:buClr>
                <a:srgbClr val="000000"/>
              </a:buClr>
              <a:buSzPts val="1600"/>
              <a:buFont typeface="Noto Sans Symbols"/>
              <a:buNone/>
              <a:defRPr/>
            </a:pPr>
            <a:endParaRPr sz="1800" b="1" i="0" u="none" strike="noStrike" cap="none">
              <a:solidFill>
                <a:srgbClr val="FF0000"/>
              </a:solidFill>
              <a:latin typeface="Arial"/>
              <a:ea typeface="Arial"/>
              <a:cs typeface="Arial"/>
            </a:endParaRPr>
          </a:p>
        </p:txBody>
      </p:sp>
      <p:pic>
        <p:nvPicPr>
          <p:cNvPr id="475" name="Google Shape;475;p43"/>
          <p:cNvPicPr/>
          <p:nvPr/>
        </p:nvPicPr>
        <p:blipFill>
          <a:blip r:embed="rId3">
            <a:alphaModFix/>
          </a:blip>
          <a:stretch/>
        </p:blipFill>
        <p:spPr bwMode="auto">
          <a:xfrm>
            <a:off x="104950" y="915375"/>
            <a:ext cx="8793775" cy="53320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4"/>
                                        </p:tgtEl>
                                        <p:attrNameLst>
                                          <p:attrName>style.visibility</p:attrName>
                                        </p:attrNameLst>
                                      </p:cBhvr>
                                      <p:to>
                                        <p:strVal val="visible"/>
                                      </p:to>
                                    </p:set>
                                    <p:anim calcmode="lin" valueType="num">
                                      <p:cBhvr additive="base">
                                        <p:cTn id="7" dur="500"/>
                                        <p:tgtEl>
                                          <p:spTgt spid="4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sp>
        <p:nvSpPr>
          <p:cNvPr id="480" name="Google Shape;480;p44"/>
          <p:cNvSpPr txBox="1"/>
          <p:nvPr/>
        </p:nvSpPr>
        <p:spPr bwMode="auto">
          <a:xfrm>
            <a:off x="8763900" y="6464850"/>
            <a:ext cx="3801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52</a:t>
            </a:fld>
            <a:endParaRPr sz="1400" b="0" i="0" u="none" strike="noStrike" cap="none">
              <a:solidFill>
                <a:srgbClr val="000000"/>
              </a:solidFill>
              <a:latin typeface="Arial"/>
              <a:ea typeface="Arial"/>
              <a:cs typeface="Arial"/>
            </a:endParaRPr>
          </a:p>
        </p:txBody>
      </p:sp>
      <p:sp>
        <p:nvSpPr>
          <p:cNvPr id="481" name="Google Shape;481;p44"/>
          <p:cNvSpPr txBox="1"/>
          <p:nvPr/>
        </p:nvSpPr>
        <p:spPr bwMode="auto">
          <a:xfrm>
            <a:off x="0" y="480925"/>
            <a:ext cx="9144000" cy="336600"/>
          </a:xfrm>
          <a:prstGeom prst="rect">
            <a:avLst/>
          </a:prstGeom>
          <a:noFill/>
          <a:ln>
            <a:noFill/>
          </a:ln>
        </p:spPr>
        <p:txBody>
          <a:bodyPr spcFirstLastPara="1" wrap="square" lIns="90000" tIns="46800" rIns="90000" bIns="46800" anchor="t" anchorCtr="0">
            <a:noAutofit/>
          </a:bodyPr>
          <a:lstStyle/>
          <a:p>
            <a:pPr marL="1587" marR="0" lvl="0" indent="0" algn="r">
              <a:lnSpc>
                <a:spcPct val="100000"/>
              </a:lnSpc>
              <a:spcBef>
                <a:spcPts val="0"/>
              </a:spcBef>
              <a:spcAft>
                <a:spcPts val="0"/>
              </a:spcAft>
              <a:buClr>
                <a:srgbClr val="000000"/>
              </a:buClr>
              <a:buSzPts val="1600"/>
              <a:buFont typeface="Noto Sans Symbols"/>
              <a:buNone/>
              <a:defRPr/>
            </a:pPr>
            <a:r>
              <a:rPr lang="fr" sz="1800" b="1" i="0" u="none" strike="noStrike" cap="none">
                <a:solidFill>
                  <a:srgbClr val="FF0000"/>
                </a:solidFill>
                <a:latin typeface="Arial"/>
                <a:ea typeface="Arial"/>
                <a:cs typeface="Arial"/>
              </a:rPr>
              <a:t>L’écart d’espérance de vie au delà de 35 ans : (source INSEE - période 2009/2013)</a:t>
            </a:r>
            <a:endParaRPr sz="1800" b="0" i="0" u="none" strike="noStrike" cap="none">
              <a:solidFill>
                <a:srgbClr val="FF0000"/>
              </a:solidFill>
              <a:latin typeface="Arial"/>
              <a:ea typeface="Arial"/>
              <a:cs typeface="Arial"/>
            </a:endParaRPr>
          </a:p>
        </p:txBody>
      </p:sp>
      <p:sp>
        <p:nvSpPr>
          <p:cNvPr id="482" name="Google Shape;482;p44"/>
          <p:cNvSpPr txBox="1"/>
          <p:nvPr/>
        </p:nvSpPr>
        <p:spPr bwMode="auto">
          <a:xfrm>
            <a:off x="457200" y="2514600"/>
            <a:ext cx="8031300" cy="336600"/>
          </a:xfrm>
          <a:prstGeom prst="rect">
            <a:avLst/>
          </a:prstGeom>
          <a:noFill/>
          <a:ln>
            <a:noFill/>
          </a:ln>
        </p:spPr>
        <p:txBody>
          <a:bodyPr spcFirstLastPara="1" wrap="square" lIns="90000" tIns="46800" rIns="90000" bIns="46800" anchor="t" anchorCtr="0">
            <a:noAutofit/>
          </a:bodyPr>
          <a:lstStyle/>
          <a:p>
            <a:pPr marL="476250" marR="0" lvl="0" indent="-474662" algn="l">
              <a:lnSpc>
                <a:spcPct val="100000"/>
              </a:lnSpc>
              <a:spcBef>
                <a:spcPts val="0"/>
              </a:spcBef>
              <a:spcAft>
                <a:spcPts val="0"/>
              </a:spcAft>
              <a:buClr>
                <a:srgbClr val="000000"/>
              </a:buClr>
              <a:buSzPts val="1600"/>
              <a:buFont typeface="Times New Roman"/>
              <a:buNone/>
              <a:defRPr/>
            </a:pPr>
            <a:r>
              <a:rPr lang="fr" sz="1600" b="1" i="0" u="none" strike="noStrike" cap="none">
                <a:solidFill>
                  <a:srgbClr val="000000"/>
                </a:solidFill>
                <a:latin typeface="Times New Roman"/>
                <a:ea typeface="Times New Roman"/>
                <a:cs typeface="Times New Roman"/>
              </a:rPr>
              <a:t>	</a:t>
            </a:r>
            <a:endParaRPr sz="1400" b="0" i="0" u="none" strike="noStrike" cap="none">
              <a:solidFill>
                <a:srgbClr val="000000"/>
              </a:solidFill>
              <a:latin typeface="Arial"/>
              <a:ea typeface="Arial"/>
              <a:cs typeface="Arial"/>
            </a:endParaRPr>
          </a:p>
        </p:txBody>
      </p:sp>
      <p:sp>
        <p:nvSpPr>
          <p:cNvPr id="483" name="Google Shape;483;p44"/>
          <p:cNvSpPr txBox="1"/>
          <p:nvPr/>
        </p:nvSpPr>
        <p:spPr bwMode="auto">
          <a:xfrm>
            <a:off x="457200" y="1600200"/>
            <a:ext cx="8686800" cy="3565500"/>
          </a:xfrm>
          <a:prstGeom prst="rect">
            <a:avLst/>
          </a:prstGeom>
          <a:noFill/>
          <a:ln>
            <a:noFill/>
          </a:ln>
        </p:spPr>
        <p:txBody>
          <a:bodyPr spcFirstLastPara="1" wrap="square" lIns="90000" tIns="46800" rIns="90000" bIns="46800" anchor="t" anchorCtr="0">
            <a:noAutofit/>
          </a:bodyPr>
          <a:lstStyle/>
          <a:p>
            <a:pPr marL="476250" marR="0" lvl="0" indent="-474662" algn="l">
              <a:lnSpc>
                <a:spcPct val="200000"/>
              </a:lnSpc>
              <a:spcBef>
                <a:spcPts val="0"/>
              </a:spcBef>
              <a:spcAft>
                <a:spcPts val="0"/>
              </a:spcAft>
              <a:buClr>
                <a:srgbClr val="000000"/>
              </a:buClr>
              <a:buSzPts val="1600"/>
              <a:buFont typeface="Times New Roman"/>
              <a:buNone/>
              <a:defRPr/>
            </a:pPr>
            <a:r>
              <a:rPr lang="fr" sz="2400" b="1" i="0" u="none" strike="noStrike" cap="none">
                <a:solidFill>
                  <a:srgbClr val="FF0000"/>
                </a:solidFill>
                <a:latin typeface="Arial"/>
                <a:ea typeface="Arial"/>
                <a:cs typeface="Arial"/>
              </a:rPr>
              <a:t>6,4 ans</a:t>
            </a:r>
            <a:r>
              <a:rPr lang="fr" sz="2400" b="1" i="0" u="none" strike="noStrike" cap="none">
                <a:solidFill>
                  <a:srgbClr val="000000"/>
                </a:solidFill>
                <a:latin typeface="Arial"/>
                <a:ea typeface="Arial"/>
                <a:cs typeface="Arial"/>
              </a:rPr>
              <a:t> entre un </a:t>
            </a:r>
            <a:r>
              <a:rPr lang="fr" sz="2400" b="1" i="0" u="none" strike="noStrike" cap="none">
                <a:solidFill>
                  <a:srgbClr val="0000FF"/>
                </a:solidFill>
                <a:latin typeface="Arial"/>
                <a:ea typeface="Arial"/>
                <a:cs typeface="Arial"/>
              </a:rPr>
              <a:t>homme ouvrier </a:t>
            </a:r>
            <a:r>
              <a:rPr lang="fr" sz="2400" b="1" i="0" u="none" strike="noStrike" cap="none">
                <a:solidFill>
                  <a:srgbClr val="000000"/>
                </a:solidFill>
                <a:latin typeface="Arial"/>
                <a:ea typeface="Arial"/>
                <a:cs typeface="Arial"/>
              </a:rPr>
              <a:t>/ un </a:t>
            </a:r>
            <a:r>
              <a:rPr lang="fr" sz="2400" b="1" i="0" u="none" strike="noStrike" cap="none">
                <a:solidFill>
                  <a:srgbClr val="666666"/>
                </a:solidFill>
                <a:latin typeface="Arial"/>
                <a:ea typeface="Arial"/>
                <a:cs typeface="Arial"/>
              </a:rPr>
              <a:t>homme cadre</a:t>
            </a:r>
            <a:endParaRPr sz="2400" b="1" i="0" u="none" strike="noStrike" cap="none">
              <a:solidFill>
                <a:srgbClr val="666666"/>
              </a:solidFill>
              <a:latin typeface="Arial"/>
              <a:ea typeface="Arial"/>
              <a:cs typeface="Arial"/>
            </a:endParaRPr>
          </a:p>
          <a:p>
            <a:pPr marL="476250" marR="0" lvl="0" indent="-474662" algn="l">
              <a:lnSpc>
                <a:spcPct val="200000"/>
              </a:lnSpc>
              <a:spcBef>
                <a:spcPts val="0"/>
              </a:spcBef>
              <a:spcAft>
                <a:spcPts val="0"/>
              </a:spcAft>
              <a:buClr>
                <a:schemeClr val="dk1"/>
              </a:buClr>
              <a:buSzPts val="1600"/>
              <a:buFont typeface="Times New Roman"/>
              <a:buNone/>
              <a:defRPr/>
            </a:pPr>
            <a:r>
              <a:rPr lang="fr" sz="2400" b="1" i="0" u="none" strike="noStrike" cap="none">
                <a:solidFill>
                  <a:srgbClr val="FF0000"/>
                </a:solidFill>
                <a:latin typeface="Arial"/>
                <a:ea typeface="Arial"/>
                <a:cs typeface="Arial"/>
              </a:rPr>
              <a:t>3,2 ans</a:t>
            </a:r>
            <a:r>
              <a:rPr lang="fr" sz="2400" b="1" i="0" u="none" strike="noStrike" cap="none">
                <a:solidFill>
                  <a:schemeClr val="dk1"/>
                </a:solidFill>
                <a:latin typeface="Arial"/>
                <a:ea typeface="Arial"/>
                <a:cs typeface="Arial"/>
              </a:rPr>
              <a:t> entre une </a:t>
            </a:r>
            <a:r>
              <a:rPr lang="fr" sz="2400" b="1" i="0" u="none" strike="noStrike" cap="none">
                <a:solidFill>
                  <a:srgbClr val="FF00FF"/>
                </a:solidFill>
                <a:latin typeface="Arial"/>
                <a:ea typeface="Arial"/>
                <a:cs typeface="Arial"/>
              </a:rPr>
              <a:t>femme ouvrière	</a:t>
            </a:r>
            <a:r>
              <a:rPr lang="fr" sz="2400" b="1" i="0" u="none" strike="noStrike" cap="none">
                <a:solidFill>
                  <a:schemeClr val="dk1"/>
                </a:solidFill>
                <a:latin typeface="Arial"/>
                <a:ea typeface="Arial"/>
                <a:cs typeface="Arial"/>
              </a:rPr>
              <a:t>/ une </a:t>
            </a:r>
            <a:r>
              <a:rPr lang="fr" sz="2400" b="1" i="0" u="none" strike="noStrike" cap="none">
                <a:solidFill>
                  <a:srgbClr val="9900FF"/>
                </a:solidFill>
                <a:latin typeface="Arial"/>
                <a:ea typeface="Arial"/>
                <a:cs typeface="Arial"/>
              </a:rPr>
              <a:t>femme cadre</a:t>
            </a:r>
            <a:endParaRPr sz="2400" b="1" i="0" u="none" strike="noStrike" cap="none">
              <a:solidFill>
                <a:srgbClr val="9900FF"/>
              </a:solidFill>
              <a:latin typeface="Arial"/>
              <a:ea typeface="Arial"/>
              <a:cs typeface="Arial"/>
            </a:endParaRPr>
          </a:p>
          <a:p>
            <a:pPr marL="476250" marR="0" lvl="0" indent="-474662" algn="l">
              <a:lnSpc>
                <a:spcPct val="200000"/>
              </a:lnSpc>
              <a:spcBef>
                <a:spcPts val="0"/>
              </a:spcBef>
              <a:spcAft>
                <a:spcPts val="0"/>
              </a:spcAft>
              <a:buClr>
                <a:schemeClr val="dk1"/>
              </a:buClr>
              <a:buSzPts val="1600"/>
              <a:buFont typeface="Times New Roman"/>
              <a:buNone/>
              <a:defRPr/>
            </a:pPr>
            <a:r>
              <a:rPr lang="fr" sz="2400" b="1" i="0" u="none" strike="noStrike" cap="none">
                <a:solidFill>
                  <a:srgbClr val="FF0000"/>
                </a:solidFill>
                <a:latin typeface="Arial"/>
                <a:ea typeface="Arial"/>
                <a:cs typeface="Arial"/>
              </a:rPr>
              <a:t>7,2 ans</a:t>
            </a:r>
            <a:r>
              <a:rPr lang="fr" sz="2400" b="1" i="0" u="none" strike="noStrike" cap="none">
                <a:solidFill>
                  <a:schemeClr val="dk1"/>
                </a:solidFill>
                <a:latin typeface="Arial"/>
                <a:ea typeface="Arial"/>
                <a:cs typeface="Arial"/>
              </a:rPr>
              <a:t> entre un </a:t>
            </a:r>
            <a:r>
              <a:rPr lang="fr" sz="2400" b="1" i="0" u="none" strike="noStrike" cap="none">
                <a:solidFill>
                  <a:srgbClr val="0000FF"/>
                </a:solidFill>
                <a:latin typeface="Arial"/>
                <a:ea typeface="Arial"/>
                <a:cs typeface="Arial"/>
              </a:rPr>
              <a:t>ouvrier</a:t>
            </a:r>
            <a:r>
              <a:rPr lang="fr" sz="2400" b="1" i="0" u="none" strike="noStrike" cap="none">
                <a:solidFill>
                  <a:schemeClr val="dk1"/>
                </a:solidFill>
                <a:latin typeface="Arial"/>
                <a:ea typeface="Arial"/>
                <a:cs typeface="Arial"/>
              </a:rPr>
              <a:t> / </a:t>
            </a:r>
            <a:r>
              <a:rPr lang="fr" sz="2400" b="1" i="0" u="none" strike="noStrike" cap="none">
                <a:solidFill>
                  <a:srgbClr val="000000"/>
                </a:solidFill>
                <a:latin typeface="Arial"/>
                <a:ea typeface="Arial"/>
                <a:cs typeface="Arial"/>
              </a:rPr>
              <a:t>une</a:t>
            </a:r>
            <a:r>
              <a:rPr lang="fr" sz="2400" b="1" i="0" u="none" strike="noStrike" cap="none">
                <a:solidFill>
                  <a:srgbClr val="FF00FF"/>
                </a:solidFill>
                <a:latin typeface="Arial"/>
                <a:ea typeface="Arial"/>
                <a:cs typeface="Arial"/>
              </a:rPr>
              <a:t> ouvrière</a:t>
            </a:r>
            <a:endParaRPr sz="2400" b="1" i="0" u="none" strike="noStrike" cap="none">
              <a:solidFill>
                <a:srgbClr val="FF00FF"/>
              </a:solidFill>
              <a:latin typeface="Arial"/>
              <a:ea typeface="Arial"/>
              <a:cs typeface="Arial"/>
            </a:endParaRPr>
          </a:p>
          <a:p>
            <a:pPr marL="476250" marR="0" lvl="0" indent="-474662" algn="l">
              <a:lnSpc>
                <a:spcPct val="200000"/>
              </a:lnSpc>
              <a:spcBef>
                <a:spcPts val="0"/>
              </a:spcBef>
              <a:spcAft>
                <a:spcPts val="0"/>
              </a:spcAft>
              <a:buClr>
                <a:schemeClr val="dk1"/>
              </a:buClr>
              <a:buSzPts val="1600"/>
              <a:buFont typeface="Times New Roman"/>
              <a:buNone/>
              <a:defRPr/>
            </a:pPr>
            <a:r>
              <a:rPr lang="fr" sz="2400" b="1" i="0" u="none" strike="noStrike" cap="none">
                <a:solidFill>
                  <a:srgbClr val="FF0000"/>
                </a:solidFill>
                <a:latin typeface="Arial"/>
                <a:ea typeface="Arial"/>
                <a:cs typeface="Arial"/>
              </a:rPr>
              <a:t>4 ans</a:t>
            </a:r>
            <a:r>
              <a:rPr lang="fr" sz="2400" b="1" i="0" u="none" strike="noStrike" cap="none">
                <a:solidFill>
                  <a:schemeClr val="dk1"/>
                </a:solidFill>
                <a:latin typeface="Arial"/>
                <a:ea typeface="Arial"/>
                <a:cs typeface="Arial"/>
              </a:rPr>
              <a:t> entreun </a:t>
            </a:r>
            <a:r>
              <a:rPr lang="fr" sz="2400" b="1" i="0" u="none" strike="noStrike" cap="none">
                <a:solidFill>
                  <a:srgbClr val="666666"/>
                </a:solidFill>
                <a:latin typeface="Arial"/>
                <a:ea typeface="Arial"/>
                <a:cs typeface="Arial"/>
              </a:rPr>
              <a:t>homme cadre</a:t>
            </a:r>
            <a:r>
              <a:rPr lang="fr" sz="2400" b="1" i="0" u="none" strike="noStrike" cap="none">
                <a:solidFill>
                  <a:schemeClr val="dk1"/>
                </a:solidFill>
                <a:latin typeface="Arial"/>
                <a:ea typeface="Arial"/>
                <a:cs typeface="Arial"/>
              </a:rPr>
              <a:t> / une </a:t>
            </a:r>
            <a:r>
              <a:rPr lang="fr" sz="2400" b="1" i="0" u="none" strike="noStrike" cap="none">
                <a:solidFill>
                  <a:srgbClr val="9900FF"/>
                </a:solidFill>
                <a:latin typeface="Arial"/>
                <a:ea typeface="Arial"/>
                <a:cs typeface="Arial"/>
              </a:rPr>
              <a:t>femme cadre</a:t>
            </a:r>
            <a:endParaRPr sz="2400" b="1" i="0" u="none" strike="noStrike" cap="none">
              <a:solidFill>
                <a:srgbClr val="9900FF"/>
              </a:solidFill>
              <a:latin typeface="Arial"/>
              <a:ea typeface="Arial"/>
              <a:cs typeface="Arial"/>
            </a:endParaRPr>
          </a:p>
        </p:txBody>
      </p:sp>
      <p:sp>
        <p:nvSpPr>
          <p:cNvPr id="484" name="Google Shape;484;p44"/>
          <p:cNvSpPr txBox="1"/>
          <p:nvPr/>
        </p:nvSpPr>
        <p:spPr bwMode="auto">
          <a:xfrm>
            <a:off x="457200" y="4800600"/>
            <a:ext cx="8424600" cy="1448400"/>
          </a:xfrm>
          <a:prstGeom prst="rect">
            <a:avLst/>
          </a:prstGeom>
          <a:noFill/>
          <a:ln w="9525" cap="sq" cmpd="sng">
            <a:solidFill>
              <a:srgbClr val="000000"/>
            </a:solidFill>
            <a:prstDash val="solid"/>
            <a:miter lim="800000"/>
            <a:headEnd type="none" w="sm" len="sm"/>
            <a:tailEnd type="none" w="sm" len="sm"/>
          </a:ln>
        </p:spPr>
        <p:txBody>
          <a:bodyPr spcFirstLastPara="1" wrap="square" lIns="0" tIns="46800" rIns="0" bIns="46800" anchor="t" anchorCtr="0">
            <a:noAutofit/>
          </a:bodyPr>
          <a:lstStyle/>
          <a:p>
            <a:pPr marL="382587" marR="0" lvl="0" indent="-380998" algn="ctr">
              <a:lnSpc>
                <a:spcPct val="100000"/>
              </a:lnSpc>
              <a:spcBef>
                <a:spcPts val="0"/>
              </a:spcBef>
              <a:spcAft>
                <a:spcPts val="0"/>
              </a:spcAft>
              <a:buClr>
                <a:srgbClr val="FF0000"/>
              </a:buClr>
              <a:buSzPts val="1600"/>
              <a:buFont typeface="Times New Roman"/>
              <a:buNone/>
              <a:defRPr/>
            </a:pPr>
            <a:r>
              <a:rPr lang="fr" sz="1800" b="1" i="0" u="none" strike="noStrike" cap="none">
                <a:solidFill>
                  <a:srgbClr val="FF0000"/>
                </a:solidFill>
                <a:latin typeface="Arial"/>
                <a:ea typeface="Arial"/>
                <a:cs typeface="Arial"/>
              </a:rPr>
              <a:t>La pénibilité du travail réduit nettement l’espérance de vie.</a:t>
            </a:r>
            <a:endParaRPr sz="1800" b="0" i="0" u="none" strike="noStrike" cap="none">
              <a:solidFill>
                <a:srgbClr val="000000"/>
              </a:solidFill>
              <a:latin typeface="Arial"/>
              <a:ea typeface="Arial"/>
              <a:cs typeface="Arial"/>
            </a:endParaRPr>
          </a:p>
          <a:p>
            <a:pPr marL="382587" marR="0" lvl="0" indent="-380998" algn="ctr">
              <a:lnSpc>
                <a:spcPct val="100000"/>
              </a:lnSpc>
              <a:spcBef>
                <a:spcPts val="700"/>
              </a:spcBef>
              <a:spcAft>
                <a:spcPts val="0"/>
              </a:spcAft>
              <a:buClr>
                <a:srgbClr val="000000"/>
              </a:buClr>
              <a:buSzPts val="1200"/>
              <a:buFont typeface="Times New Roman"/>
              <a:buNone/>
              <a:defRPr/>
            </a:pPr>
            <a:r>
              <a:rPr lang="fr" sz="1800" b="1" i="0" u="none" strike="noStrike" cap="none">
                <a:solidFill>
                  <a:srgbClr val="000000"/>
                </a:solidFill>
                <a:latin typeface="Arial"/>
                <a:ea typeface="Arial"/>
                <a:cs typeface="Arial"/>
              </a:rPr>
              <a:t>(même si d’autres raisons interviennent dans les écarts précédents)</a:t>
            </a:r>
            <a:endParaRPr sz="1800" b="0" i="0" u="none" strike="noStrike" cap="none">
              <a:solidFill>
                <a:srgbClr val="000000"/>
              </a:solidFill>
              <a:latin typeface="Arial"/>
              <a:ea typeface="Arial"/>
              <a:cs typeface="Arial"/>
            </a:endParaRPr>
          </a:p>
          <a:p>
            <a:pPr marL="382587" marR="0" lvl="0" indent="-380998" algn="ctr">
              <a:lnSpc>
                <a:spcPct val="100000"/>
              </a:lnSpc>
              <a:spcBef>
                <a:spcPts val="1000"/>
              </a:spcBef>
              <a:spcAft>
                <a:spcPts val="0"/>
              </a:spcAft>
              <a:buClr>
                <a:srgbClr val="FF0000"/>
              </a:buClr>
              <a:buSzPts val="1600"/>
              <a:buFont typeface="Times New Roman"/>
              <a:buNone/>
              <a:defRPr/>
            </a:pPr>
            <a:r>
              <a:rPr lang="fr" sz="1800" b="1" i="0" u="none" strike="noStrike" cap="none">
                <a:solidFill>
                  <a:srgbClr val="FF0000"/>
                </a:solidFill>
                <a:latin typeface="Arial"/>
                <a:ea typeface="Arial"/>
                <a:cs typeface="Arial"/>
              </a:rPr>
              <a:t>A quand sa prise en compte réelle par une réduction du temps de travail et de la durée de cotisation ?</a:t>
            </a:r>
            <a:endParaRPr sz="1800" b="0" i="0" u="none" strike="noStrike" cap="none">
              <a:solidFill>
                <a:srgbClr val="000000"/>
              </a:solidFill>
              <a:latin typeface="Arial"/>
              <a:ea typeface="Arial"/>
              <a:cs typeface="Arial"/>
            </a:endParaRPr>
          </a:p>
        </p:txBody>
      </p:sp>
      <p:sp>
        <p:nvSpPr>
          <p:cNvPr id="485" name="Google Shape;485;p44"/>
          <p:cNvSpPr txBox="1"/>
          <p:nvPr/>
        </p:nvSpPr>
        <p:spPr bwMode="auto">
          <a:xfrm>
            <a:off x="0" y="0"/>
            <a:ext cx="7924800" cy="368399"/>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1800"/>
              <a:buFont typeface="Times New Roman"/>
              <a:buNone/>
              <a:defRPr/>
            </a:pPr>
            <a:r>
              <a:rPr lang="fr" sz="2400" b="1" i="0" u="none" strike="noStrike" cap="none">
                <a:solidFill>
                  <a:srgbClr val="980000"/>
                </a:solidFill>
                <a:latin typeface="Arial"/>
                <a:ea typeface="Arial"/>
                <a:cs typeface="Arial"/>
              </a:rPr>
              <a:t>Et l’humain dans toutes ces réformes ?</a:t>
            </a:r>
            <a:endParaRPr sz="2400" b="0" i="0" u="none" strike="noStrike" cap="none">
              <a:solidFill>
                <a:srgbClr val="980000"/>
              </a:solidFill>
              <a:latin typeface="Arial"/>
              <a:ea typeface="Arial"/>
              <a:cs typeface="Arial"/>
            </a:endParaRPr>
          </a:p>
        </p:txBody>
      </p:sp>
      <p:pic>
        <p:nvPicPr>
          <p:cNvPr id="486" name="Google Shape;486;p44"/>
          <p:cNvPicPr/>
          <p:nvPr/>
        </p:nvPicPr>
        <p:blipFill>
          <a:blip r:embed="rId3">
            <a:alphaModFix/>
          </a:blip>
          <a:stretch/>
        </p:blipFill>
        <p:spPr bwMode="auto">
          <a:xfrm>
            <a:off x="9544863" y="955675"/>
            <a:ext cx="3202337" cy="3666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
                                        </p:tgtEl>
                                        <p:attrNameLst>
                                          <p:attrName>style.visibility</p:attrName>
                                        </p:attrNameLst>
                                      </p:cBhvr>
                                      <p:to>
                                        <p:strVal val="visible"/>
                                      </p:to>
                                    </p:set>
                                    <p:anim calcmode="lin" valueType="num">
                                      <p:cBhvr additive="base">
                                        <p:cTn id="7" dur="500"/>
                                        <p:tgtEl>
                                          <p:spTgt spid="481"/>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482"/>
                                        </p:tgtEl>
                                        <p:attrNameLst>
                                          <p:attrName>style.visibility</p:attrName>
                                        </p:attrNameLst>
                                      </p:cBhvr>
                                      <p:to>
                                        <p:strVal val="visible"/>
                                      </p:to>
                                    </p:set>
                                    <p:anim calcmode="lin" valueType="num">
                                      <p:cBhvr additive="base">
                                        <p:cTn id="12" dur="500"/>
                                        <p:tgtEl>
                                          <p:spTgt spid="48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02" name="Google Shape;502;g1d0f4085cd7_0_9"/>
          <p:cNvPicPr/>
          <p:nvPr/>
        </p:nvPicPr>
        <p:blipFill>
          <a:blip r:embed="rId2">
            <a:alphaModFix/>
          </a:blip>
          <a:stretch/>
        </p:blipFill>
        <p:spPr bwMode="auto">
          <a:xfrm>
            <a:off x="152400" y="152400"/>
            <a:ext cx="8737600" cy="6553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07" name="Google Shape;507;g1d0f4085cd7_0_5"/>
          <p:cNvPicPr/>
          <p:nvPr/>
        </p:nvPicPr>
        <p:blipFill>
          <a:blip r:embed="rId2">
            <a:alphaModFix/>
          </a:blip>
          <a:stretch/>
        </p:blipFill>
        <p:spPr bwMode="auto">
          <a:xfrm>
            <a:off x="152400" y="152400"/>
            <a:ext cx="8737600" cy="65532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12" name="Google Shape;512;g1d0f4085cd7_0_1"/>
          <p:cNvPicPr/>
          <p:nvPr/>
        </p:nvPicPr>
        <p:blipFill>
          <a:blip r:embed="rId2">
            <a:alphaModFix/>
          </a:blip>
          <a:stretch/>
        </p:blipFill>
        <p:spPr bwMode="auto">
          <a:xfrm>
            <a:off x="152400" y="152400"/>
            <a:ext cx="8737600" cy="6553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3" name="Google Shape;63;g1809698d343_4_0"/>
          <p:cNvPicPr/>
          <p:nvPr/>
        </p:nvPicPr>
        <p:blipFill>
          <a:blip r:embed="rId3">
            <a:alphaModFix/>
          </a:blip>
          <a:srcRect r="4932"/>
          <a:stretch/>
        </p:blipFill>
        <p:spPr bwMode="auto">
          <a:xfrm>
            <a:off x="418194" y="490451"/>
            <a:ext cx="5050149" cy="2587175"/>
          </a:xfrm>
          <a:prstGeom prst="rect">
            <a:avLst/>
          </a:prstGeom>
          <a:noFill/>
          <a:ln>
            <a:noFill/>
          </a:ln>
        </p:spPr>
      </p:pic>
      <p:sp>
        <p:nvSpPr>
          <p:cNvPr id="64" name="Google Shape;64;g1809698d343_4_0"/>
          <p:cNvSpPr txBox="1"/>
          <p:nvPr/>
        </p:nvSpPr>
        <p:spPr bwMode="auto">
          <a:xfrm>
            <a:off x="418194" y="3698204"/>
            <a:ext cx="3963754" cy="1940442"/>
          </a:xfrm>
          <a:prstGeom prst="rect">
            <a:avLst/>
          </a:prstGeom>
          <a:noFill/>
          <a:ln>
            <a:noFill/>
          </a:ln>
        </p:spPr>
        <p:txBody>
          <a:bodyPr spcFirstLastPara="1" wrap="square" lIns="0" tIns="0" rIns="0" bIns="0" anchor="t" anchorCtr="0">
            <a:noAutofit/>
          </a:bodyPr>
          <a:lstStyle/>
          <a:p>
            <a:pPr marL="0" marR="0" lvl="0" indent="0" algn="just">
              <a:lnSpc>
                <a:spcPct val="100000"/>
              </a:lnSpc>
              <a:spcBef>
                <a:spcPts val="0"/>
              </a:spcBef>
              <a:spcAft>
                <a:spcPts val="0"/>
              </a:spcAft>
              <a:buClr>
                <a:schemeClr val="dk1"/>
              </a:buClr>
              <a:buSzPts val="1600"/>
              <a:buFont typeface="Noto Sans Symbols"/>
              <a:buNone/>
              <a:defRPr/>
            </a:pPr>
            <a:r>
              <a:rPr lang="fr" sz="1800" b="1" i="0" u="none" strike="noStrike" cap="none">
                <a:solidFill>
                  <a:schemeClr val="dk1"/>
                </a:solidFill>
                <a:latin typeface="Arial"/>
                <a:ea typeface="Arial"/>
                <a:cs typeface="Arial"/>
              </a:rPr>
              <a:t>en 2010 :</a:t>
            </a:r>
            <a:endParaRPr/>
          </a:p>
          <a:p>
            <a:pPr marL="0" marR="0" lvl="0" indent="0" algn="just">
              <a:lnSpc>
                <a:spcPct val="100000"/>
              </a:lnSpc>
              <a:spcBef>
                <a:spcPts val="0"/>
              </a:spcBef>
              <a:spcAft>
                <a:spcPts val="0"/>
              </a:spcAft>
              <a:buClr>
                <a:schemeClr val="dk1"/>
              </a:buClr>
              <a:buSzPts val="1600"/>
              <a:buFont typeface="Noto Sans Symbols"/>
              <a:buNone/>
              <a:defRPr/>
            </a:pPr>
            <a:endParaRPr lang="fr" sz="1800" b="1" i="0" u="none" strike="noStrike" cap="none">
              <a:solidFill>
                <a:srgbClr val="000000"/>
              </a:solidFill>
              <a:latin typeface="Arial"/>
              <a:ea typeface="Arial"/>
              <a:cs typeface="Arial"/>
            </a:endParaRPr>
          </a:p>
          <a:p>
            <a:pPr marL="0" marR="0" lvl="0" indent="0" algn="just">
              <a:lnSpc>
                <a:spcPct val="100000"/>
              </a:lnSpc>
              <a:spcBef>
                <a:spcPts val="0"/>
              </a:spcBef>
              <a:spcAft>
                <a:spcPts val="0"/>
              </a:spcAft>
              <a:buClr>
                <a:schemeClr val="dk1"/>
              </a:buClr>
              <a:buSzPts val="1600"/>
              <a:buFont typeface="Noto Sans Symbols"/>
              <a:buNone/>
              <a:defRPr/>
            </a:pPr>
            <a:r>
              <a:rPr lang="fr" sz="1600" b="1" i="0" u="none" strike="noStrike" cap="none">
                <a:solidFill>
                  <a:srgbClr val="000000"/>
                </a:solidFill>
                <a:latin typeface="Arial"/>
                <a:ea typeface="Arial"/>
                <a:cs typeface="Arial"/>
              </a:rPr>
              <a:t>•</a:t>
            </a:r>
            <a:r>
              <a:rPr lang="fr" sz="1800" b="1" i="0" u="none" strike="noStrike" cap="none">
                <a:solidFill>
                  <a:srgbClr val="000000"/>
                </a:solidFill>
                <a:latin typeface="Arial"/>
                <a:ea typeface="Arial"/>
                <a:cs typeface="Arial"/>
              </a:rPr>
              <a:t> </a:t>
            </a:r>
            <a:r>
              <a:rPr lang="fr" sz="1800" b="1" i="0" u="none" strike="noStrike" cap="none">
                <a:solidFill>
                  <a:srgbClr val="FF0000"/>
                </a:solidFill>
                <a:latin typeface="Arial"/>
                <a:ea typeface="Arial"/>
                <a:cs typeface="Arial"/>
              </a:rPr>
              <a:t>Recul de l’âge légal de 60 à 62 ans</a:t>
            </a:r>
            <a:endParaRPr/>
          </a:p>
          <a:p>
            <a:pPr marL="0" marR="0" lvl="0" indent="0" algn="just">
              <a:lnSpc>
                <a:spcPct val="100000"/>
              </a:lnSpc>
              <a:spcBef>
                <a:spcPts val="0"/>
              </a:spcBef>
              <a:spcAft>
                <a:spcPts val="0"/>
              </a:spcAft>
              <a:buClr>
                <a:schemeClr val="dk1"/>
              </a:buClr>
              <a:buSzPts val="1600"/>
              <a:buFont typeface="Noto Sans Symbols"/>
              <a:buNone/>
              <a:defRPr/>
            </a:pPr>
            <a:endParaRPr sz="1600" b="0" i="0" u="none" strike="noStrike" cap="none">
              <a:solidFill>
                <a:schemeClr val="dk1"/>
              </a:solidFill>
              <a:latin typeface="Arial"/>
              <a:ea typeface="Arial"/>
              <a:cs typeface="Arial"/>
            </a:endParaRPr>
          </a:p>
          <a:p>
            <a:pPr marL="0" marR="0" lvl="0" indent="0" algn="just">
              <a:lnSpc>
                <a:spcPct val="100000"/>
              </a:lnSpc>
              <a:spcBef>
                <a:spcPts val="0"/>
              </a:spcBef>
              <a:spcAft>
                <a:spcPts val="0"/>
              </a:spcAft>
              <a:buClr>
                <a:srgbClr val="000000"/>
              </a:buClr>
              <a:buSzPts val="1600"/>
              <a:buFont typeface="Arial"/>
              <a:buNone/>
              <a:defRPr/>
            </a:pPr>
            <a:r>
              <a:rPr lang="fr" sz="1800" b="1" i="0" u="none" strike="noStrike" cap="none">
                <a:solidFill>
                  <a:schemeClr val="dk1"/>
                </a:solidFill>
                <a:latin typeface="Arial"/>
                <a:ea typeface="Arial"/>
                <a:cs typeface="Arial"/>
              </a:rPr>
              <a:t>• </a:t>
            </a:r>
            <a:r>
              <a:rPr lang="fr" sz="1800" b="1" i="0" u="none" strike="noStrike" cap="none">
                <a:solidFill>
                  <a:srgbClr val="FF0000"/>
                </a:solidFill>
                <a:latin typeface="Arial"/>
                <a:ea typeface="Arial"/>
                <a:cs typeface="Arial"/>
              </a:rPr>
              <a:t>Suppression de la bonification d’un an pour enfants nés après 2004</a:t>
            </a:r>
            <a:endParaRPr sz="1800" b="1" i="0" u="none" strike="noStrike" cap="none">
              <a:solidFill>
                <a:schemeClr val="dk1"/>
              </a:solidFill>
              <a:latin typeface="Arial"/>
              <a:ea typeface="Arial"/>
              <a:cs typeface="Arial"/>
            </a:endParaRPr>
          </a:p>
          <a:p>
            <a:pPr marL="0" marR="0" lvl="0" indent="0" algn="just">
              <a:lnSpc>
                <a:spcPct val="100000"/>
              </a:lnSpc>
              <a:spcBef>
                <a:spcPts val="0"/>
              </a:spcBef>
              <a:spcAft>
                <a:spcPts val="0"/>
              </a:spcAft>
              <a:buClr>
                <a:schemeClr val="dk1"/>
              </a:buClr>
              <a:buSzPts val="1600"/>
              <a:buFont typeface="Noto Sans Symbols"/>
              <a:buNone/>
              <a:defRPr/>
            </a:pPr>
            <a:endParaRPr sz="1000" b="1" i="0" u="none" strike="noStrike" cap="none">
              <a:solidFill>
                <a:schemeClr val="dk1"/>
              </a:solidFill>
              <a:latin typeface="Arial"/>
              <a:ea typeface="Arial"/>
              <a:cs typeface="Arial"/>
            </a:endParaRPr>
          </a:p>
          <a:p>
            <a:pPr marL="0" marR="0" lvl="0" indent="0" algn="just">
              <a:lnSpc>
                <a:spcPct val="100000"/>
              </a:lnSpc>
              <a:spcBef>
                <a:spcPts val="0"/>
              </a:spcBef>
              <a:spcAft>
                <a:spcPts val="0"/>
              </a:spcAft>
              <a:buClr>
                <a:schemeClr val="dk1"/>
              </a:buClr>
              <a:buSzPts val="1600"/>
              <a:buFont typeface="Noto Sans Symbols"/>
              <a:buNone/>
              <a:defRPr/>
            </a:pPr>
            <a:endParaRPr sz="1600" b="1" i="0" u="none" strike="noStrike" cap="none">
              <a:solidFill>
                <a:schemeClr val="dk1"/>
              </a:solidFill>
              <a:latin typeface="Arial"/>
              <a:ea typeface="Arial"/>
              <a:cs typeface="Arial"/>
            </a:endParaRPr>
          </a:p>
        </p:txBody>
      </p:sp>
      <p:pic>
        <p:nvPicPr>
          <p:cNvPr id="3" name="Image 2" descr="Une image contenant texte&#10;&#10;Description générée automatiquement"/>
          <p:cNvPicPr>
            <a:picLocks noChangeAspect="1"/>
          </p:cNvPicPr>
          <p:nvPr/>
        </p:nvPicPr>
        <p:blipFill>
          <a:blip r:embed="rId4"/>
          <a:stretch/>
        </p:blipFill>
        <p:spPr bwMode="auto">
          <a:xfrm>
            <a:off x="5468343" y="559558"/>
            <a:ext cx="3520954" cy="2556798"/>
          </a:xfrm>
          <a:prstGeom prst="rect">
            <a:avLst/>
          </a:prstGeom>
        </p:spPr>
      </p:pic>
      <p:sp>
        <p:nvSpPr>
          <p:cNvPr id="4" name="Google Shape;64;g1809698d343_4_0"/>
          <p:cNvSpPr txBox="1"/>
          <p:nvPr/>
        </p:nvSpPr>
        <p:spPr bwMode="auto">
          <a:xfrm>
            <a:off x="4876796" y="3595536"/>
            <a:ext cx="4125685" cy="2857800"/>
          </a:xfrm>
          <a:prstGeom prst="rect">
            <a:avLst/>
          </a:prstGeom>
          <a:noFill/>
          <a:ln>
            <a:noFill/>
          </a:ln>
        </p:spPr>
        <p:txBody>
          <a:bodyPr spcFirstLastPara="1" wrap="square" lIns="0" tIns="0" rIns="0" bIns="0" anchor="t" anchorCtr="0">
            <a:noAutofit/>
          </a:bodyPr>
          <a:lstStyle/>
          <a:p>
            <a:pPr marL="0" marR="0" lvl="0" indent="0" algn="just">
              <a:lnSpc>
                <a:spcPct val="100000"/>
              </a:lnSpc>
              <a:spcBef>
                <a:spcPts val="0"/>
              </a:spcBef>
              <a:spcAft>
                <a:spcPts val="0"/>
              </a:spcAft>
              <a:buClr>
                <a:schemeClr val="dk1"/>
              </a:buClr>
              <a:buSzPts val="1600"/>
              <a:buFont typeface="Noto Sans Symbols"/>
              <a:buNone/>
              <a:defRPr/>
            </a:pPr>
            <a:endParaRPr sz="1000" b="1" i="0" u="none" strike="noStrike" cap="none">
              <a:solidFill>
                <a:schemeClr val="dk1"/>
              </a:solidFill>
              <a:latin typeface="Arial"/>
              <a:ea typeface="Arial"/>
              <a:cs typeface="Arial"/>
            </a:endParaRPr>
          </a:p>
          <a:p>
            <a:pPr marL="0" marR="0" lvl="0" indent="0" algn="just">
              <a:lnSpc>
                <a:spcPct val="100000"/>
              </a:lnSpc>
              <a:spcBef>
                <a:spcPts val="0"/>
              </a:spcBef>
              <a:spcAft>
                <a:spcPts val="0"/>
              </a:spcAft>
              <a:buClr>
                <a:schemeClr val="dk1"/>
              </a:buClr>
              <a:buSzPts val="1600"/>
              <a:buFont typeface="Noto Sans Symbols"/>
              <a:buNone/>
              <a:defRPr/>
            </a:pPr>
            <a:r>
              <a:rPr lang="fr" sz="1800" b="1" i="0" u="none" strike="noStrike" cap="none">
                <a:solidFill>
                  <a:schemeClr val="dk1"/>
                </a:solidFill>
                <a:latin typeface="Arial"/>
                <a:ea typeface="Arial"/>
                <a:cs typeface="Arial"/>
              </a:rPr>
              <a:t>+ en 2014 : </a:t>
            </a:r>
            <a:endParaRPr/>
          </a:p>
          <a:p>
            <a:pPr marL="0" marR="0" lvl="0" indent="0" algn="just">
              <a:lnSpc>
                <a:spcPct val="100000"/>
              </a:lnSpc>
              <a:spcBef>
                <a:spcPts val="0"/>
              </a:spcBef>
              <a:spcAft>
                <a:spcPts val="0"/>
              </a:spcAft>
              <a:buClr>
                <a:schemeClr val="dk1"/>
              </a:buClr>
              <a:buSzPts val="1600"/>
              <a:buFont typeface="Noto Sans Symbols"/>
              <a:buNone/>
              <a:defRPr/>
            </a:pPr>
            <a:endParaRPr lang="fr" sz="1800" b="1" i="0" u="none" strike="noStrike" cap="none">
              <a:solidFill>
                <a:schemeClr val="dk1"/>
              </a:solidFill>
              <a:latin typeface="Arial"/>
              <a:ea typeface="Arial"/>
              <a:cs typeface="Arial"/>
            </a:endParaRPr>
          </a:p>
          <a:p>
            <a:pPr marL="0" marR="0" lvl="0" indent="0" algn="just">
              <a:lnSpc>
                <a:spcPct val="100000"/>
              </a:lnSpc>
              <a:spcBef>
                <a:spcPts val="0"/>
              </a:spcBef>
              <a:spcAft>
                <a:spcPts val="0"/>
              </a:spcAft>
              <a:buClr>
                <a:schemeClr val="dk1"/>
              </a:buClr>
              <a:buSzPts val="1600"/>
              <a:buFont typeface="Noto Sans Symbols"/>
              <a:buNone/>
              <a:defRPr/>
            </a:pPr>
            <a:r>
              <a:rPr lang="fr" sz="1800" b="1" i="0" u="none" strike="noStrike" cap="none">
                <a:solidFill>
                  <a:srgbClr val="FF0000"/>
                </a:solidFill>
                <a:latin typeface="Arial"/>
                <a:ea typeface="Arial"/>
                <a:cs typeface="Arial"/>
              </a:rPr>
              <a:t>Nombre d’années</a:t>
            </a:r>
            <a:r>
              <a:rPr lang="fr" sz="1800" b="1" i="0" u="none" strike="noStrike" cap="none">
                <a:solidFill>
                  <a:schemeClr val="dk1"/>
                </a:solidFill>
                <a:latin typeface="Arial"/>
                <a:ea typeface="Arial"/>
                <a:cs typeface="Arial"/>
              </a:rPr>
              <a:t> </a:t>
            </a:r>
            <a:r>
              <a:rPr lang="fr" sz="1800" b="1" i="0" u="none" strike="noStrike" cap="none">
                <a:solidFill>
                  <a:srgbClr val="FF0000"/>
                </a:solidFill>
                <a:latin typeface="Arial"/>
                <a:ea typeface="Arial"/>
                <a:cs typeface="Arial"/>
              </a:rPr>
              <a:t>de travail  v</a:t>
            </a:r>
            <a:r>
              <a:rPr lang="fr" sz="1800" b="1" i="1" u="none" strike="noStrike" cap="none">
                <a:solidFill>
                  <a:srgbClr val="FF0000"/>
                </a:solidFill>
                <a:latin typeface="Arial"/>
                <a:ea typeface="Arial"/>
                <a:cs typeface="Arial"/>
              </a:rPr>
              <a:t>alidées dans la fonction publique </a:t>
            </a:r>
            <a:r>
              <a:rPr lang="fr" sz="1800" b="1" i="1" u="none" strike="noStrike" cap="none">
                <a:solidFill>
                  <a:schemeClr val="dk1"/>
                </a:solidFill>
                <a:latin typeface="Arial"/>
                <a:ea typeface="Arial"/>
                <a:cs typeface="Arial"/>
              </a:rPr>
              <a:t> </a:t>
            </a:r>
            <a:r>
              <a:rPr lang="fr" sz="1800" b="1" i="0" u="none" strike="noStrike" cap="none">
                <a:solidFill>
                  <a:schemeClr val="dk1"/>
                </a:solidFill>
                <a:latin typeface="Arial"/>
                <a:ea typeface="Arial"/>
                <a:cs typeface="Arial"/>
              </a:rPr>
              <a:t>pour une retraite à taux plein de 75 %</a:t>
            </a:r>
            <a:r>
              <a:rPr lang="fr" sz="1800" b="1" i="0" u="none" strike="noStrike" cap="none">
                <a:solidFill>
                  <a:srgbClr val="FF0000"/>
                </a:solidFill>
                <a:latin typeface="Arial"/>
                <a:ea typeface="Arial"/>
                <a:cs typeface="Arial"/>
              </a:rPr>
              <a:t> </a:t>
            </a:r>
            <a:endParaRPr/>
          </a:p>
          <a:p>
            <a:pPr marL="0" marR="0" lvl="0" indent="0" algn="just">
              <a:lnSpc>
                <a:spcPct val="100000"/>
              </a:lnSpc>
              <a:spcBef>
                <a:spcPts val="0"/>
              </a:spcBef>
              <a:spcAft>
                <a:spcPts val="0"/>
              </a:spcAft>
              <a:buClr>
                <a:schemeClr val="dk1"/>
              </a:buClr>
              <a:buSzPts val="1600"/>
              <a:buFont typeface="Noto Sans Symbols"/>
              <a:buNone/>
              <a:defRPr/>
            </a:pPr>
            <a:endParaRPr lang="fr" sz="1600">
              <a:solidFill>
                <a:schemeClr val="dk1"/>
              </a:solidFill>
            </a:endParaRPr>
          </a:p>
          <a:p>
            <a:pPr marL="0" marR="0" lvl="0" indent="0" algn="just">
              <a:lnSpc>
                <a:spcPct val="100000"/>
              </a:lnSpc>
              <a:spcBef>
                <a:spcPts val="0"/>
              </a:spcBef>
              <a:spcAft>
                <a:spcPts val="0"/>
              </a:spcAft>
              <a:buClr>
                <a:schemeClr val="dk1"/>
              </a:buClr>
              <a:buSzPts val="1600"/>
              <a:buFont typeface="Noto Sans Symbols"/>
              <a:buNone/>
              <a:defRPr/>
            </a:pPr>
            <a:r>
              <a:rPr lang="fr" sz="1800" b="1" i="0" u="none" strike="noStrike" cap="none">
                <a:solidFill>
                  <a:schemeClr val="dk1"/>
                </a:solidFill>
                <a:latin typeface="Arial"/>
                <a:ea typeface="Arial"/>
                <a:cs typeface="Arial"/>
              </a:rPr>
              <a:t>• nés entre 1961 et 1963 ⇒ </a:t>
            </a:r>
            <a:r>
              <a:rPr lang="fr" sz="1800" b="1" i="0" u="none" strike="noStrike" cap="none">
                <a:solidFill>
                  <a:srgbClr val="FF0000"/>
                </a:solidFill>
                <a:latin typeface="Arial"/>
                <a:ea typeface="Arial"/>
                <a:cs typeface="Arial"/>
              </a:rPr>
              <a:t>42 années</a:t>
            </a:r>
            <a:endParaRPr/>
          </a:p>
          <a:p>
            <a:pPr marL="0" marR="0" lvl="0" indent="0" algn="just">
              <a:lnSpc>
                <a:spcPct val="100000"/>
              </a:lnSpc>
              <a:spcBef>
                <a:spcPts val="0"/>
              </a:spcBef>
              <a:spcAft>
                <a:spcPts val="0"/>
              </a:spcAft>
              <a:buClr>
                <a:schemeClr val="dk1"/>
              </a:buClr>
              <a:buSzPts val="1600"/>
              <a:buFont typeface="Noto Sans Symbols"/>
              <a:buNone/>
              <a:defRPr/>
            </a:pPr>
            <a:r>
              <a:rPr lang="fr" sz="1800" b="1" i="0" u="none" strike="noStrike" cap="none">
                <a:solidFill>
                  <a:schemeClr val="dk1"/>
                </a:solidFill>
                <a:latin typeface="Arial"/>
                <a:ea typeface="Arial"/>
                <a:cs typeface="Arial"/>
              </a:rPr>
              <a:t>• nés après 1973 ⇒</a:t>
            </a:r>
            <a:r>
              <a:rPr lang="fr" sz="1800" b="1" i="0" u="none" strike="noStrike" cap="none">
                <a:solidFill>
                  <a:srgbClr val="FF0000"/>
                </a:solidFill>
                <a:latin typeface="Arial"/>
                <a:ea typeface="Arial"/>
                <a:cs typeface="Arial"/>
              </a:rPr>
              <a:t>   43 années</a:t>
            </a:r>
            <a:endParaRPr sz="1800" b="1" i="0" u="none" strike="noStrike" cap="none">
              <a:solidFill>
                <a:srgbClr val="000000"/>
              </a:solidFill>
              <a:latin typeface="Arial"/>
              <a:ea typeface="Arial"/>
              <a:cs typeface="Arial"/>
            </a:endParaRPr>
          </a:p>
          <a:p>
            <a:pPr marL="0" marR="0" lvl="0" indent="0" algn="just">
              <a:lnSpc>
                <a:spcPct val="100000"/>
              </a:lnSpc>
              <a:spcBef>
                <a:spcPts val="0"/>
              </a:spcBef>
              <a:spcAft>
                <a:spcPts val="0"/>
              </a:spcAft>
              <a:buClr>
                <a:schemeClr val="dk1"/>
              </a:buClr>
              <a:buSzPts val="1600"/>
              <a:buFont typeface="Noto Sans Symbols"/>
              <a:buNone/>
              <a:defRPr/>
            </a:pPr>
            <a:endParaRPr sz="1600" b="1" i="0" u="none" strike="noStrike" cap="none">
              <a:solidFill>
                <a:schemeClr val="dk1"/>
              </a:solidFill>
              <a:latin typeface="Arial"/>
              <a:ea typeface="Arial"/>
              <a:cs typeface="Arial"/>
            </a:endParaRPr>
          </a:p>
        </p:txBody>
      </p:sp>
      <p:sp>
        <p:nvSpPr>
          <p:cNvPr id="2" name="Google Shape;52;p3">
            <a:extLst>
              <a:ext uri="{FF2B5EF4-FFF2-40B4-BE49-F238E27FC236}">
                <a16:creationId xmlns:a16="http://schemas.microsoft.com/office/drawing/2014/main" id="{D1F5361A-3D0F-C9DD-8B1F-9AC931B5704B}"/>
              </a:ext>
            </a:extLst>
          </p:cNvPr>
          <p:cNvSpPr txBox="1"/>
          <p:nvPr/>
        </p:nvSpPr>
        <p:spPr bwMode="auto">
          <a:xfrm>
            <a:off x="0" y="0"/>
            <a:ext cx="8382000" cy="4605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400" b="1" i="1" u="none" strike="noStrike" cap="none" dirty="0">
                <a:solidFill>
                  <a:srgbClr val="990000"/>
                </a:solidFill>
                <a:latin typeface="Apple Casual" pitchFamily="2" charset="77"/>
                <a:ea typeface="Permanent Marker"/>
                <a:cs typeface="Permanent Marker"/>
              </a:rPr>
              <a:t>De multiples contre-réformes depuis 1981</a:t>
            </a:r>
            <a:endParaRPr sz="1400" b="1" i="1" u="none" strike="noStrike" cap="none" dirty="0">
              <a:solidFill>
                <a:srgbClr val="990000"/>
              </a:solidFill>
              <a:latin typeface="Apple Casual" pitchFamily="2" charset="77"/>
              <a:ea typeface="Permanent Marker"/>
              <a:cs typeface="Permanent Marke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cxnSp>
        <p:nvCxnSpPr>
          <p:cNvPr id="69" name="Google Shape;69;p4"/>
          <p:cNvCxnSpPr>
            <a:cxnSpLocks/>
            <a:endCxn id="70" idx="3"/>
          </p:cNvCxnSpPr>
          <p:nvPr/>
        </p:nvCxnSpPr>
        <p:spPr bwMode="auto">
          <a:xfrm rot="10800000">
            <a:off x="3774575" y="2448175"/>
            <a:ext cx="948299" cy="1241700"/>
          </a:xfrm>
          <a:prstGeom prst="straightConnector1">
            <a:avLst/>
          </a:prstGeom>
          <a:noFill/>
          <a:ln w="28575" cap="flat" cmpd="sng">
            <a:solidFill>
              <a:schemeClr val="dk2"/>
            </a:solidFill>
            <a:prstDash val="solid"/>
            <a:round/>
            <a:headEnd type="none" w="sm" len="sm"/>
            <a:tailEnd type="none" w="sm" len="sm"/>
          </a:ln>
        </p:spPr>
      </p:cxnSp>
      <p:cxnSp>
        <p:nvCxnSpPr>
          <p:cNvPr id="71" name="Google Shape;71;p4"/>
          <p:cNvCxnSpPr>
            <a:cxnSpLocks/>
            <a:endCxn id="72" idx="3"/>
          </p:cNvCxnSpPr>
          <p:nvPr/>
        </p:nvCxnSpPr>
        <p:spPr bwMode="auto">
          <a:xfrm flipH="1">
            <a:off x="3212550" y="3719325"/>
            <a:ext cx="1549800" cy="924100"/>
          </a:xfrm>
          <a:prstGeom prst="straightConnector1">
            <a:avLst/>
          </a:prstGeom>
          <a:noFill/>
          <a:ln w="28575" cap="flat" cmpd="sng">
            <a:solidFill>
              <a:schemeClr val="dk2"/>
            </a:solidFill>
            <a:prstDash val="solid"/>
            <a:round/>
            <a:headEnd type="none" w="sm" len="sm"/>
            <a:tailEnd type="none" w="sm" len="sm"/>
          </a:ln>
        </p:spPr>
      </p:cxnSp>
      <p:sp>
        <p:nvSpPr>
          <p:cNvPr id="73" name="Google Shape;73;p4"/>
          <p:cNvSpPr txBox="1"/>
          <p:nvPr/>
        </p:nvSpPr>
        <p:spPr bwMode="auto">
          <a:xfrm>
            <a:off x="8733750" y="6475125"/>
            <a:ext cx="3399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7</a:t>
            </a:fld>
            <a:endParaRPr sz="1400" b="0" i="0" u="none" strike="noStrike" cap="none">
              <a:solidFill>
                <a:srgbClr val="000000"/>
              </a:solidFill>
              <a:latin typeface="Arial"/>
              <a:ea typeface="Arial"/>
              <a:cs typeface="Arial"/>
            </a:endParaRPr>
          </a:p>
        </p:txBody>
      </p:sp>
      <p:sp>
        <p:nvSpPr>
          <p:cNvPr id="74" name="Google Shape;74;p4"/>
          <p:cNvSpPr txBox="1"/>
          <p:nvPr/>
        </p:nvSpPr>
        <p:spPr bwMode="auto">
          <a:xfrm>
            <a:off x="269700" y="122150"/>
            <a:ext cx="8874300" cy="8562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400" b="1" i="1" u="none" strike="noStrike" cap="none" dirty="0">
                <a:solidFill>
                  <a:srgbClr val="980000"/>
                </a:solidFill>
                <a:latin typeface="Apple Casual" pitchFamily="2" charset="77"/>
                <a:ea typeface="Permanent Marker"/>
                <a:cs typeface="Permanent Marker"/>
              </a:rPr>
              <a:t>Le système actuel de retraites par répartition </a:t>
            </a:r>
            <a:r>
              <a:rPr lang="fr" sz="1800" b="1" i="1" u="none" strike="noStrike" cap="none" dirty="0">
                <a:solidFill>
                  <a:srgbClr val="980000"/>
                </a:solidFill>
                <a:latin typeface="Apple Casual" pitchFamily="2" charset="77"/>
                <a:ea typeface="Permanent Marker"/>
                <a:cs typeface="Permanent Marker"/>
              </a:rPr>
              <a:t>/ par capitalisation</a:t>
            </a:r>
            <a:endParaRPr sz="1800" b="1" i="1" u="none" strike="noStrike" cap="none" dirty="0">
              <a:solidFill>
                <a:srgbClr val="980000"/>
              </a:solidFill>
              <a:latin typeface="Apple Casual" pitchFamily="2" charset="77"/>
              <a:ea typeface="Permanent Marker"/>
              <a:cs typeface="Permanent Marker"/>
            </a:endParaRPr>
          </a:p>
        </p:txBody>
      </p:sp>
      <p:sp>
        <p:nvSpPr>
          <p:cNvPr id="75" name="Google Shape;75;p4"/>
          <p:cNvSpPr txBox="1"/>
          <p:nvPr/>
        </p:nvSpPr>
        <p:spPr bwMode="auto">
          <a:xfrm>
            <a:off x="3837150" y="1219425"/>
            <a:ext cx="1796100" cy="602700"/>
          </a:xfrm>
          <a:prstGeom prst="rect">
            <a:avLst/>
          </a:prstGeom>
          <a:noFill/>
          <a:ln>
            <a:noFill/>
          </a:ln>
        </p:spPr>
        <p:txBody>
          <a:bodyPr spcFirstLastPara="1" wrap="square" lIns="0" tIns="0" rIns="0" bIns="0" anchor="t" anchorCtr="0">
            <a:noAutofit/>
          </a:bodyPr>
          <a:lstStyle/>
          <a:p>
            <a:pPr marL="0" marR="0" lvl="0" indent="0" algn="ctr">
              <a:lnSpc>
                <a:spcPct val="100000"/>
              </a:lnSpc>
              <a:spcBef>
                <a:spcPts val="0"/>
              </a:spcBef>
              <a:spcAft>
                <a:spcPts val="0"/>
              </a:spcAft>
              <a:buClr>
                <a:srgbClr val="000000"/>
              </a:buClr>
              <a:buSzPts val="1600"/>
              <a:buFont typeface="Noto Sans Symbols"/>
              <a:buNone/>
              <a:defRPr/>
            </a:pPr>
            <a:r>
              <a:rPr lang="fr" sz="2400" b="1" i="0" u="none" strike="noStrike" cap="none">
                <a:solidFill>
                  <a:srgbClr val="009900"/>
                </a:solidFill>
                <a:latin typeface="Arial"/>
                <a:ea typeface="Arial"/>
                <a:cs typeface="Arial"/>
              </a:rPr>
              <a:t>Public</a:t>
            </a:r>
            <a:r>
              <a:rPr lang="fr" sz="1600" b="1" i="0" u="none" strike="noStrike" cap="none">
                <a:solidFill>
                  <a:srgbClr val="FF0000"/>
                </a:solidFill>
                <a:latin typeface="Arial"/>
                <a:ea typeface="Arial"/>
                <a:cs typeface="Arial"/>
              </a:rPr>
              <a:t> </a:t>
            </a:r>
            <a:endParaRPr sz="1600" b="1" i="0" u="none" strike="noStrike" cap="none">
              <a:solidFill>
                <a:srgbClr val="FF0000"/>
              </a:solidFill>
              <a:latin typeface="Arial"/>
              <a:ea typeface="Arial"/>
              <a:cs typeface="Arial"/>
            </a:endParaRPr>
          </a:p>
          <a:p>
            <a:pPr marL="0" marR="0" lvl="0" indent="0" algn="ctr">
              <a:lnSpc>
                <a:spcPct val="100000"/>
              </a:lnSpc>
              <a:spcBef>
                <a:spcPts val="0"/>
              </a:spcBef>
              <a:spcAft>
                <a:spcPts val="0"/>
              </a:spcAft>
              <a:buClr>
                <a:srgbClr val="000000"/>
              </a:buClr>
              <a:buSzPts val="1600"/>
              <a:buFont typeface="Noto Sans Symbols"/>
              <a:buNone/>
              <a:defRPr/>
            </a:pPr>
            <a:r>
              <a:rPr lang="fr" sz="1600" b="1" i="0" u="none" strike="noStrike" cap="none">
                <a:solidFill>
                  <a:srgbClr val="000000"/>
                </a:solidFill>
                <a:latin typeface="Arial"/>
                <a:ea typeface="Arial"/>
                <a:cs typeface="Arial"/>
              </a:rPr>
              <a:t>(à but non lucratif)</a:t>
            </a:r>
            <a:endParaRPr sz="1600" b="1" i="0" u="sng" strike="noStrike" cap="none">
              <a:solidFill>
                <a:srgbClr val="FF0000"/>
              </a:solidFill>
              <a:latin typeface="Arial"/>
              <a:ea typeface="Arial"/>
              <a:cs typeface="Arial"/>
            </a:endParaRPr>
          </a:p>
        </p:txBody>
      </p:sp>
      <p:sp>
        <p:nvSpPr>
          <p:cNvPr id="76" name="Google Shape;76;p4"/>
          <p:cNvSpPr txBox="1"/>
          <p:nvPr/>
        </p:nvSpPr>
        <p:spPr bwMode="auto">
          <a:xfrm>
            <a:off x="5795350" y="4245838"/>
            <a:ext cx="3197700" cy="6987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2400"/>
              <a:buFont typeface="Arial"/>
              <a:buNone/>
              <a:defRPr/>
            </a:pPr>
            <a:r>
              <a:rPr lang="fr" sz="2400" b="1" i="0" u="none" strike="noStrike" cap="none">
                <a:solidFill>
                  <a:srgbClr val="009900"/>
                </a:solidFill>
                <a:latin typeface="Arial"/>
                <a:ea typeface="Arial"/>
                <a:cs typeface="Arial"/>
              </a:rPr>
              <a:t>De haut niveau</a:t>
            </a:r>
            <a:r>
              <a:rPr lang="fr" sz="1600" b="1" i="0" u="none" strike="noStrike" cap="none">
                <a:solidFill>
                  <a:srgbClr val="FF0000"/>
                </a:solidFill>
                <a:latin typeface="Arial"/>
                <a:ea typeface="Arial"/>
                <a:cs typeface="Arial"/>
              </a:rPr>
              <a:t> </a:t>
            </a:r>
            <a:endParaRPr sz="1600" b="1" i="0" u="none" strike="noStrike" cap="none">
              <a:solidFill>
                <a:srgbClr val="FF0000"/>
              </a:solidFill>
              <a:latin typeface="Arial"/>
              <a:ea typeface="Arial"/>
              <a:cs typeface="Arial"/>
            </a:endParaRPr>
          </a:p>
          <a:p>
            <a:pPr marL="0" marR="0" lvl="0" indent="0" algn="l">
              <a:lnSpc>
                <a:spcPct val="100000"/>
              </a:lnSpc>
              <a:spcBef>
                <a:spcPts val="0"/>
              </a:spcBef>
              <a:spcAft>
                <a:spcPts val="0"/>
              </a:spcAft>
              <a:buClr>
                <a:schemeClr val="dk1"/>
              </a:buClr>
              <a:buSzPts val="1600"/>
              <a:buFont typeface="Noto Sans Symbols"/>
              <a:buNone/>
              <a:defRPr/>
            </a:pPr>
            <a:r>
              <a:rPr lang="fr" sz="1600" b="1" i="0" u="none" strike="noStrike" cap="none">
                <a:solidFill>
                  <a:srgbClr val="000000"/>
                </a:solidFill>
                <a:latin typeface="Arial"/>
                <a:ea typeface="Arial"/>
                <a:cs typeface="Arial"/>
              </a:rPr>
              <a:t>(taux de remplacement de 75%)</a:t>
            </a:r>
            <a:endParaRPr sz="1400" b="0" i="0" u="none" strike="noStrike" cap="none">
              <a:solidFill>
                <a:srgbClr val="000000"/>
              </a:solidFill>
              <a:latin typeface="Arial"/>
              <a:ea typeface="Arial"/>
              <a:cs typeface="Arial"/>
            </a:endParaRPr>
          </a:p>
        </p:txBody>
      </p:sp>
      <p:sp>
        <p:nvSpPr>
          <p:cNvPr id="77" name="Google Shape;77;p4"/>
          <p:cNvSpPr txBox="1"/>
          <p:nvPr/>
        </p:nvSpPr>
        <p:spPr bwMode="auto">
          <a:xfrm>
            <a:off x="5938000" y="2164338"/>
            <a:ext cx="2912400" cy="8955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2400"/>
              <a:buFont typeface="Arial"/>
              <a:buNone/>
              <a:defRPr/>
            </a:pPr>
            <a:r>
              <a:rPr lang="fr" sz="2400" b="1" i="0" u="none" strike="noStrike" cap="none">
                <a:solidFill>
                  <a:srgbClr val="009900"/>
                </a:solidFill>
                <a:latin typeface="Arial"/>
                <a:ea typeface="Arial"/>
                <a:cs typeface="Arial"/>
              </a:rPr>
              <a:t>Financé</a:t>
            </a:r>
            <a:endParaRPr sz="2400" b="1" i="0" u="none" strike="noStrike" cap="none">
              <a:solidFill>
                <a:srgbClr val="009900"/>
              </a:solidFill>
              <a:latin typeface="Arial"/>
              <a:ea typeface="Arial"/>
              <a:cs typeface="Arial"/>
            </a:endParaRPr>
          </a:p>
          <a:p>
            <a:pPr marL="0" marR="0" lvl="0" indent="0" algn="l">
              <a:lnSpc>
                <a:spcPct val="100000"/>
              </a:lnSpc>
              <a:spcBef>
                <a:spcPts val="0"/>
              </a:spcBef>
              <a:spcAft>
                <a:spcPts val="0"/>
              </a:spcAft>
              <a:buClr>
                <a:schemeClr val="dk1"/>
              </a:buClr>
              <a:buSzPts val="1600"/>
              <a:buFont typeface="Noto Sans Symbols"/>
              <a:buNone/>
              <a:defRPr/>
            </a:pPr>
            <a:r>
              <a:rPr lang="fr" sz="1600" b="1" i="0" u="none" strike="noStrike" cap="none">
                <a:solidFill>
                  <a:schemeClr val="dk1"/>
                </a:solidFill>
                <a:latin typeface="Arial"/>
                <a:ea typeface="Arial"/>
                <a:cs typeface="Arial"/>
              </a:rPr>
              <a:t>par la valeur créée</a:t>
            </a:r>
            <a:endParaRPr sz="1600" b="1" i="0" u="none" strike="noStrike" cap="none">
              <a:solidFill>
                <a:schemeClr val="dk1"/>
              </a:solidFill>
              <a:latin typeface="Arial"/>
              <a:ea typeface="Arial"/>
              <a:cs typeface="Arial"/>
            </a:endParaRPr>
          </a:p>
          <a:p>
            <a:pPr marL="0" marR="0" lvl="0" indent="0" algn="l">
              <a:lnSpc>
                <a:spcPct val="100000"/>
              </a:lnSpc>
              <a:spcBef>
                <a:spcPts val="0"/>
              </a:spcBef>
              <a:spcAft>
                <a:spcPts val="0"/>
              </a:spcAft>
              <a:buClr>
                <a:schemeClr val="dk1"/>
              </a:buClr>
              <a:buSzPts val="1600"/>
              <a:buFont typeface="Noto Sans Symbols"/>
              <a:buNone/>
              <a:defRPr/>
            </a:pPr>
            <a:r>
              <a:rPr lang="fr" sz="1600" b="1" i="0" u="none" strike="noStrike" cap="none">
                <a:solidFill>
                  <a:schemeClr val="dk1"/>
                </a:solidFill>
                <a:latin typeface="Arial"/>
                <a:ea typeface="Arial"/>
                <a:cs typeface="Arial"/>
              </a:rPr>
              <a:t>(jusqu’en 20</a:t>
            </a:r>
            <a:r>
              <a:rPr lang="fr" sz="1600" b="1">
                <a:solidFill>
                  <a:schemeClr val="dk1"/>
                </a:solidFill>
              </a:rPr>
              <a:t>7</a:t>
            </a:r>
            <a:r>
              <a:rPr lang="fr" sz="1600" b="1" i="0" u="none" strike="noStrike" cap="none">
                <a:solidFill>
                  <a:schemeClr val="dk1"/>
                </a:solidFill>
                <a:latin typeface="Arial"/>
                <a:ea typeface="Arial"/>
                <a:cs typeface="Arial"/>
              </a:rPr>
              <a:t>0 et au-delà)</a:t>
            </a:r>
            <a:endParaRPr sz="1400" b="0" i="0" u="none" strike="noStrike" cap="none">
              <a:solidFill>
                <a:srgbClr val="000000"/>
              </a:solidFill>
              <a:latin typeface="Arial"/>
              <a:ea typeface="Arial"/>
              <a:cs typeface="Arial"/>
            </a:endParaRPr>
          </a:p>
        </p:txBody>
      </p:sp>
      <p:sp>
        <p:nvSpPr>
          <p:cNvPr id="72" name="Google Shape;72;p4"/>
          <p:cNvSpPr txBox="1"/>
          <p:nvPr/>
        </p:nvSpPr>
        <p:spPr bwMode="auto">
          <a:xfrm>
            <a:off x="300150" y="4149225"/>
            <a:ext cx="2912400" cy="988400"/>
          </a:xfrm>
          <a:prstGeom prst="rect">
            <a:avLst/>
          </a:prstGeom>
          <a:noFill/>
          <a:ln>
            <a:noFill/>
          </a:ln>
        </p:spPr>
        <p:txBody>
          <a:bodyPr spcFirstLastPara="1" wrap="square" lIns="91425" tIns="91425" rIns="91425" bIns="91425" anchor="t" anchorCtr="0">
            <a:noAutofit/>
          </a:bodyPr>
          <a:lstStyle/>
          <a:p>
            <a:pPr marL="0" marR="0" lvl="0" indent="0" algn="r">
              <a:lnSpc>
                <a:spcPct val="100000"/>
              </a:lnSpc>
              <a:spcBef>
                <a:spcPts val="0"/>
              </a:spcBef>
              <a:spcAft>
                <a:spcPts val="0"/>
              </a:spcAft>
              <a:buClr>
                <a:schemeClr val="dk1"/>
              </a:buClr>
              <a:buSzPts val="1600"/>
              <a:buFont typeface="Noto Sans Symbols"/>
              <a:buNone/>
              <a:defRPr/>
            </a:pPr>
            <a:r>
              <a:rPr lang="fr" sz="2400" b="1" i="0" u="none" strike="noStrike" cap="none">
                <a:solidFill>
                  <a:srgbClr val="009900"/>
                </a:solidFill>
                <a:latin typeface="Arial"/>
                <a:ea typeface="Arial"/>
                <a:cs typeface="Arial"/>
              </a:rPr>
              <a:t>Résiliant</a:t>
            </a:r>
            <a:endParaRPr sz="2400" b="1" i="0" u="none" strike="noStrike" cap="none">
              <a:solidFill>
                <a:srgbClr val="009900"/>
              </a:solidFill>
              <a:latin typeface="Arial"/>
              <a:ea typeface="Arial"/>
              <a:cs typeface="Arial"/>
            </a:endParaRPr>
          </a:p>
          <a:p>
            <a:pPr marL="0" marR="0" lvl="0" indent="0" algn="r">
              <a:lnSpc>
                <a:spcPct val="100000"/>
              </a:lnSpc>
              <a:spcBef>
                <a:spcPts val="0"/>
              </a:spcBef>
              <a:spcAft>
                <a:spcPts val="0"/>
              </a:spcAft>
              <a:buClr>
                <a:schemeClr val="dk1"/>
              </a:buClr>
              <a:buSzPts val="1600"/>
              <a:buFont typeface="Noto Sans Symbols"/>
              <a:buNone/>
              <a:defRPr/>
            </a:pPr>
            <a:r>
              <a:rPr lang="fr" sz="1600" b="1" i="0" u="none" strike="noStrike" cap="none">
                <a:solidFill>
                  <a:schemeClr val="dk1"/>
                </a:solidFill>
                <a:latin typeface="Arial"/>
                <a:ea typeface="Arial"/>
                <a:cs typeface="Arial"/>
              </a:rPr>
              <a:t>(aux crises économiques du capitalisme)</a:t>
            </a:r>
            <a:endParaRPr sz="1400" b="0" i="0" u="none" strike="noStrike" cap="none">
              <a:solidFill>
                <a:srgbClr val="000000"/>
              </a:solidFill>
              <a:latin typeface="Arial"/>
              <a:ea typeface="Arial"/>
              <a:cs typeface="Arial"/>
            </a:endParaRPr>
          </a:p>
        </p:txBody>
      </p:sp>
      <p:sp>
        <p:nvSpPr>
          <p:cNvPr id="78" name="Google Shape;78;p4"/>
          <p:cNvSpPr txBox="1"/>
          <p:nvPr/>
        </p:nvSpPr>
        <p:spPr bwMode="auto">
          <a:xfrm>
            <a:off x="1957925" y="5137625"/>
            <a:ext cx="5667300" cy="661200"/>
          </a:xfrm>
          <a:prstGeom prst="rect">
            <a:avLst/>
          </a:prstGeom>
          <a:noFill/>
          <a:ln>
            <a:noFill/>
          </a:ln>
        </p:spPr>
        <p:txBody>
          <a:bodyPr spcFirstLastPara="1" wrap="square" lIns="91425" tIns="91425" rIns="91425" bIns="91425" anchor="t" anchorCtr="0">
            <a:noAutofit/>
          </a:bodyPr>
          <a:lstStyle/>
          <a:p>
            <a:pPr marL="0" marR="0" lvl="0" indent="0" algn="ctr">
              <a:lnSpc>
                <a:spcPct val="100000"/>
              </a:lnSpc>
              <a:spcBef>
                <a:spcPts val="0"/>
              </a:spcBef>
              <a:spcAft>
                <a:spcPts val="0"/>
              </a:spcAft>
              <a:buClr>
                <a:srgbClr val="000000"/>
              </a:buClr>
              <a:buSzPts val="2400"/>
              <a:buFont typeface="Arial"/>
              <a:buNone/>
              <a:defRPr/>
            </a:pPr>
            <a:r>
              <a:rPr lang="fr" sz="2400" b="1" i="0" u="none" strike="noStrike" cap="none">
                <a:solidFill>
                  <a:srgbClr val="009900"/>
                </a:solidFill>
                <a:latin typeface="Arial"/>
                <a:ea typeface="Arial"/>
                <a:cs typeface="Arial"/>
              </a:rPr>
              <a:t>Adapté</a:t>
            </a:r>
            <a:r>
              <a:rPr lang="fr" sz="2400" b="1" i="0" u="none" strike="noStrike" cap="none">
                <a:solidFill>
                  <a:srgbClr val="FF0000"/>
                </a:solidFill>
                <a:latin typeface="Arial"/>
                <a:ea typeface="Arial"/>
                <a:cs typeface="Arial"/>
              </a:rPr>
              <a:t> </a:t>
            </a:r>
            <a:endParaRPr sz="2400" b="1" i="0" u="none" strike="noStrike" cap="none">
              <a:solidFill>
                <a:srgbClr val="FF0000"/>
              </a:solidFill>
              <a:latin typeface="Arial"/>
              <a:ea typeface="Arial"/>
              <a:cs typeface="Arial"/>
            </a:endParaRPr>
          </a:p>
          <a:p>
            <a:pPr marL="0" marR="0" lvl="0" indent="0" algn="ctr">
              <a:lnSpc>
                <a:spcPct val="100000"/>
              </a:lnSpc>
              <a:spcBef>
                <a:spcPts val="0"/>
              </a:spcBef>
              <a:spcAft>
                <a:spcPts val="0"/>
              </a:spcAft>
              <a:buClr>
                <a:schemeClr val="dk1"/>
              </a:buClr>
              <a:buSzPts val="1600"/>
              <a:buFont typeface="Noto Sans Symbols"/>
              <a:buNone/>
              <a:defRPr/>
            </a:pPr>
            <a:r>
              <a:rPr lang="fr" sz="1600" b="1" i="0" u="none" strike="noStrike" cap="none">
                <a:solidFill>
                  <a:srgbClr val="000000"/>
                </a:solidFill>
                <a:latin typeface="Arial"/>
                <a:ea typeface="Arial"/>
                <a:cs typeface="Arial"/>
              </a:rPr>
              <a:t>aux métiers spécifiques</a:t>
            </a:r>
            <a:r>
              <a:rPr lang="fr" sz="1600" b="1" i="0" u="none" strike="noStrike" cap="none">
                <a:solidFill>
                  <a:srgbClr val="FF0000"/>
                </a:solidFill>
                <a:latin typeface="Arial"/>
                <a:ea typeface="Arial"/>
                <a:cs typeface="Arial"/>
              </a:rPr>
              <a:t> </a:t>
            </a:r>
            <a:endParaRPr sz="1600" b="1" i="0" u="none" strike="noStrike" cap="none">
              <a:solidFill>
                <a:srgbClr val="FF0000"/>
              </a:solidFill>
              <a:latin typeface="Arial"/>
              <a:ea typeface="Arial"/>
              <a:cs typeface="Arial"/>
            </a:endParaRPr>
          </a:p>
          <a:p>
            <a:pPr marL="0" marR="0" lvl="0" indent="0" algn="ctr">
              <a:lnSpc>
                <a:spcPct val="100000"/>
              </a:lnSpc>
              <a:spcBef>
                <a:spcPts val="0"/>
              </a:spcBef>
              <a:spcAft>
                <a:spcPts val="0"/>
              </a:spcAft>
              <a:buClr>
                <a:schemeClr val="dk1"/>
              </a:buClr>
              <a:buSzPts val="1600"/>
              <a:buFont typeface="Noto Sans Symbols"/>
              <a:buNone/>
              <a:defRPr/>
            </a:pPr>
            <a:r>
              <a:rPr lang="fr" sz="1600" b="1" i="0" u="none" strike="noStrike" cap="none">
                <a:solidFill>
                  <a:schemeClr val="dk1"/>
                </a:solidFill>
                <a:latin typeface="Arial"/>
                <a:ea typeface="Arial"/>
                <a:cs typeface="Arial"/>
              </a:rPr>
              <a:t>(régimes spéciaux comme celui de la fonction publique)</a:t>
            </a:r>
            <a:endParaRPr sz="1400" b="0" i="0" u="none" strike="noStrike" cap="none">
              <a:solidFill>
                <a:srgbClr val="000000"/>
              </a:solidFill>
              <a:latin typeface="Arial"/>
              <a:ea typeface="Arial"/>
              <a:cs typeface="Arial"/>
            </a:endParaRPr>
          </a:p>
        </p:txBody>
      </p:sp>
      <p:sp>
        <p:nvSpPr>
          <p:cNvPr id="70" name="Google Shape;70;p4"/>
          <p:cNvSpPr txBox="1"/>
          <p:nvPr/>
        </p:nvSpPr>
        <p:spPr bwMode="auto">
          <a:xfrm>
            <a:off x="-6025" y="2098825"/>
            <a:ext cx="3780600" cy="698700"/>
          </a:xfrm>
          <a:prstGeom prst="rect">
            <a:avLst/>
          </a:prstGeom>
          <a:noFill/>
          <a:ln>
            <a:noFill/>
          </a:ln>
        </p:spPr>
        <p:txBody>
          <a:bodyPr spcFirstLastPara="1" wrap="square" lIns="91425" tIns="91425" rIns="91425" bIns="91425" anchor="t" anchorCtr="0">
            <a:noAutofit/>
          </a:bodyPr>
          <a:lstStyle/>
          <a:p>
            <a:pPr marL="0" marR="0" lvl="0" indent="0" algn="r">
              <a:lnSpc>
                <a:spcPct val="100000"/>
              </a:lnSpc>
              <a:spcBef>
                <a:spcPts val="0"/>
              </a:spcBef>
              <a:spcAft>
                <a:spcPts val="0"/>
              </a:spcAft>
              <a:buClr>
                <a:srgbClr val="000000"/>
              </a:buClr>
              <a:buSzPts val="2400"/>
              <a:buFont typeface="Arial"/>
              <a:buNone/>
              <a:defRPr/>
            </a:pPr>
            <a:r>
              <a:rPr lang="fr" sz="2400" b="1" i="0" u="none" strike="noStrike" cap="none">
                <a:solidFill>
                  <a:srgbClr val="009900"/>
                </a:solidFill>
                <a:latin typeface="Arial"/>
                <a:ea typeface="Arial"/>
                <a:cs typeface="Arial"/>
              </a:rPr>
              <a:t>Solidaire</a:t>
            </a:r>
            <a:r>
              <a:rPr lang="fr" sz="2400" b="1" i="0" u="none" strike="noStrike" cap="none">
                <a:solidFill>
                  <a:srgbClr val="FF0000"/>
                </a:solidFill>
                <a:latin typeface="Arial"/>
                <a:ea typeface="Arial"/>
                <a:cs typeface="Arial"/>
              </a:rPr>
              <a:t> </a:t>
            </a:r>
            <a:endParaRPr sz="2400" b="1" i="0" u="none" strike="noStrike" cap="none">
              <a:solidFill>
                <a:srgbClr val="FF0000"/>
              </a:solidFill>
              <a:latin typeface="Arial"/>
              <a:ea typeface="Arial"/>
              <a:cs typeface="Arial"/>
            </a:endParaRPr>
          </a:p>
          <a:p>
            <a:pPr marL="0" marR="0" lvl="0" indent="0" algn="r">
              <a:lnSpc>
                <a:spcPct val="100000"/>
              </a:lnSpc>
              <a:spcBef>
                <a:spcPts val="0"/>
              </a:spcBef>
              <a:spcAft>
                <a:spcPts val="0"/>
              </a:spcAft>
              <a:buClr>
                <a:schemeClr val="dk1"/>
              </a:buClr>
              <a:buSzPts val="1600"/>
              <a:buFont typeface="Noto Sans Symbols"/>
              <a:buNone/>
              <a:defRPr/>
            </a:pPr>
            <a:r>
              <a:rPr lang="fr" sz="1600" b="1" i="0" u="none" strike="noStrike" cap="none">
                <a:solidFill>
                  <a:srgbClr val="000000"/>
                </a:solidFill>
                <a:latin typeface="Arial"/>
                <a:ea typeface="Arial"/>
                <a:cs typeface="Arial"/>
              </a:rPr>
              <a:t>entre générations (</a:t>
            </a:r>
            <a:r>
              <a:rPr lang="fr" sz="1600" b="1" i="0" u="none" strike="noStrike" cap="none">
                <a:solidFill>
                  <a:schemeClr val="dk1"/>
                </a:solidFill>
                <a:latin typeface="Arial"/>
                <a:ea typeface="Arial"/>
                <a:cs typeface="Arial"/>
              </a:rPr>
              <a:t>les actifs paient pour les retraités)</a:t>
            </a:r>
            <a:endParaRPr sz="1600" b="1" i="0" u="none" strike="noStrike" cap="none">
              <a:solidFill>
                <a:schemeClr val="dk1"/>
              </a:solidFill>
              <a:latin typeface="Arial"/>
              <a:ea typeface="Arial"/>
              <a:cs typeface="Arial"/>
            </a:endParaRPr>
          </a:p>
          <a:p>
            <a:pPr marL="0" marR="0" lvl="0" indent="0" algn="r">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cxnSp>
        <p:nvCxnSpPr>
          <p:cNvPr id="79" name="Google Shape;79;p4"/>
          <p:cNvCxnSpPr>
            <a:cxnSpLocks/>
            <a:stCxn id="75" idx="2"/>
          </p:cNvCxnSpPr>
          <p:nvPr/>
        </p:nvCxnSpPr>
        <p:spPr bwMode="auto">
          <a:xfrm>
            <a:off x="4735200" y="1822125"/>
            <a:ext cx="7200" cy="1907100"/>
          </a:xfrm>
          <a:prstGeom prst="straightConnector1">
            <a:avLst/>
          </a:prstGeom>
          <a:noFill/>
          <a:ln w="28575" cap="flat" cmpd="sng">
            <a:solidFill>
              <a:schemeClr val="dk2"/>
            </a:solidFill>
            <a:prstDash val="solid"/>
            <a:round/>
            <a:headEnd type="none" w="sm" len="sm"/>
            <a:tailEnd type="none" w="sm" len="sm"/>
          </a:ln>
        </p:spPr>
      </p:cxnSp>
      <p:cxnSp>
        <p:nvCxnSpPr>
          <p:cNvPr id="80" name="Google Shape;80;p4"/>
          <p:cNvCxnSpPr>
            <a:cxnSpLocks/>
            <a:endCxn id="77" idx="1"/>
          </p:cNvCxnSpPr>
          <p:nvPr/>
        </p:nvCxnSpPr>
        <p:spPr bwMode="auto">
          <a:xfrm rot="10800000" flipH="1">
            <a:off x="4752400" y="2612088"/>
            <a:ext cx="1185599" cy="1107300"/>
          </a:xfrm>
          <a:prstGeom prst="straightConnector1">
            <a:avLst/>
          </a:prstGeom>
          <a:noFill/>
          <a:ln w="28575" cap="flat" cmpd="sng">
            <a:solidFill>
              <a:schemeClr val="dk2"/>
            </a:solidFill>
            <a:prstDash val="solid"/>
            <a:round/>
            <a:headEnd type="none" w="sm" len="sm"/>
            <a:tailEnd type="none" w="sm" len="sm"/>
          </a:ln>
        </p:spPr>
      </p:cxnSp>
      <p:cxnSp>
        <p:nvCxnSpPr>
          <p:cNvPr id="81" name="Google Shape;81;p4"/>
          <p:cNvCxnSpPr>
            <a:cxnSpLocks/>
          </p:cNvCxnSpPr>
          <p:nvPr/>
        </p:nvCxnSpPr>
        <p:spPr bwMode="auto">
          <a:xfrm>
            <a:off x="4786775" y="3699649"/>
            <a:ext cx="9600" cy="1644599"/>
          </a:xfrm>
          <a:prstGeom prst="straightConnector1">
            <a:avLst/>
          </a:prstGeom>
          <a:noFill/>
          <a:ln w="28575" cap="flat" cmpd="sng">
            <a:solidFill>
              <a:schemeClr val="dk2"/>
            </a:solidFill>
            <a:prstDash val="solid"/>
            <a:round/>
            <a:headEnd type="none" w="sm" len="sm"/>
            <a:tailEnd type="none" w="sm" len="sm"/>
          </a:ln>
        </p:spPr>
      </p:cxnSp>
      <p:cxnSp>
        <p:nvCxnSpPr>
          <p:cNvPr id="82" name="Google Shape;82;p4"/>
          <p:cNvCxnSpPr>
            <a:cxnSpLocks/>
            <a:endCxn id="76" idx="1"/>
          </p:cNvCxnSpPr>
          <p:nvPr/>
        </p:nvCxnSpPr>
        <p:spPr bwMode="auto">
          <a:xfrm>
            <a:off x="4801450" y="3738988"/>
            <a:ext cx="993900" cy="856200"/>
          </a:xfrm>
          <a:prstGeom prst="straightConnector1">
            <a:avLst/>
          </a:prstGeom>
          <a:noFill/>
          <a:ln w="28575" cap="flat" cmpd="sng">
            <a:solidFill>
              <a:schemeClr val="dk2"/>
            </a:solidFill>
            <a:prstDash val="solid"/>
            <a:round/>
            <a:headEnd type="none" w="sm" len="sm"/>
            <a:tailEnd type="none" w="sm" len="sm"/>
          </a:ln>
        </p:spPr>
      </p:cxnSp>
      <p:sp>
        <p:nvSpPr>
          <p:cNvPr id="83" name="Google Shape;83;p4"/>
          <p:cNvSpPr/>
          <p:nvPr/>
        </p:nvSpPr>
        <p:spPr bwMode="auto">
          <a:xfrm>
            <a:off x="3847175" y="3168250"/>
            <a:ext cx="1825200" cy="1118400"/>
          </a:xfrm>
          <a:prstGeom prst="ellipse">
            <a:avLst/>
          </a:prstGeom>
          <a:solidFill>
            <a:srgbClr val="0099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84" name="Google Shape;84;p4"/>
          <p:cNvSpPr txBox="1"/>
          <p:nvPr/>
        </p:nvSpPr>
        <p:spPr bwMode="auto">
          <a:xfrm>
            <a:off x="3849413" y="3195513"/>
            <a:ext cx="1796100" cy="953700"/>
          </a:xfrm>
          <a:prstGeom prst="rect">
            <a:avLst/>
          </a:prstGeom>
          <a:noFill/>
          <a:ln>
            <a:noFill/>
          </a:ln>
        </p:spPr>
        <p:txBody>
          <a:bodyPr spcFirstLastPara="1" wrap="square" lIns="91425" tIns="91425" rIns="91425" bIns="91425" anchor="t" anchorCtr="0">
            <a:noAutofit/>
          </a:bodyPr>
          <a:lstStyle/>
          <a:p>
            <a:pPr marL="0" marR="0" lvl="0" indent="0" algn="ctr">
              <a:lnSpc>
                <a:spcPct val="100000"/>
              </a:lnSpc>
              <a:spcBef>
                <a:spcPts val="0"/>
              </a:spcBef>
              <a:spcAft>
                <a:spcPts val="0"/>
              </a:spcAft>
              <a:buClr>
                <a:srgbClr val="000000"/>
              </a:buClr>
              <a:buSzPts val="1800"/>
              <a:buFont typeface="Arial"/>
              <a:buNone/>
              <a:defRPr/>
            </a:pPr>
            <a:r>
              <a:rPr lang="fr" sz="1800" b="1" i="0" u="none" strike="noStrike" cap="none">
                <a:solidFill>
                  <a:srgbClr val="FFFFFF"/>
                </a:solidFill>
                <a:latin typeface="Arial"/>
                <a:ea typeface="Arial"/>
                <a:cs typeface="Arial"/>
              </a:rPr>
              <a:t>système </a:t>
            </a:r>
            <a:endParaRPr sz="1800" b="1" i="0" u="none" strike="noStrike" cap="none">
              <a:solidFill>
                <a:srgbClr val="FFFFFF"/>
              </a:solidFill>
              <a:latin typeface="Arial"/>
              <a:ea typeface="Arial"/>
              <a:cs typeface="Arial"/>
            </a:endParaRPr>
          </a:p>
          <a:p>
            <a:pPr marL="0" marR="0" lvl="0" indent="0" algn="ctr">
              <a:lnSpc>
                <a:spcPct val="100000"/>
              </a:lnSpc>
              <a:spcBef>
                <a:spcPts val="0"/>
              </a:spcBef>
              <a:spcAft>
                <a:spcPts val="0"/>
              </a:spcAft>
              <a:buClr>
                <a:srgbClr val="000000"/>
              </a:buClr>
              <a:buSzPts val="1800"/>
              <a:buFont typeface="Arial"/>
              <a:buNone/>
              <a:defRPr/>
            </a:pPr>
            <a:r>
              <a:rPr lang="fr" sz="1800" b="1" i="0" u="none" strike="noStrike" cap="none">
                <a:solidFill>
                  <a:srgbClr val="FFFFFF"/>
                </a:solidFill>
                <a:latin typeface="Arial"/>
                <a:ea typeface="Arial"/>
                <a:cs typeface="Arial"/>
              </a:rPr>
              <a:t>de retraite par répartition</a:t>
            </a:r>
            <a:endParaRPr sz="1800" b="1" i="0" u="none" strike="noStrike" cap="none">
              <a:solidFill>
                <a:srgbClr val="FFFFFF"/>
              </a:solidFill>
              <a:latin typeface="Arial"/>
              <a:ea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9" name="Google Shape;89;p5"/>
          <p:cNvPicPr/>
          <p:nvPr/>
        </p:nvPicPr>
        <p:blipFill>
          <a:blip r:embed="rId3">
            <a:alphaModFix/>
          </a:blip>
          <a:stretch/>
        </p:blipFill>
        <p:spPr bwMode="auto">
          <a:xfrm>
            <a:off x="171800" y="580275"/>
            <a:ext cx="8773197" cy="3302800"/>
          </a:xfrm>
          <a:prstGeom prst="rect">
            <a:avLst/>
          </a:prstGeom>
          <a:noFill/>
          <a:ln>
            <a:noFill/>
          </a:ln>
        </p:spPr>
      </p:pic>
      <p:sp>
        <p:nvSpPr>
          <p:cNvPr id="90" name="Google Shape;90;p5"/>
          <p:cNvSpPr txBox="1"/>
          <p:nvPr/>
        </p:nvSpPr>
        <p:spPr bwMode="auto">
          <a:xfrm>
            <a:off x="0" y="0"/>
            <a:ext cx="9495000" cy="4605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400" b="1" i="1" u="none" strike="noStrike" cap="none" dirty="0">
                <a:solidFill>
                  <a:srgbClr val="980000"/>
                </a:solidFill>
                <a:latin typeface="Apple Casual" pitchFamily="2" charset="77"/>
                <a:ea typeface="Permanent Marker"/>
                <a:cs typeface="Permanent Marker"/>
              </a:rPr>
              <a:t>Le système actuel de retraites par répartition</a:t>
            </a:r>
            <a:endParaRPr sz="1800" b="1" i="1" u="none" strike="noStrike" cap="none" dirty="0">
              <a:solidFill>
                <a:srgbClr val="980000"/>
              </a:solidFill>
              <a:latin typeface="Apple Casual" pitchFamily="2" charset="77"/>
              <a:ea typeface="Permanent Marker"/>
              <a:cs typeface="Permanent Marker"/>
            </a:endParaRPr>
          </a:p>
        </p:txBody>
      </p:sp>
      <p:sp>
        <p:nvSpPr>
          <p:cNvPr id="91" name="Google Shape;91;p5"/>
          <p:cNvSpPr txBox="1"/>
          <p:nvPr/>
        </p:nvSpPr>
        <p:spPr bwMode="auto">
          <a:xfrm>
            <a:off x="1984400" y="833525"/>
            <a:ext cx="335700" cy="4605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400"/>
              <a:buFont typeface="Arial"/>
              <a:buNone/>
              <a:defRPr/>
            </a:pPr>
            <a:r>
              <a:rPr lang="fr" sz="1400" b="0" i="0" u="none" strike="noStrike" cap="none">
                <a:solidFill>
                  <a:srgbClr val="000000"/>
                </a:solidFill>
                <a:latin typeface="Ubuntu"/>
                <a:ea typeface="Ubuntu"/>
                <a:cs typeface="Ubuntu"/>
              </a:rPr>
              <a:t>❷</a:t>
            </a:r>
            <a:endParaRPr sz="1400" b="0" i="0" u="none" strike="noStrike" cap="none">
              <a:solidFill>
                <a:srgbClr val="000000"/>
              </a:solidFill>
              <a:latin typeface="Ubuntu"/>
              <a:ea typeface="Ubuntu"/>
              <a:cs typeface="Ubuntu"/>
            </a:endParaRPr>
          </a:p>
        </p:txBody>
      </p:sp>
      <p:sp>
        <p:nvSpPr>
          <p:cNvPr id="92" name="Google Shape;92;p5"/>
          <p:cNvSpPr txBox="1"/>
          <p:nvPr/>
        </p:nvSpPr>
        <p:spPr bwMode="auto">
          <a:xfrm>
            <a:off x="1984400" y="2503151"/>
            <a:ext cx="335700" cy="4605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400"/>
              <a:buFont typeface="Arial"/>
              <a:buNone/>
              <a:defRPr/>
            </a:pPr>
            <a:r>
              <a:rPr lang="fr" sz="1400" b="0" i="0" u="none" strike="noStrike" cap="none">
                <a:solidFill>
                  <a:srgbClr val="000000"/>
                </a:solidFill>
                <a:latin typeface="Ubuntu"/>
                <a:ea typeface="Ubuntu"/>
                <a:cs typeface="Ubuntu"/>
              </a:rPr>
              <a:t>❸</a:t>
            </a:r>
            <a:endParaRPr sz="1400" b="0" i="0" u="none" strike="noStrike" cap="none">
              <a:solidFill>
                <a:srgbClr val="000000"/>
              </a:solidFill>
              <a:latin typeface="Ubuntu"/>
              <a:ea typeface="Ubuntu"/>
              <a:cs typeface="Ubuntu"/>
            </a:endParaRPr>
          </a:p>
        </p:txBody>
      </p:sp>
      <p:sp>
        <p:nvSpPr>
          <p:cNvPr id="93" name="Google Shape;93;p5"/>
          <p:cNvSpPr txBox="1"/>
          <p:nvPr/>
        </p:nvSpPr>
        <p:spPr bwMode="auto">
          <a:xfrm>
            <a:off x="2222750" y="2892259"/>
            <a:ext cx="335700" cy="4605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400"/>
              <a:buFont typeface="Arial"/>
              <a:buNone/>
              <a:defRPr/>
            </a:pPr>
            <a:r>
              <a:rPr lang="fr" sz="1400" b="0" i="0" u="none" strike="noStrike" cap="none">
                <a:solidFill>
                  <a:srgbClr val="000000"/>
                </a:solidFill>
                <a:latin typeface="Ubuntu"/>
                <a:ea typeface="Ubuntu"/>
                <a:cs typeface="Ubuntu"/>
              </a:rPr>
              <a:t>❺</a:t>
            </a:r>
            <a:endParaRPr sz="1400" b="0" i="0" u="none" strike="noStrike" cap="none">
              <a:solidFill>
                <a:srgbClr val="000000"/>
              </a:solidFill>
              <a:latin typeface="Ubuntu"/>
              <a:ea typeface="Ubuntu"/>
              <a:cs typeface="Ubuntu"/>
            </a:endParaRPr>
          </a:p>
        </p:txBody>
      </p:sp>
      <p:sp>
        <p:nvSpPr>
          <p:cNvPr id="94" name="Google Shape;94;p5"/>
          <p:cNvSpPr txBox="1"/>
          <p:nvPr/>
        </p:nvSpPr>
        <p:spPr bwMode="auto">
          <a:xfrm>
            <a:off x="2222750" y="702175"/>
            <a:ext cx="335700" cy="3795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400"/>
              <a:buFont typeface="Arial"/>
              <a:buNone/>
              <a:defRPr/>
            </a:pPr>
            <a:r>
              <a:rPr lang="fr" sz="1400" b="0" i="0" u="none" strike="noStrike" cap="none">
                <a:solidFill>
                  <a:srgbClr val="000000"/>
                </a:solidFill>
                <a:latin typeface="Ubuntu"/>
                <a:ea typeface="Ubuntu"/>
                <a:cs typeface="Ubuntu"/>
              </a:rPr>
              <a:t>❶</a:t>
            </a:r>
            <a:endParaRPr sz="1400" b="0" i="0" u="none" strike="noStrike" cap="none">
              <a:solidFill>
                <a:srgbClr val="000000"/>
              </a:solidFill>
              <a:latin typeface="Ubuntu"/>
              <a:ea typeface="Ubuntu"/>
              <a:cs typeface="Ubuntu"/>
            </a:endParaRPr>
          </a:p>
        </p:txBody>
      </p:sp>
      <p:sp>
        <p:nvSpPr>
          <p:cNvPr id="95" name="Google Shape;95;p5"/>
          <p:cNvSpPr txBox="1"/>
          <p:nvPr/>
        </p:nvSpPr>
        <p:spPr bwMode="auto">
          <a:xfrm>
            <a:off x="2080325" y="2753993"/>
            <a:ext cx="335700" cy="4605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400"/>
              <a:buFont typeface="Arial"/>
              <a:buNone/>
              <a:defRPr/>
            </a:pPr>
            <a:r>
              <a:rPr lang="fr" sz="1400" b="0" i="0" u="none" strike="noStrike" cap="none">
                <a:solidFill>
                  <a:srgbClr val="000000"/>
                </a:solidFill>
                <a:latin typeface="Ubuntu"/>
                <a:ea typeface="Ubuntu"/>
                <a:cs typeface="Ubuntu"/>
              </a:rPr>
              <a:t>❹</a:t>
            </a:r>
            <a:endParaRPr sz="1400" b="0" i="0" u="none" strike="noStrike" cap="none">
              <a:solidFill>
                <a:srgbClr val="000000"/>
              </a:solidFill>
              <a:latin typeface="Ubuntu"/>
              <a:ea typeface="Ubuntu"/>
              <a:cs typeface="Ubuntu"/>
            </a:endParaRPr>
          </a:p>
        </p:txBody>
      </p:sp>
      <p:sp>
        <p:nvSpPr>
          <p:cNvPr id="96" name="Google Shape;96;p5"/>
          <p:cNvSpPr txBox="1"/>
          <p:nvPr/>
        </p:nvSpPr>
        <p:spPr bwMode="auto">
          <a:xfrm>
            <a:off x="449075" y="3999700"/>
            <a:ext cx="8542500" cy="4605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800"/>
              <a:buFont typeface="Arial"/>
              <a:buNone/>
              <a:defRPr/>
            </a:pPr>
            <a:endParaRPr sz="1800" b="0" i="0" u="none" strike="noStrike" cap="none">
              <a:solidFill>
                <a:srgbClr val="000000"/>
              </a:solidFill>
              <a:latin typeface="Ubuntu"/>
              <a:ea typeface="Ubuntu"/>
              <a:cs typeface="Ubuntu"/>
            </a:endParaRPr>
          </a:p>
        </p:txBody>
      </p:sp>
      <p:sp>
        <p:nvSpPr>
          <p:cNvPr id="97" name="Google Shape;97;p5"/>
          <p:cNvSpPr txBox="1"/>
          <p:nvPr/>
        </p:nvSpPr>
        <p:spPr bwMode="auto">
          <a:xfrm>
            <a:off x="81200" y="3883075"/>
            <a:ext cx="8962800" cy="24462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800"/>
              <a:buFont typeface="Arial"/>
              <a:buNone/>
              <a:defRPr/>
            </a:pPr>
            <a:r>
              <a:rPr lang="fr" sz="1800" b="0" i="0" u="none" strike="noStrike" cap="none">
                <a:solidFill>
                  <a:srgbClr val="000000"/>
                </a:solidFill>
                <a:latin typeface="Ubuntu"/>
                <a:ea typeface="Ubuntu"/>
                <a:cs typeface="Ubuntu"/>
              </a:rPr>
              <a:t>❶ : </a:t>
            </a:r>
            <a:r>
              <a:rPr lang="fr" sz="1200" b="0" i="0" u="none" strike="noStrike" cap="none">
                <a:solidFill>
                  <a:schemeClr val="dk1"/>
                </a:solidFill>
                <a:latin typeface="Arial"/>
                <a:ea typeface="Arial"/>
                <a:cs typeface="Arial"/>
              </a:rPr>
              <a:t>Traitement brut  = Indice x valeur du  point (</a:t>
            </a:r>
            <a:r>
              <a:rPr lang="fr" sz="1200" b="1" i="0" u="none" strike="noStrike" cap="none">
                <a:solidFill>
                  <a:schemeClr val="dk1"/>
                </a:solidFill>
                <a:latin typeface="Arial"/>
                <a:ea typeface="Arial"/>
                <a:cs typeface="Arial"/>
              </a:rPr>
              <a:t>4,</a:t>
            </a:r>
            <a:r>
              <a:rPr lang="fr" sz="1200" b="1">
                <a:solidFill>
                  <a:schemeClr val="dk1"/>
                </a:solidFill>
              </a:rPr>
              <a:t>85003</a:t>
            </a:r>
            <a:r>
              <a:rPr lang="fr" sz="1200" b="1" i="0" u="none" strike="noStrike" cap="none">
                <a:solidFill>
                  <a:schemeClr val="dk1"/>
                </a:solidFill>
                <a:latin typeface="Arial"/>
                <a:ea typeface="Arial"/>
                <a:cs typeface="Arial"/>
              </a:rPr>
              <a:t> €</a:t>
            </a:r>
            <a:r>
              <a:rPr lang="fr" sz="1200" b="0" i="0" u="none" strike="noStrike" cap="none">
                <a:solidFill>
                  <a:schemeClr val="dk1"/>
                </a:solidFill>
                <a:latin typeface="Arial"/>
                <a:ea typeface="Arial"/>
                <a:cs typeface="Arial"/>
              </a:rPr>
              <a:t> </a:t>
            </a:r>
            <a:r>
              <a:rPr lang="fr" sz="1200">
                <a:solidFill>
                  <a:schemeClr val="dk1"/>
                </a:solidFill>
              </a:rPr>
              <a:t>au</a:t>
            </a:r>
            <a:r>
              <a:rPr lang="fr" sz="1200" b="0" i="0" u="none" strike="noStrike" cap="none">
                <a:solidFill>
                  <a:schemeClr val="dk1"/>
                </a:solidFill>
                <a:latin typeface="Arial"/>
                <a:ea typeface="Arial"/>
                <a:cs typeface="Arial"/>
              </a:rPr>
              <a:t> 01/0</a:t>
            </a:r>
            <a:r>
              <a:rPr lang="fr" sz="1200">
                <a:solidFill>
                  <a:schemeClr val="dk1"/>
                </a:solidFill>
              </a:rPr>
              <a:t>1</a:t>
            </a:r>
            <a:r>
              <a:rPr lang="fr" sz="1200" b="0" i="0" u="none" strike="noStrike" cap="none">
                <a:solidFill>
                  <a:schemeClr val="dk1"/>
                </a:solidFill>
                <a:latin typeface="Arial"/>
                <a:ea typeface="Arial"/>
                <a:cs typeface="Arial"/>
              </a:rPr>
              <a:t>/20</a:t>
            </a:r>
            <a:r>
              <a:rPr lang="fr" sz="1200">
                <a:solidFill>
                  <a:schemeClr val="dk1"/>
                </a:solidFill>
              </a:rPr>
              <a:t>23</a:t>
            </a:r>
            <a:r>
              <a:rPr lang="fr" sz="1200" b="0" i="0" u="none" strike="noStrike" cap="none">
                <a:solidFill>
                  <a:schemeClr val="dk1"/>
                </a:solidFill>
                <a:latin typeface="Arial"/>
                <a:ea typeface="Arial"/>
                <a:cs typeface="Arial"/>
              </a:rPr>
              <a:t>)</a:t>
            </a:r>
            <a:endParaRPr sz="1200" b="0" i="0" u="none" strike="noStrike" cap="none">
              <a:solidFill>
                <a:schemeClr val="dk1"/>
              </a:solidFill>
              <a:latin typeface="Arial"/>
              <a:ea typeface="Arial"/>
              <a:cs typeface="Arial"/>
            </a:endParaRPr>
          </a:p>
          <a:p>
            <a:pPr marL="0" marR="0" lvl="0" indent="0" algn="l">
              <a:lnSpc>
                <a:spcPct val="100000"/>
              </a:lnSpc>
              <a:spcBef>
                <a:spcPts val="0"/>
              </a:spcBef>
              <a:spcAft>
                <a:spcPts val="0"/>
              </a:spcAft>
              <a:buClr>
                <a:srgbClr val="000000"/>
              </a:buClr>
              <a:buSzPts val="1800"/>
              <a:buFont typeface="Arial"/>
              <a:buNone/>
              <a:defRPr/>
            </a:pPr>
            <a:r>
              <a:rPr lang="fr" sz="1800" b="0" i="0" u="none" strike="noStrike" cap="none">
                <a:solidFill>
                  <a:schemeClr val="dk1"/>
                </a:solidFill>
                <a:latin typeface="Ubuntu"/>
                <a:ea typeface="Ubuntu"/>
                <a:cs typeface="Ubuntu"/>
              </a:rPr>
              <a:t>❷ : </a:t>
            </a:r>
            <a:r>
              <a:rPr lang="fr" sz="1200" b="0" i="0" u="none" strike="noStrike" cap="none">
                <a:solidFill>
                  <a:schemeClr val="dk1"/>
                </a:solidFill>
                <a:latin typeface="Arial"/>
                <a:ea typeface="Arial"/>
                <a:cs typeface="Arial"/>
              </a:rPr>
              <a:t>Retenue PC = Cotisation salariale retraite (</a:t>
            </a:r>
            <a:r>
              <a:rPr lang="fr" sz="1200" b="1" i="0" u="none" strike="noStrike" cap="none">
                <a:solidFill>
                  <a:schemeClr val="dk1"/>
                </a:solidFill>
                <a:latin typeface="Arial"/>
                <a:ea typeface="Arial"/>
                <a:cs typeface="Arial"/>
              </a:rPr>
              <a:t>Pension Civile</a:t>
            </a:r>
            <a:r>
              <a:rPr lang="fr" sz="1200" b="0" i="0" u="none" strike="noStrike" cap="none">
                <a:solidFill>
                  <a:schemeClr val="dk1"/>
                </a:solidFill>
                <a:latin typeface="Arial"/>
                <a:ea typeface="Arial"/>
                <a:cs typeface="Arial"/>
              </a:rPr>
              <a:t>) Le taux 20</a:t>
            </a:r>
            <a:r>
              <a:rPr lang="fr" sz="1200">
                <a:solidFill>
                  <a:schemeClr val="dk1"/>
                </a:solidFill>
              </a:rPr>
              <a:t>23</a:t>
            </a:r>
            <a:r>
              <a:rPr lang="fr" sz="1200" b="0" i="0" u="none" strike="noStrike" cap="none">
                <a:solidFill>
                  <a:schemeClr val="dk1"/>
                </a:solidFill>
                <a:latin typeface="Arial"/>
                <a:ea typeface="Arial"/>
                <a:cs typeface="Arial"/>
              </a:rPr>
              <a:t> est de </a:t>
            </a:r>
            <a:r>
              <a:rPr lang="fr" sz="1200" b="1" i="0" u="none" strike="noStrike" cap="none">
                <a:solidFill>
                  <a:srgbClr val="FF0000"/>
                </a:solidFill>
                <a:latin typeface="Arial"/>
                <a:ea typeface="Arial"/>
                <a:cs typeface="Arial"/>
              </a:rPr>
              <a:t>1</a:t>
            </a:r>
            <a:r>
              <a:rPr lang="fr" sz="1200" b="1">
                <a:solidFill>
                  <a:srgbClr val="FF0000"/>
                </a:solidFill>
              </a:rPr>
              <a:t>1</a:t>
            </a:r>
            <a:r>
              <a:rPr lang="fr" sz="1200" b="1" i="0" u="none" strike="noStrike" cap="none">
                <a:solidFill>
                  <a:srgbClr val="FF0000"/>
                </a:solidFill>
                <a:latin typeface="Arial"/>
                <a:ea typeface="Arial"/>
                <a:cs typeface="Arial"/>
              </a:rPr>
              <a:t>,</a:t>
            </a:r>
            <a:r>
              <a:rPr lang="fr" sz="1200" b="1">
                <a:solidFill>
                  <a:srgbClr val="FF0000"/>
                </a:solidFill>
              </a:rPr>
              <a:t>10</a:t>
            </a:r>
            <a:r>
              <a:rPr lang="fr" sz="1200" b="1" i="0" u="none" strike="noStrike" cap="none">
                <a:solidFill>
                  <a:srgbClr val="FF0000"/>
                </a:solidFill>
                <a:latin typeface="Arial"/>
                <a:ea typeface="Arial"/>
                <a:cs typeface="Arial"/>
              </a:rPr>
              <a:t>%</a:t>
            </a:r>
            <a:r>
              <a:rPr lang="fr" sz="1200" b="0" i="0" u="none" strike="noStrike" cap="none">
                <a:solidFill>
                  <a:schemeClr val="dk1"/>
                </a:solidFill>
                <a:latin typeface="Arial"/>
                <a:ea typeface="Arial"/>
                <a:cs typeface="Arial"/>
              </a:rPr>
              <a:t> (il éta</a:t>
            </a:r>
            <a:r>
              <a:rPr lang="fr" sz="1200">
                <a:solidFill>
                  <a:schemeClr val="dk1"/>
                </a:solidFill>
              </a:rPr>
              <a:t>it de </a:t>
            </a:r>
            <a:r>
              <a:rPr lang="fr" sz="1200" b="0" i="0" u="none" strike="noStrike" cap="none">
                <a:solidFill>
                  <a:schemeClr val="dk1"/>
                </a:solidFill>
                <a:latin typeface="Arial"/>
                <a:ea typeface="Arial"/>
                <a:cs typeface="Arial"/>
              </a:rPr>
              <a:t>7,85% en 2010 </a:t>
            </a:r>
            <a:r>
              <a:rPr lang="fr" sz="1200">
                <a:solidFill>
                  <a:schemeClr val="dk1"/>
                </a:solidFill>
              </a:rPr>
              <a:t>et il est passé à</a:t>
            </a:r>
            <a:r>
              <a:rPr lang="fr" sz="1200" b="0" i="0" u="none" strike="noStrike" cap="none">
                <a:solidFill>
                  <a:schemeClr val="dk1"/>
                </a:solidFill>
                <a:latin typeface="Arial"/>
                <a:ea typeface="Arial"/>
                <a:cs typeface="Arial"/>
              </a:rPr>
              <a:t> 11,10% </a:t>
            </a:r>
            <a:r>
              <a:rPr lang="fr" sz="1200">
                <a:solidFill>
                  <a:schemeClr val="dk1"/>
                </a:solidFill>
              </a:rPr>
              <a:t>depuis</a:t>
            </a:r>
            <a:r>
              <a:rPr lang="fr" sz="1200" b="0" i="0" u="none" strike="noStrike" cap="none">
                <a:solidFill>
                  <a:schemeClr val="dk1"/>
                </a:solidFill>
                <a:latin typeface="Arial"/>
                <a:ea typeface="Arial"/>
                <a:cs typeface="Arial"/>
              </a:rPr>
              <a:t> 2020 = +41,% d’augmentation en 10 ans) sur le traitement seul. Cette cotisation alimente le Compte d’Affectation Spéciale Pensions qui sert au budget de l’Etat pour payer les pensions. (1</a:t>
            </a:r>
            <a:r>
              <a:rPr lang="fr" sz="1200">
                <a:solidFill>
                  <a:schemeClr val="dk1"/>
                </a:solidFill>
              </a:rPr>
              <a:t>1</a:t>
            </a:r>
            <a:r>
              <a:rPr lang="fr" sz="1200" b="0" i="0" u="none" strike="noStrike" cap="none">
                <a:solidFill>
                  <a:schemeClr val="dk1"/>
                </a:solidFill>
                <a:latin typeface="Arial"/>
                <a:ea typeface="Arial"/>
                <a:cs typeface="Arial"/>
              </a:rPr>
              <a:t>,</a:t>
            </a:r>
            <a:r>
              <a:rPr lang="fr" sz="1200">
                <a:solidFill>
                  <a:schemeClr val="dk1"/>
                </a:solidFill>
              </a:rPr>
              <a:t>10 </a:t>
            </a:r>
            <a:r>
              <a:rPr lang="fr" sz="1200" b="0" i="0" u="none" strike="noStrike" cap="none">
                <a:solidFill>
                  <a:schemeClr val="dk1"/>
                </a:solidFill>
                <a:latin typeface="Arial"/>
                <a:ea typeface="Arial"/>
                <a:cs typeface="Arial"/>
              </a:rPr>
              <a:t>% de </a:t>
            </a:r>
            <a:r>
              <a:rPr lang="fr" sz="1200">
                <a:solidFill>
                  <a:schemeClr val="dk1"/>
                </a:solidFill>
              </a:rPr>
              <a:t>4486</a:t>
            </a:r>
            <a:r>
              <a:rPr lang="fr" sz="1200" b="0" i="0" u="none" strike="noStrike" cap="none">
                <a:solidFill>
                  <a:schemeClr val="dk1"/>
                </a:solidFill>
                <a:latin typeface="Arial"/>
                <a:ea typeface="Arial"/>
                <a:cs typeface="Arial"/>
              </a:rPr>
              <a:t>,</a:t>
            </a:r>
            <a:r>
              <a:rPr lang="fr" sz="1200">
                <a:solidFill>
                  <a:schemeClr val="dk1"/>
                </a:solidFill>
              </a:rPr>
              <a:t>28</a:t>
            </a:r>
            <a:r>
              <a:rPr lang="fr" sz="1200" b="0" i="0" u="none" strike="noStrike" cap="none">
                <a:solidFill>
                  <a:schemeClr val="dk1"/>
                </a:solidFill>
                <a:latin typeface="Arial"/>
                <a:ea typeface="Arial"/>
                <a:cs typeface="Arial"/>
              </a:rPr>
              <a:t> € représentent bien 4</a:t>
            </a:r>
            <a:r>
              <a:rPr lang="fr" sz="1200">
                <a:solidFill>
                  <a:schemeClr val="dk1"/>
                </a:solidFill>
              </a:rPr>
              <a:t>97,98</a:t>
            </a:r>
            <a:r>
              <a:rPr lang="fr" sz="1200" b="0" i="0" u="none" strike="noStrike" cap="none">
                <a:solidFill>
                  <a:schemeClr val="dk1"/>
                </a:solidFill>
                <a:latin typeface="Arial"/>
                <a:ea typeface="Arial"/>
                <a:cs typeface="Arial"/>
              </a:rPr>
              <a:t>€) ou </a:t>
            </a:r>
            <a:r>
              <a:rPr lang="fr" sz="1200" b="1" i="0" u="none" strike="noStrike" cap="none">
                <a:solidFill>
                  <a:srgbClr val="009900"/>
                </a:solidFill>
                <a:latin typeface="Arial"/>
                <a:ea typeface="Arial"/>
                <a:cs typeface="Arial"/>
              </a:rPr>
              <a:t>6 %</a:t>
            </a:r>
            <a:r>
              <a:rPr lang="fr" sz="1200" b="0" i="0" u="none" strike="noStrike" cap="none">
                <a:solidFill>
                  <a:schemeClr val="dk1"/>
                </a:solidFill>
                <a:latin typeface="Arial"/>
                <a:ea typeface="Arial"/>
                <a:cs typeface="Arial"/>
              </a:rPr>
              <a:t> du salaire total hors primes</a:t>
            </a:r>
            <a:endParaRPr sz="1800" b="0" i="0" u="none" strike="noStrike" cap="none">
              <a:solidFill>
                <a:schemeClr val="dk1"/>
              </a:solidFill>
              <a:latin typeface="Ubuntu"/>
              <a:ea typeface="Ubuntu"/>
              <a:cs typeface="Ubuntu"/>
            </a:endParaRPr>
          </a:p>
          <a:p>
            <a:pPr marL="0" marR="0" lvl="0" indent="0" algn="l">
              <a:lnSpc>
                <a:spcPct val="100000"/>
              </a:lnSpc>
              <a:spcBef>
                <a:spcPts val="0"/>
              </a:spcBef>
              <a:spcAft>
                <a:spcPts val="0"/>
              </a:spcAft>
              <a:buClr>
                <a:schemeClr val="dk1"/>
              </a:buClr>
              <a:buSzPts val="1100"/>
              <a:buFont typeface="Arial"/>
              <a:buNone/>
              <a:defRPr/>
            </a:pPr>
            <a:r>
              <a:rPr lang="fr" sz="1800" b="0" i="0" u="none" strike="noStrike" cap="none">
                <a:solidFill>
                  <a:schemeClr val="dk1"/>
                </a:solidFill>
                <a:latin typeface="Ubuntu"/>
                <a:ea typeface="Ubuntu"/>
                <a:cs typeface="Ubuntu"/>
              </a:rPr>
              <a:t>❸ : </a:t>
            </a:r>
            <a:r>
              <a:rPr lang="fr" sz="1200" b="0" i="0" u="none" strike="noStrike" cap="none">
                <a:solidFill>
                  <a:schemeClr val="dk1"/>
                </a:solidFill>
                <a:latin typeface="Arial"/>
                <a:ea typeface="Arial"/>
                <a:cs typeface="Arial"/>
              </a:rPr>
              <a:t>Contribution PC représente  l</a:t>
            </a:r>
            <a:r>
              <a:rPr lang="fr" sz="1200" b="1" i="0" u="none" strike="noStrike" cap="none">
                <a:solidFill>
                  <a:schemeClr val="dk1"/>
                </a:solidFill>
                <a:latin typeface="Arial"/>
                <a:ea typeface="Arial"/>
                <a:cs typeface="Arial"/>
              </a:rPr>
              <a:t>a part « patronale » de la cotisation PC</a:t>
            </a:r>
            <a:r>
              <a:rPr lang="fr" sz="1200" b="0" i="0" u="none" strike="noStrike" cap="none">
                <a:solidFill>
                  <a:schemeClr val="dk1"/>
                </a:solidFill>
                <a:latin typeface="Arial"/>
                <a:ea typeface="Arial"/>
                <a:cs typeface="Arial"/>
              </a:rPr>
              <a:t>. Elle est de </a:t>
            </a:r>
            <a:r>
              <a:rPr lang="fr" sz="1200" b="1" i="0" u="none" strike="noStrike" cap="none">
                <a:solidFill>
                  <a:srgbClr val="FF0000"/>
                </a:solidFill>
                <a:latin typeface="Arial"/>
                <a:ea typeface="Arial"/>
                <a:cs typeface="Arial"/>
              </a:rPr>
              <a:t>74,28 %</a:t>
            </a:r>
            <a:r>
              <a:rPr lang="fr" sz="1200" b="0" i="0" u="none" strike="noStrike" cap="none">
                <a:solidFill>
                  <a:schemeClr val="dk1"/>
                </a:solidFill>
                <a:latin typeface="Arial"/>
                <a:ea typeface="Arial"/>
                <a:cs typeface="Arial"/>
              </a:rPr>
              <a:t> sur le traitement (</a:t>
            </a:r>
            <a:r>
              <a:rPr lang="fr" sz="1200">
                <a:solidFill>
                  <a:schemeClr val="dk1"/>
                </a:solidFill>
              </a:rPr>
              <a:t>4486,28</a:t>
            </a:r>
            <a:r>
              <a:rPr lang="fr" sz="1200" b="0" i="0" u="none" strike="noStrike" cap="none">
                <a:solidFill>
                  <a:schemeClr val="dk1"/>
                </a:solidFill>
                <a:latin typeface="Arial"/>
                <a:ea typeface="Arial"/>
                <a:cs typeface="Arial"/>
              </a:rPr>
              <a:t> x 74,28 % = </a:t>
            </a:r>
            <a:r>
              <a:rPr lang="fr" sz="1200">
                <a:solidFill>
                  <a:schemeClr val="dk1"/>
                </a:solidFill>
              </a:rPr>
              <a:t>3332,41 </a:t>
            </a:r>
            <a:r>
              <a:rPr lang="fr" sz="1200" b="0" i="0" u="none" strike="noStrike" cap="none">
                <a:solidFill>
                  <a:schemeClr val="dk1"/>
                </a:solidFill>
                <a:latin typeface="Arial"/>
                <a:ea typeface="Arial"/>
                <a:cs typeface="Arial"/>
              </a:rPr>
              <a:t>€) ou </a:t>
            </a:r>
            <a:r>
              <a:rPr lang="fr" sz="1200" b="1">
                <a:solidFill>
                  <a:srgbClr val="009900"/>
                </a:solidFill>
              </a:rPr>
              <a:t>40 </a:t>
            </a:r>
            <a:r>
              <a:rPr lang="fr" sz="1200" b="1" i="0" u="none" strike="noStrike" cap="none">
                <a:solidFill>
                  <a:srgbClr val="009900"/>
                </a:solidFill>
                <a:latin typeface="Arial"/>
                <a:ea typeface="Arial"/>
                <a:cs typeface="Arial"/>
              </a:rPr>
              <a:t>%</a:t>
            </a:r>
            <a:r>
              <a:rPr lang="fr" sz="1200" b="0" i="0" u="none" strike="noStrike" cap="none">
                <a:solidFill>
                  <a:schemeClr val="dk1"/>
                </a:solidFill>
                <a:latin typeface="Arial"/>
                <a:ea typeface="Arial"/>
                <a:cs typeface="Arial"/>
              </a:rPr>
              <a:t> du salaire total</a:t>
            </a:r>
            <a:endParaRPr sz="1800" b="0" i="0" u="none" strike="noStrike" cap="none">
              <a:solidFill>
                <a:schemeClr val="dk1"/>
              </a:solidFill>
              <a:latin typeface="Ubuntu"/>
              <a:ea typeface="Ubuntu"/>
              <a:cs typeface="Ubuntu"/>
            </a:endParaRPr>
          </a:p>
          <a:p>
            <a:pPr marL="0" marR="0" lvl="0" indent="0" algn="l">
              <a:lnSpc>
                <a:spcPct val="100000"/>
              </a:lnSpc>
              <a:spcBef>
                <a:spcPts val="0"/>
              </a:spcBef>
              <a:spcAft>
                <a:spcPts val="0"/>
              </a:spcAft>
              <a:buClr>
                <a:srgbClr val="000000"/>
              </a:buClr>
              <a:buSzPts val="1800"/>
              <a:buFont typeface="Arial"/>
              <a:buNone/>
              <a:defRPr/>
            </a:pPr>
            <a:r>
              <a:rPr lang="fr" sz="1800" b="0" i="0" u="none" strike="noStrike" cap="none">
                <a:solidFill>
                  <a:schemeClr val="dk1"/>
                </a:solidFill>
                <a:latin typeface="Ubuntu"/>
                <a:ea typeface="Ubuntu"/>
                <a:cs typeface="Ubuntu"/>
              </a:rPr>
              <a:t>❹ ❺ : </a:t>
            </a:r>
            <a:r>
              <a:rPr lang="fr" sz="1200" b="0" i="0" u="none" strike="noStrike" cap="none">
                <a:solidFill>
                  <a:schemeClr val="dk1"/>
                </a:solidFill>
                <a:latin typeface="Arial"/>
                <a:ea typeface="Arial"/>
                <a:cs typeface="Arial"/>
              </a:rPr>
              <a:t>RAFP (Retraite Additionnelle de la Fonction Publique). Cette cotisation a été mise en place en 2005. C’est une « caisse complémentaire » alimentée par des cotisations sur une part des primes et indemnités. Le fond capitalisé permet de verser soit un capital soit une rente au moment de la retraite. La cotisation est de </a:t>
            </a:r>
            <a:r>
              <a:rPr lang="fr" sz="1200" b="1" i="0" u="none" strike="noStrike" cap="none">
                <a:solidFill>
                  <a:srgbClr val="FF0000"/>
                </a:solidFill>
                <a:latin typeface="Arial"/>
                <a:ea typeface="Arial"/>
                <a:cs typeface="Arial"/>
              </a:rPr>
              <a:t>5 %</a:t>
            </a:r>
            <a:r>
              <a:rPr lang="fr" sz="1200" b="0" i="0" u="none" strike="noStrike" cap="none">
                <a:solidFill>
                  <a:schemeClr val="dk1"/>
                </a:solidFill>
                <a:latin typeface="Arial"/>
                <a:ea typeface="Arial"/>
                <a:cs typeface="Arial"/>
              </a:rPr>
              <a:t> pour l’agent et de </a:t>
            </a:r>
            <a:r>
              <a:rPr lang="fr" sz="1200" b="1" i="0" u="none" strike="noStrike" cap="none">
                <a:solidFill>
                  <a:srgbClr val="FF0000"/>
                </a:solidFill>
                <a:latin typeface="Arial"/>
                <a:ea typeface="Arial"/>
                <a:cs typeface="Arial"/>
              </a:rPr>
              <a:t>5 %</a:t>
            </a:r>
            <a:r>
              <a:rPr lang="fr" sz="1200" b="0" i="0" u="none" strike="noStrike" cap="none">
                <a:solidFill>
                  <a:schemeClr val="dk1"/>
                </a:solidFill>
                <a:latin typeface="Arial"/>
                <a:ea typeface="Arial"/>
                <a:cs typeface="Arial"/>
              </a:rPr>
              <a:t>  pour l’administration : (</a:t>
            </a:r>
            <a:r>
              <a:rPr lang="fr" sz="1200">
                <a:solidFill>
                  <a:schemeClr val="dk1"/>
                </a:solidFill>
              </a:rPr>
              <a:t>243</a:t>
            </a:r>
            <a:r>
              <a:rPr lang="fr" sz="1200" b="0" i="0" u="none" strike="noStrike" cap="none">
                <a:solidFill>
                  <a:schemeClr val="dk1"/>
                </a:solidFill>
                <a:latin typeface="Arial"/>
                <a:ea typeface="Arial"/>
                <a:cs typeface="Arial"/>
              </a:rPr>
              <a:t> x 0,05 = </a:t>
            </a:r>
            <a:r>
              <a:rPr lang="fr" sz="1200">
                <a:solidFill>
                  <a:schemeClr val="dk1"/>
                </a:solidFill>
              </a:rPr>
              <a:t>12</a:t>
            </a:r>
            <a:r>
              <a:rPr lang="fr" sz="1200" b="0" i="0" u="none" strike="noStrike" cap="none">
                <a:solidFill>
                  <a:schemeClr val="dk1"/>
                </a:solidFill>
                <a:latin typeface="Arial"/>
                <a:ea typeface="Arial"/>
                <a:cs typeface="Arial"/>
              </a:rPr>
              <a:t>,</a:t>
            </a:r>
            <a:r>
              <a:rPr lang="fr" sz="1200">
                <a:solidFill>
                  <a:schemeClr val="dk1"/>
                </a:solidFill>
              </a:rPr>
              <a:t>15</a:t>
            </a:r>
            <a:r>
              <a:rPr lang="fr" sz="1200" b="0" i="0" u="none" strike="noStrike" cap="none">
                <a:solidFill>
                  <a:schemeClr val="dk1"/>
                </a:solidFill>
                <a:latin typeface="Arial"/>
                <a:ea typeface="Arial"/>
                <a:cs typeface="Arial"/>
              </a:rPr>
              <a:t> €.</a:t>
            </a:r>
            <a:endParaRPr sz="1800" b="0" i="0" u="none" strike="noStrike" cap="none">
              <a:solidFill>
                <a:schemeClr val="dk1"/>
              </a:solidFill>
              <a:latin typeface="Ubuntu"/>
              <a:ea typeface="Ubuntu"/>
              <a:cs typeface="Ubuntu"/>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bwMode="auto">
        <a:xfrm>
          <a:off x="0" y="0"/>
          <a:ext cx="0" cy="0"/>
          <a:chOff x="0" y="0"/>
          <a:chExt cx="0" cy="0"/>
        </a:xfrm>
      </p:grpSpPr>
      <p:pic>
        <p:nvPicPr>
          <p:cNvPr id="102" name="Google Shape;102;p6"/>
          <p:cNvPicPr/>
          <p:nvPr/>
        </p:nvPicPr>
        <p:blipFill>
          <a:blip r:embed="rId3">
            <a:alphaModFix/>
          </a:blip>
          <a:stretch/>
        </p:blipFill>
        <p:spPr bwMode="auto">
          <a:xfrm>
            <a:off x="515975" y="1596996"/>
            <a:ext cx="8339650" cy="4378317"/>
          </a:xfrm>
          <a:prstGeom prst="rect">
            <a:avLst/>
          </a:prstGeom>
          <a:noFill/>
          <a:ln>
            <a:noFill/>
          </a:ln>
        </p:spPr>
      </p:pic>
      <p:sp>
        <p:nvSpPr>
          <p:cNvPr id="103" name="Google Shape;103;p6"/>
          <p:cNvSpPr txBox="1"/>
          <p:nvPr/>
        </p:nvSpPr>
        <p:spPr bwMode="auto">
          <a:xfrm>
            <a:off x="8610600" y="6507000"/>
            <a:ext cx="426000" cy="457200"/>
          </a:xfrm>
          <a:prstGeom prst="rect">
            <a:avLst/>
          </a:prstGeom>
          <a:noFill/>
          <a:ln>
            <a:noFill/>
          </a:ln>
        </p:spPr>
        <p:txBody>
          <a:bodyPr spcFirstLastPara="1" wrap="square" lIns="90000" tIns="46800" rIns="90000" bIns="46800" anchor="t" anchorCtr="0">
            <a:noAutofit/>
          </a:bodyPr>
          <a:lstStyle/>
          <a:p>
            <a:pPr marL="0" marR="0" lvl="0" indent="0" algn="r">
              <a:lnSpc>
                <a:spcPct val="100000"/>
              </a:lnSpc>
              <a:spcBef>
                <a:spcPts val="0"/>
              </a:spcBef>
              <a:spcAft>
                <a:spcPts val="0"/>
              </a:spcAft>
              <a:buClr>
                <a:srgbClr val="000000"/>
              </a:buClr>
              <a:buSzPts val="1400"/>
              <a:buFont typeface="Times New Roman"/>
              <a:buNone/>
              <a:defRPr/>
            </a:pPr>
            <a:fld id="{00000000-1234-1234-1234-123412341234}" type="slidenum">
              <a:rPr lang="fr" sz="1400" b="1" i="0" u="none" strike="noStrike" cap="none">
                <a:solidFill>
                  <a:srgbClr val="FFFFFF"/>
                </a:solidFill>
                <a:latin typeface="Arial Narrow"/>
                <a:ea typeface="Arial Narrow"/>
                <a:cs typeface="Arial Narrow"/>
              </a:rPr>
              <a:t>9</a:t>
            </a:fld>
            <a:endParaRPr sz="1400" b="1" i="0" u="none" strike="noStrike" cap="none">
              <a:solidFill>
                <a:srgbClr val="FFFFFF"/>
              </a:solidFill>
              <a:latin typeface="Arial Narrow"/>
              <a:ea typeface="Arial Narrow"/>
              <a:cs typeface="Arial Narrow"/>
            </a:endParaRPr>
          </a:p>
        </p:txBody>
      </p:sp>
      <p:sp>
        <p:nvSpPr>
          <p:cNvPr id="104" name="Google Shape;104;p6"/>
          <p:cNvSpPr txBox="1"/>
          <p:nvPr/>
        </p:nvSpPr>
        <p:spPr bwMode="auto">
          <a:xfrm>
            <a:off x="268238" y="44624"/>
            <a:ext cx="9144000" cy="608100"/>
          </a:xfrm>
          <a:prstGeom prst="rect">
            <a:avLst/>
          </a:prstGeom>
          <a:noFill/>
          <a:ln>
            <a:noFill/>
          </a:ln>
        </p:spPr>
        <p:txBody>
          <a:bodyPr spcFirstLastPara="1" wrap="square" lIns="90000" tIns="46800" rIns="90000" bIns="46800" anchor="t" anchorCtr="0">
            <a:noAutofit/>
          </a:bodyPr>
          <a:lstStyle/>
          <a:p>
            <a:pPr marL="0" marR="0" lvl="0" indent="0" algn="l">
              <a:lnSpc>
                <a:spcPct val="100000"/>
              </a:lnSpc>
              <a:spcBef>
                <a:spcPts val="0"/>
              </a:spcBef>
              <a:spcAft>
                <a:spcPts val="0"/>
              </a:spcAft>
              <a:buClr>
                <a:srgbClr val="3333CC"/>
              </a:buClr>
              <a:buSzPts val="2400"/>
              <a:buFont typeface="Times New Roman"/>
              <a:buNone/>
              <a:defRPr/>
            </a:pPr>
            <a:r>
              <a:rPr lang="fr" sz="2400" b="1" i="1" u="none" strike="noStrike" cap="none">
                <a:solidFill>
                  <a:srgbClr val="980000"/>
                </a:solidFill>
                <a:latin typeface="Apple Casual" pitchFamily="2" charset="77"/>
                <a:ea typeface="Permanent Marker"/>
                <a:cs typeface="Permanent Marker"/>
              </a:rPr>
              <a:t>Des régimes particuliers très minoritaires</a:t>
            </a:r>
            <a:endParaRPr sz="1400" b="1" i="1" u="none" strike="noStrike" cap="none">
              <a:solidFill>
                <a:srgbClr val="980000"/>
              </a:solidFill>
              <a:latin typeface="Apple Casual" pitchFamily="2" charset="77"/>
              <a:ea typeface="Permanent Marker"/>
              <a:cs typeface="Permanent Marker"/>
            </a:endParaRPr>
          </a:p>
        </p:txBody>
      </p:sp>
      <p:sp>
        <p:nvSpPr>
          <p:cNvPr id="105" name="Google Shape;105;p6"/>
          <p:cNvSpPr txBox="1"/>
          <p:nvPr/>
        </p:nvSpPr>
        <p:spPr bwMode="auto">
          <a:xfrm>
            <a:off x="372608" y="415857"/>
            <a:ext cx="8663992" cy="336600"/>
          </a:xfrm>
          <a:prstGeom prst="rect">
            <a:avLst/>
          </a:prstGeom>
          <a:noFill/>
          <a:ln>
            <a:noFill/>
          </a:ln>
        </p:spPr>
        <p:txBody>
          <a:bodyPr spcFirstLastPara="1" wrap="square" lIns="90000" tIns="46800" rIns="90000" bIns="46800" anchor="t" anchorCtr="0">
            <a:noAutofit/>
          </a:bodyPr>
          <a:lstStyle/>
          <a:p>
            <a:pPr marL="0" marR="0" lvl="0" indent="0">
              <a:lnSpc>
                <a:spcPct val="100000"/>
              </a:lnSpc>
              <a:spcBef>
                <a:spcPts val="0"/>
              </a:spcBef>
              <a:spcAft>
                <a:spcPts val="0"/>
              </a:spcAft>
              <a:buClr>
                <a:srgbClr val="3333CC"/>
              </a:buClr>
              <a:buSzPts val="1600"/>
              <a:buFont typeface="Times New Roman"/>
              <a:buNone/>
              <a:defRPr/>
            </a:pPr>
            <a:r>
              <a:rPr lang="fr" sz="1600" b="1" i="0" u="none" strike="noStrike" cap="none">
                <a:solidFill>
                  <a:srgbClr val="CC0000"/>
                </a:solidFill>
                <a:latin typeface="Arial"/>
                <a:ea typeface="Arial"/>
                <a:cs typeface="Arial"/>
              </a:rPr>
              <a:t>Nombre de cotisant·es par rapport au nombre de retraité·es* selon les régimes en 2018</a:t>
            </a:r>
            <a:endParaRPr sz="1400" b="0" i="0" u="none" strike="noStrike" cap="none">
              <a:solidFill>
                <a:srgbClr val="CC0000"/>
              </a:solidFill>
              <a:latin typeface="Arial"/>
              <a:ea typeface="Arial"/>
              <a:cs typeface="Arial"/>
            </a:endParaRPr>
          </a:p>
        </p:txBody>
      </p:sp>
      <p:sp>
        <p:nvSpPr>
          <p:cNvPr id="106" name="Google Shape;106;p6"/>
          <p:cNvSpPr txBox="1"/>
          <p:nvPr/>
        </p:nvSpPr>
        <p:spPr bwMode="auto">
          <a:xfrm rot="-5400000">
            <a:off x="-2820950" y="3044800"/>
            <a:ext cx="6118200" cy="3366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000"/>
              <a:buFont typeface="Arial"/>
              <a:buNone/>
              <a:defRPr/>
            </a:pPr>
            <a:r>
              <a:rPr lang="fr" sz="1000" b="0" i="0" u="none" strike="noStrike" cap="none">
                <a:solidFill>
                  <a:srgbClr val="000000"/>
                </a:solidFill>
                <a:latin typeface="Arial"/>
                <a:ea typeface="Arial"/>
                <a:cs typeface="Arial"/>
              </a:rPr>
              <a:t>Alternatives économiques N°394</a:t>
            </a:r>
            <a:r>
              <a:rPr lang="fr" sz="1000" b="0" i="0" u="none" strike="noStrike" cap="none">
                <a:solidFill>
                  <a:srgbClr val="999999"/>
                </a:solidFill>
                <a:latin typeface="Arial"/>
                <a:ea typeface="Arial"/>
                <a:cs typeface="Arial"/>
              </a:rPr>
              <a:t> </a:t>
            </a:r>
            <a:r>
              <a:rPr lang="fr" sz="1000" b="0" i="0" u="none" strike="noStrike" cap="none">
                <a:solidFill>
                  <a:srgbClr val="000000"/>
                </a:solidFill>
                <a:latin typeface="Arial"/>
                <a:ea typeface="Arial"/>
                <a:cs typeface="Arial"/>
              </a:rPr>
              <a:t>octobre 2019</a:t>
            </a:r>
            <a:r>
              <a:rPr lang="fr" sz="1000" b="0" i="0" u="none" strike="noStrike" cap="none">
                <a:solidFill>
                  <a:srgbClr val="999999"/>
                </a:solidFill>
                <a:latin typeface="Arial"/>
                <a:ea typeface="Arial"/>
                <a:cs typeface="Arial"/>
              </a:rPr>
              <a:t> : Cf. Cnav, MSA, CNAVPL, CNB, Cour des Comptes</a:t>
            </a:r>
            <a:endParaRPr sz="1000" b="0" i="0" u="none" strike="noStrike" cap="none">
              <a:solidFill>
                <a:srgbClr val="999999"/>
              </a:solidFill>
              <a:latin typeface="Arial"/>
              <a:ea typeface="Arial"/>
              <a:cs typeface="Arial"/>
            </a:endParaRPr>
          </a:p>
        </p:txBody>
      </p:sp>
      <p:sp>
        <p:nvSpPr>
          <p:cNvPr id="107" name="Google Shape;107;p6"/>
          <p:cNvSpPr/>
          <p:nvPr/>
        </p:nvSpPr>
        <p:spPr bwMode="auto">
          <a:xfrm>
            <a:off x="516050" y="942100"/>
            <a:ext cx="8339700" cy="6657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l">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cxnSp>
        <p:nvCxnSpPr>
          <p:cNvPr id="108" name="Google Shape;108;p6"/>
          <p:cNvCxnSpPr>
            <a:cxnSpLocks/>
          </p:cNvCxnSpPr>
          <p:nvPr/>
        </p:nvCxnSpPr>
        <p:spPr bwMode="auto">
          <a:xfrm rot="10800000" flipH="1">
            <a:off x="1233050" y="1177700"/>
            <a:ext cx="7536899" cy="13800"/>
          </a:xfrm>
          <a:prstGeom prst="straightConnector1">
            <a:avLst/>
          </a:prstGeom>
          <a:noFill/>
          <a:ln w="9525" cap="flat" cmpd="sng">
            <a:solidFill>
              <a:srgbClr val="999999"/>
            </a:solidFill>
            <a:prstDash val="solid"/>
            <a:round/>
            <a:headEnd type="none" w="sm" len="sm"/>
            <a:tailEnd type="none" w="sm" len="sm"/>
          </a:ln>
        </p:spPr>
      </p:cxnSp>
      <p:sp>
        <p:nvSpPr>
          <p:cNvPr id="109" name="Google Shape;109;p6"/>
          <p:cNvSpPr/>
          <p:nvPr/>
        </p:nvSpPr>
        <p:spPr bwMode="auto">
          <a:xfrm>
            <a:off x="1614400" y="1343175"/>
            <a:ext cx="446400" cy="2778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110" name="Google Shape;110;p6"/>
          <p:cNvSpPr txBox="1"/>
          <p:nvPr/>
        </p:nvSpPr>
        <p:spPr bwMode="auto">
          <a:xfrm>
            <a:off x="516050" y="1018300"/>
            <a:ext cx="826500" cy="4237200"/>
          </a:xfrm>
          <a:prstGeom prst="rect">
            <a:avLst/>
          </a:prstGeom>
          <a:solidFill>
            <a:srgbClr val="434343"/>
          </a:solidFill>
          <a:ln>
            <a:noFill/>
          </a:ln>
        </p:spPr>
        <p:txBody>
          <a:bodyPr spcFirstLastPara="1" wrap="square" lIns="91425" tIns="91425" rIns="91425" bIns="91425" anchor="t" anchorCtr="0">
            <a:noAutofit/>
          </a:bodyPr>
          <a:lstStyle/>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rgbClr val="B7B7B7"/>
                </a:solidFill>
                <a:latin typeface="Arial Narrow"/>
                <a:ea typeface="Arial Narrow"/>
                <a:cs typeface="Arial Narrow"/>
              </a:rPr>
              <a:t>20 000 000</a:t>
            </a: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100"/>
              <a:buFont typeface="Arial"/>
              <a:buNone/>
              <a:defRPr/>
            </a:pP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000"/>
              <a:buFont typeface="Arial"/>
              <a:buNone/>
              <a:defRPr/>
            </a:pPr>
            <a:endParaRPr sz="10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rgbClr val="B7B7B7"/>
                </a:solidFill>
                <a:latin typeface="Arial Narrow"/>
                <a:ea typeface="Arial Narrow"/>
                <a:cs typeface="Arial Narrow"/>
              </a:rPr>
              <a:t>17 500 000</a:t>
            </a: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100"/>
              <a:buFont typeface="Arial"/>
              <a:buNone/>
              <a:defRPr/>
            </a:pP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000"/>
              <a:buFont typeface="Arial"/>
              <a:buNone/>
              <a:defRPr/>
            </a:pPr>
            <a:endParaRPr sz="10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chemeClr val="dk1"/>
              </a:buClr>
              <a:buSzPts val="1100"/>
              <a:buFont typeface="Arial"/>
              <a:buNone/>
              <a:defRPr/>
            </a:pPr>
            <a:r>
              <a:rPr lang="fr" sz="1100" b="1" i="0" u="none" strike="noStrike" cap="none">
                <a:solidFill>
                  <a:srgbClr val="B7B7B7"/>
                </a:solidFill>
                <a:latin typeface="Arial Narrow"/>
                <a:ea typeface="Arial Narrow"/>
                <a:cs typeface="Arial Narrow"/>
              </a:rPr>
              <a:t>15 000 000</a:t>
            </a: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chemeClr val="dk1"/>
              </a:buClr>
              <a:buSzPts val="1100"/>
              <a:buFont typeface="Arial"/>
              <a:buNone/>
              <a:defRPr/>
            </a:pP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chemeClr val="dk1"/>
              </a:buClr>
              <a:buSzPts val="1100"/>
              <a:buFont typeface="Arial"/>
              <a:buNone/>
              <a:defRPr/>
            </a:pPr>
            <a:endParaRPr sz="10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chemeClr val="dk1"/>
              </a:buClr>
              <a:buSzPts val="1100"/>
              <a:buFont typeface="Arial"/>
              <a:buNone/>
              <a:defRPr/>
            </a:pPr>
            <a:r>
              <a:rPr lang="fr" sz="1100" b="1" i="0" u="none" strike="noStrike" cap="none">
                <a:solidFill>
                  <a:srgbClr val="B7B7B7"/>
                </a:solidFill>
                <a:latin typeface="Arial Narrow"/>
                <a:ea typeface="Arial Narrow"/>
                <a:cs typeface="Arial Narrow"/>
              </a:rPr>
              <a:t>12 500 000</a:t>
            </a: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100"/>
              <a:buFont typeface="Arial"/>
              <a:buNone/>
              <a:defRPr/>
            </a:pP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000"/>
              <a:buFont typeface="Arial"/>
              <a:buNone/>
              <a:defRPr/>
            </a:pPr>
            <a:endParaRPr sz="10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chemeClr val="dk1"/>
              </a:buClr>
              <a:buSzPts val="1100"/>
              <a:buFont typeface="Arial"/>
              <a:buNone/>
              <a:defRPr/>
            </a:pPr>
            <a:r>
              <a:rPr lang="fr" sz="1100" b="1" i="0" u="none" strike="noStrike" cap="none">
                <a:solidFill>
                  <a:srgbClr val="B7B7B7"/>
                </a:solidFill>
                <a:latin typeface="Arial Narrow"/>
                <a:ea typeface="Arial Narrow"/>
                <a:cs typeface="Arial Narrow"/>
              </a:rPr>
              <a:t>10 000 000</a:t>
            </a: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chemeClr val="dk1"/>
              </a:buClr>
              <a:buSzPts val="1100"/>
              <a:buFont typeface="Arial"/>
              <a:buNone/>
              <a:defRPr/>
            </a:pP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chemeClr val="dk1"/>
              </a:buClr>
              <a:buSzPts val="1100"/>
              <a:buFont typeface="Arial"/>
              <a:buNone/>
              <a:defRPr/>
            </a:pPr>
            <a:endParaRPr sz="10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chemeClr val="dk1"/>
              </a:buClr>
              <a:buSzPts val="1100"/>
              <a:buFont typeface="Arial"/>
              <a:buNone/>
              <a:defRPr/>
            </a:pPr>
            <a:r>
              <a:rPr lang="fr" sz="1100" b="1" i="0" u="none" strike="noStrike" cap="none">
                <a:solidFill>
                  <a:srgbClr val="B7B7B7"/>
                </a:solidFill>
                <a:latin typeface="Arial Narrow"/>
                <a:ea typeface="Arial Narrow"/>
                <a:cs typeface="Arial Narrow"/>
              </a:rPr>
              <a:t>7 500 000</a:t>
            </a: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100"/>
              <a:buFont typeface="Arial"/>
              <a:buNone/>
              <a:defRPr/>
            </a:pP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000"/>
              <a:buFont typeface="Arial"/>
              <a:buNone/>
              <a:defRPr/>
            </a:pPr>
            <a:endParaRPr sz="10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chemeClr val="dk1"/>
              </a:buClr>
              <a:buSzPts val="1100"/>
              <a:buFont typeface="Arial"/>
              <a:buNone/>
              <a:defRPr/>
            </a:pPr>
            <a:r>
              <a:rPr lang="fr" sz="1100" b="1" i="0" u="none" strike="noStrike" cap="none">
                <a:solidFill>
                  <a:srgbClr val="B7B7B7"/>
                </a:solidFill>
                <a:latin typeface="Arial Narrow"/>
                <a:ea typeface="Arial Narrow"/>
                <a:cs typeface="Arial Narrow"/>
              </a:rPr>
              <a:t>5 000 000</a:t>
            </a: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chemeClr val="dk1"/>
              </a:buClr>
              <a:buSzPts val="1100"/>
              <a:buFont typeface="Arial"/>
              <a:buNone/>
              <a:defRPr/>
            </a:pP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chemeClr val="dk1"/>
              </a:buClr>
              <a:buSzPts val="1100"/>
              <a:buFont typeface="Arial"/>
              <a:buNone/>
              <a:defRPr/>
            </a:pPr>
            <a:endParaRPr sz="10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100"/>
              <a:buFont typeface="Arial"/>
              <a:buNone/>
              <a:defRPr/>
            </a:pPr>
            <a:r>
              <a:rPr lang="fr" sz="1100" b="1" i="0" u="none" strike="noStrike" cap="none">
                <a:solidFill>
                  <a:srgbClr val="B7B7B7"/>
                </a:solidFill>
                <a:latin typeface="Arial Narrow"/>
                <a:ea typeface="Arial Narrow"/>
                <a:cs typeface="Arial Narrow"/>
              </a:rPr>
              <a:t>2 500 000</a:t>
            </a: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000"/>
              <a:buFont typeface="Arial"/>
              <a:buNone/>
              <a:defRPr/>
            </a:pPr>
            <a:endParaRPr sz="10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100"/>
              <a:buFont typeface="Arial"/>
              <a:buNone/>
              <a:defRPr/>
            </a:pP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chemeClr val="dk1"/>
              </a:buClr>
              <a:buSzPts val="1100"/>
              <a:buFont typeface="Arial"/>
              <a:buNone/>
              <a:defRPr/>
            </a:pPr>
            <a:r>
              <a:rPr lang="fr" sz="1100" b="1" i="0" u="none" strike="noStrike" cap="none">
                <a:solidFill>
                  <a:srgbClr val="B7B7B7"/>
                </a:solidFill>
                <a:latin typeface="Arial Narrow"/>
                <a:ea typeface="Arial Narrow"/>
                <a:cs typeface="Arial Narrow"/>
              </a:rPr>
              <a:t>0</a:t>
            </a: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100"/>
              <a:buFont typeface="Arial"/>
              <a:buNone/>
              <a:defRPr/>
            </a:pP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100"/>
              <a:buFont typeface="Arial"/>
              <a:buNone/>
              <a:defRPr/>
            </a:pPr>
            <a:endParaRPr sz="1100" b="1" i="0" u="none" strike="noStrike" cap="none">
              <a:solidFill>
                <a:srgbClr val="B7B7B7"/>
              </a:solidFill>
              <a:latin typeface="Arial Narrow"/>
              <a:ea typeface="Arial Narrow"/>
              <a:cs typeface="Arial Narrow"/>
            </a:endParaRPr>
          </a:p>
          <a:p>
            <a:pPr marL="0" marR="0" lvl="0" indent="0" algn="r">
              <a:lnSpc>
                <a:spcPct val="100000"/>
              </a:lnSpc>
              <a:spcBef>
                <a:spcPts val="0"/>
              </a:spcBef>
              <a:spcAft>
                <a:spcPts val="0"/>
              </a:spcAft>
              <a:buClr>
                <a:srgbClr val="000000"/>
              </a:buClr>
              <a:buSzPts val="1100"/>
              <a:buFont typeface="Arial"/>
              <a:buNone/>
              <a:defRPr/>
            </a:pPr>
            <a:endParaRPr sz="1100" b="1" i="0" u="none" strike="noStrike" cap="none">
              <a:solidFill>
                <a:srgbClr val="B7B7B7"/>
              </a:solidFill>
              <a:latin typeface="Arial Narrow"/>
              <a:ea typeface="Arial Narrow"/>
              <a:cs typeface="Arial Narrow"/>
            </a:endParaRPr>
          </a:p>
        </p:txBody>
      </p:sp>
      <p:sp>
        <p:nvSpPr>
          <p:cNvPr id="111" name="Google Shape;111;p6"/>
          <p:cNvSpPr txBox="1"/>
          <p:nvPr/>
        </p:nvSpPr>
        <p:spPr bwMode="auto">
          <a:xfrm>
            <a:off x="626150" y="5975325"/>
            <a:ext cx="8229600" cy="336600"/>
          </a:xfrm>
          <a:prstGeom prst="rect">
            <a:avLst/>
          </a:prstGeom>
          <a:noFill/>
          <a:ln>
            <a:noFill/>
          </a:ln>
        </p:spPr>
        <p:txBody>
          <a:bodyPr spcFirstLastPara="1" wrap="square" lIns="90000" tIns="46800" rIns="90000" bIns="46800" anchor="t" anchorCtr="0">
            <a:noAutofit/>
          </a:bodyPr>
          <a:lstStyle/>
          <a:p>
            <a:pPr marL="457200" marR="0" lvl="0" indent="0" algn="r">
              <a:lnSpc>
                <a:spcPct val="100000"/>
              </a:lnSpc>
              <a:spcBef>
                <a:spcPts val="0"/>
              </a:spcBef>
              <a:spcAft>
                <a:spcPts val="0"/>
              </a:spcAft>
              <a:buClr>
                <a:srgbClr val="000000"/>
              </a:buClr>
              <a:buSzPts val="1400"/>
              <a:buFont typeface="Arial"/>
              <a:buNone/>
              <a:defRPr/>
            </a:pPr>
            <a:r>
              <a:rPr lang="fr" sz="1400" b="0" i="0" u="none" strike="noStrike" cap="none">
                <a:solidFill>
                  <a:srgbClr val="434343"/>
                </a:solidFill>
                <a:latin typeface="Arial Narrow"/>
                <a:ea typeface="Arial Narrow"/>
                <a:cs typeface="Arial Narrow"/>
              </a:rPr>
              <a:t>* Pensionnés de droit direct et bénéficiaires de pensions de réversion</a:t>
            </a:r>
            <a:endParaRPr sz="1400" b="0" i="0" u="none" strike="noStrike" cap="none">
              <a:solidFill>
                <a:srgbClr val="434343"/>
              </a:solidFill>
              <a:latin typeface="Arial Narrow"/>
              <a:ea typeface="Arial Narrow"/>
              <a:cs typeface="Arial Narrow"/>
            </a:endParaRPr>
          </a:p>
        </p:txBody>
      </p:sp>
      <p:sp>
        <p:nvSpPr>
          <p:cNvPr id="112" name="Google Shape;112;p6"/>
          <p:cNvSpPr/>
          <p:nvPr/>
        </p:nvSpPr>
        <p:spPr bwMode="auto">
          <a:xfrm>
            <a:off x="6160575" y="2202475"/>
            <a:ext cx="232500" cy="1938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l">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113" name="Google Shape;113;p6"/>
          <p:cNvSpPr/>
          <p:nvPr/>
        </p:nvSpPr>
        <p:spPr bwMode="auto">
          <a:xfrm>
            <a:off x="6160575" y="2458200"/>
            <a:ext cx="232500" cy="193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a:lnSpc>
                <a:spcPct val="100000"/>
              </a:lnSpc>
              <a:spcBef>
                <a:spcPts val="0"/>
              </a:spcBef>
              <a:spcAft>
                <a:spcPts val="0"/>
              </a:spcAft>
              <a:buClr>
                <a:srgbClr val="000000"/>
              </a:buClr>
              <a:buSzPts val="1400"/>
              <a:buFont typeface="Arial"/>
              <a:buNone/>
              <a:defRPr/>
            </a:pPr>
            <a:endParaRPr sz="1400" b="0" i="0" u="none" strike="noStrike" cap="none">
              <a:solidFill>
                <a:srgbClr val="000000"/>
              </a:solidFill>
              <a:latin typeface="Arial"/>
              <a:ea typeface="Arial"/>
              <a:cs typeface="Arial"/>
            </a:endParaRPr>
          </a:p>
        </p:txBody>
      </p:sp>
      <p:sp>
        <p:nvSpPr>
          <p:cNvPr id="114" name="Google Shape;114;p6"/>
          <p:cNvSpPr txBox="1"/>
          <p:nvPr/>
        </p:nvSpPr>
        <p:spPr bwMode="auto">
          <a:xfrm>
            <a:off x="6393075" y="2070775"/>
            <a:ext cx="942900" cy="608100"/>
          </a:xfrm>
          <a:prstGeom prst="rect">
            <a:avLst/>
          </a:prstGeom>
          <a:noFill/>
          <a:ln>
            <a:noFill/>
          </a:ln>
        </p:spPr>
        <p:txBody>
          <a:bodyPr spcFirstLastPara="1" wrap="square" lIns="91425" tIns="91425" rIns="91425" bIns="91425" anchor="t" anchorCtr="0">
            <a:noAutofit/>
          </a:bodyPr>
          <a:lstStyle/>
          <a:p>
            <a:pPr marL="0" marR="0" lvl="0" indent="0" algn="l">
              <a:lnSpc>
                <a:spcPct val="100000"/>
              </a:lnSpc>
              <a:spcBef>
                <a:spcPts val="0"/>
              </a:spcBef>
              <a:spcAft>
                <a:spcPts val="0"/>
              </a:spcAft>
              <a:buClr>
                <a:srgbClr val="000000"/>
              </a:buClr>
              <a:buSzPts val="1600"/>
              <a:buFont typeface="Arial"/>
              <a:buNone/>
              <a:defRPr/>
            </a:pPr>
            <a:r>
              <a:rPr lang="fr" sz="1600" b="1" i="0" u="none" strike="noStrike" cap="none">
                <a:solidFill>
                  <a:srgbClr val="B7B7B7"/>
                </a:solidFill>
                <a:latin typeface="Arial Narrow"/>
                <a:ea typeface="Arial Narrow"/>
                <a:cs typeface="Arial Narrow"/>
              </a:rPr>
              <a:t>Cotisants</a:t>
            </a:r>
            <a:endParaRPr sz="1600" b="1" i="0" u="none" strike="noStrike" cap="none">
              <a:solidFill>
                <a:srgbClr val="B7B7B7"/>
              </a:solidFill>
              <a:latin typeface="Arial Narrow"/>
              <a:ea typeface="Arial Narrow"/>
              <a:cs typeface="Arial Narrow"/>
            </a:endParaRPr>
          </a:p>
          <a:p>
            <a:pPr marL="0" marR="0" lvl="0" indent="0" algn="l">
              <a:lnSpc>
                <a:spcPct val="100000"/>
              </a:lnSpc>
              <a:spcBef>
                <a:spcPts val="0"/>
              </a:spcBef>
              <a:spcAft>
                <a:spcPts val="0"/>
              </a:spcAft>
              <a:buClr>
                <a:srgbClr val="000000"/>
              </a:buClr>
              <a:buSzPts val="1600"/>
              <a:buFont typeface="Arial"/>
              <a:buNone/>
              <a:defRPr/>
            </a:pPr>
            <a:r>
              <a:rPr lang="fr" sz="1600" b="1" i="0" u="none" strike="noStrike" cap="none">
                <a:solidFill>
                  <a:srgbClr val="B7B7B7"/>
                </a:solidFill>
                <a:latin typeface="Arial Narrow"/>
                <a:ea typeface="Arial Narrow"/>
                <a:cs typeface="Arial Narrow"/>
              </a:rPr>
              <a:t>Retraités</a:t>
            </a:r>
            <a:endParaRPr sz="1600" b="1" i="0" u="none" strike="noStrike" cap="none">
              <a:solidFill>
                <a:srgbClr val="B7B7B7"/>
              </a:solidFill>
              <a:latin typeface="Arial Narrow"/>
              <a:ea typeface="Arial Narrow"/>
              <a:cs typeface="Arial Narrow"/>
            </a:endParaRPr>
          </a:p>
        </p:txBody>
      </p:sp>
      <p:pic>
        <p:nvPicPr>
          <p:cNvPr id="115" name="Google Shape;115;p6"/>
          <p:cNvPicPr/>
          <p:nvPr/>
        </p:nvPicPr>
        <p:blipFill>
          <a:blip r:embed="rId4">
            <a:alphaModFix/>
          </a:blip>
          <a:stretch/>
        </p:blipFill>
        <p:spPr bwMode="auto">
          <a:xfrm>
            <a:off x="7721975" y="942100"/>
            <a:ext cx="1133775" cy="11337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TotalTime>
  <Words>8713</Words>
  <Application>Microsoft Macintosh PowerPoint</Application>
  <DocSecurity>0</DocSecurity>
  <PresentationFormat>Affichage à l'écran (4:3)</PresentationFormat>
  <Paragraphs>578</Paragraphs>
  <Slides>55</Slides>
  <Notes>40</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55</vt:i4>
      </vt:variant>
    </vt:vector>
  </HeadingPairs>
  <TitlesOfParts>
    <vt:vector size="69" baseType="lpstr">
      <vt:lpstr>Bookman Old Style</vt:lpstr>
      <vt:lpstr>Noto Sans Symbols</vt:lpstr>
      <vt:lpstr>Apple Casual</vt:lpstr>
      <vt:lpstr>Droid Sans</vt:lpstr>
      <vt:lpstr>Permanent Marker</vt:lpstr>
      <vt:lpstr>Calibri</vt:lpstr>
      <vt:lpstr>Arial Narrow</vt:lpstr>
      <vt:lpstr>Cambria</vt:lpstr>
      <vt:lpstr>Georgia</vt:lpstr>
      <vt:lpstr>Times New Roman</vt:lpstr>
      <vt:lpstr>Helvetica Neue</vt:lpstr>
      <vt:lpstr>Arial</vt:lpstr>
      <vt:lpstr>Ubuntu</vt:lpstr>
      <vt:lpstr>Simple Light</vt:lpstr>
      <vt:lpstr>RÉFORME DES RETRAITES Refusons le vol de 2 années !    Les retraites, elles sont à nous,  nos aînés se sont battus pour les gagner,  on va se battre pour les garder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RÉFORME DES RETRAITES Refusons le vol de 2 années !     Les retraites, elles sont à nous,  nos aînés se sont battus pour les gagner,  on va se battre pour les garder</dc:title>
  <dc:subject/>
  <dc:creator>Michèle Artaud</dc:creator>
  <cp:keywords/>
  <dc:description/>
  <cp:lastModifiedBy>Herve Christofol</cp:lastModifiedBy>
  <cp:revision>19</cp:revision>
  <dcterms:modified xsi:type="dcterms:W3CDTF">2023-01-28T12:11:24Z</dcterms:modified>
  <cp:category/>
  <dc:identifier/>
  <cp:contentStatus/>
  <dc:language/>
  <cp:version/>
</cp:coreProperties>
</file>