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0080625" cy="7559675"/>
  <p:notesSz cx="7559675" cy="10691813"/>
  <p:embeddedFontLst>
    <p:embeddedFont>
      <p:font typeface="Bree Serif" panose="02000503040000020004" pitchFamily="2" charset="77"/>
      <p:regular r:id="rId15"/>
    </p:embeddedFont>
    <p:embeddedFont>
      <p:font typeface="Calibri" panose="020F0502020204030204" pitchFamily="34" charset="0"/>
      <p:regular r:id="rId16"/>
      <p:bold r:id="rId17"/>
      <p:italic r:id="rId18"/>
      <p:boldItalic r:id="rId19"/>
    </p:embeddedFont>
    <p:embeddedFont>
      <p:font typeface="Lato" panose="020F0502020204030203" pitchFamily="34" charset="77"/>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8"/>
  </p:normalViewPr>
  <p:slideViewPr>
    <p:cSldViewPr snapToGrid="0" snapToObjects="1">
      <p:cViewPr varScale="1">
        <p:scale>
          <a:sx n="99" d="100"/>
          <a:sy n="99" d="100"/>
        </p:scale>
        <p:origin x="17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 name="Google Shape;5;n"/>
          <p:cNvSpPr txBox="1">
            <a:spLocks noGrp="1"/>
          </p:cNvSpPr>
          <p:nvPr>
            <p:ph type="hdr" idx="3"/>
          </p:nvPr>
        </p:nvSpPr>
        <p:spPr>
          <a:xfrm>
            <a:off x="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 name="Google Shape;6;n"/>
          <p:cNvSpPr txBox="1">
            <a:spLocks noGrp="1"/>
          </p:cNvSpPr>
          <p:nvPr>
            <p:ph type="dt" idx="10"/>
          </p:nvPr>
        </p:nvSpPr>
        <p:spPr>
          <a:xfrm>
            <a:off x="427896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10157400"/>
            <a:ext cx="3280680" cy="53424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fr-FR" sz="1400" b="0" i="0" u="none" strike="noStrike" cap="none">
                <a:latin typeface="Times New Roman"/>
                <a:ea typeface="Times New Roman"/>
                <a:cs typeface="Times New Roman"/>
                <a:sym typeface="Times New Roman"/>
              </a:rPr>
              <a:t>‹N°›</a:t>
            </a:fld>
            <a:endParaRPr sz="1400" b="0" i="0" u="none" strike="noStrike" cap="none">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ea3920baab_0_0:notes"/>
          <p:cNvSpPr>
            <a:spLocks noGrp="1" noRot="1" noChangeAspect="1"/>
          </p:cNvSpPr>
          <p:nvPr>
            <p:ph type="sldImg" idx="2"/>
          </p:nvPr>
        </p:nvSpPr>
        <p:spPr>
          <a:xfrm>
            <a:off x="216000" y="812520"/>
            <a:ext cx="7127400" cy="400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ea3920baab_0_0: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3" name="Google Shape;23;gea3920baab_0_0: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ec9206fb7f_2_12:notes"/>
          <p:cNvSpPr>
            <a:spLocks noGrp="1" noRot="1" noChangeAspect="1"/>
          </p:cNvSpPr>
          <p:nvPr>
            <p:ph type="sldImg" idx="2"/>
          </p:nvPr>
        </p:nvSpPr>
        <p:spPr>
          <a:xfrm>
            <a:off x="216000" y="812520"/>
            <a:ext cx="7127400" cy="400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ec9206fb7f_2_12: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r-FR"/>
              <a:t>Cette attaque du CNU s’inscrit dans une série d’attaques déjà anciennes : Fioraso en 2013 prévoyait de supprimer la qualification CNU…</a:t>
            </a:r>
            <a:endParaRPr/>
          </a:p>
          <a:p>
            <a:pPr marL="0" lvl="0" indent="0" algn="l" rtl="0">
              <a:spcBef>
                <a:spcPts val="0"/>
              </a:spcBef>
              <a:spcAft>
                <a:spcPts val="0"/>
              </a:spcAft>
              <a:buNone/>
            </a:pPr>
            <a:r>
              <a:rPr lang="fr-FR"/>
              <a:t>Les promoteurs de cette mesure s’appuient sur ces critiques récurrentes du CNU</a:t>
            </a:r>
            <a:endParaRPr/>
          </a:p>
          <a:p>
            <a:pPr marL="0" lvl="0" indent="0" algn="l" rtl="0">
              <a:spcBef>
                <a:spcPts val="1200"/>
              </a:spcBef>
              <a:spcAft>
                <a:spcPts val="0"/>
              </a:spcAft>
              <a:buClr>
                <a:schemeClr val="dk1"/>
              </a:buClr>
              <a:buSzPts val="1100"/>
              <a:buFont typeface="Arial"/>
              <a:buNone/>
            </a:pPr>
            <a:r>
              <a:rPr lang="fr-FR" sz="1200">
                <a:solidFill>
                  <a:schemeClr val="dk1"/>
                </a:solidFill>
                <a:latin typeface="Calibri"/>
                <a:ea typeface="Calibri"/>
                <a:cs typeface="Calibri"/>
                <a:sym typeface="Calibri"/>
              </a:rPr>
              <a:t>Article 5 LPR :</a:t>
            </a:r>
            <a:endParaRPr sz="12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fr-FR" sz="1200">
                <a:solidFill>
                  <a:schemeClr val="dk1"/>
                </a:solidFill>
                <a:latin typeface="Calibri"/>
                <a:ea typeface="Calibri"/>
                <a:cs typeface="Calibri"/>
                <a:sym typeface="Calibri"/>
              </a:rPr>
              <a:t>« Art. L. 952-6-3.-Par dérogation aux articles L. 952-6 et L. 952-6-1 et à titre expérimental, pour les postes publiés au plus tard le 30 septembre 2024, les établissements publics d'enseignement supérieur peuvent demander, après approbation du conseil d'administration, à être autorisés à déroger pour un ou plusieurs postes à la nécessité d'une qualification des candidats reconnue par l'instance nationale afin d'élargir les viviers des candidats potentiels et de fluidifier l'accès aux corps, cela dans toutes les disciplines à l'exception des disciplines de santé et de celles permettant l'accès au corps des professeurs des universités par la voie des concours nationaux de l'agrégation. La dérogation est accordée par décret pour la durée de l'expérimentation, compte tenu des objectifs en matière de recrutement de maîtres de conférences n'ayant pas obtenu leur grade universitaire dans l'établissement, mentionnés à l'article L. 952-1-1.</a:t>
            </a:r>
            <a:endParaRPr sz="12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fr-FR" sz="1200">
                <a:solidFill>
                  <a:schemeClr val="dk1"/>
                </a:solidFill>
                <a:latin typeface="Calibri"/>
                <a:ea typeface="Calibri"/>
                <a:cs typeface="Calibri"/>
                <a:sym typeface="Calibri"/>
              </a:rPr>
              <a:t>« Dans ce cas, préalablement à l'examen des candidatures, le comité de sélection, ou l'instance équivalente prévue par les statuts de l'établissement, examine les titres et travaux des personnes qui ne disposent pas d'une qualification reconnue par l'instance nationale, sur la base du rapport de deux spécialistes de la discipline concernée de niveau au moins équivalent à celui de l'emploi à pourvoir. En cas d'avis favorable du comité de sélection, il ajoute les dossiers ainsi qualifiés à ceux des candidats disposant d'une qualification reconnue par l'instance nationale et à ceux des personnes dont la qualification reconnue par une instance nationale n'est pas requise. Il procède ensuite à l'examen de l'ensemble de ces candidatures.</a:t>
            </a:r>
            <a:endParaRPr sz="12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fr-FR" sz="1200">
                <a:solidFill>
                  <a:schemeClr val="dk1"/>
                </a:solidFill>
                <a:latin typeface="Calibri"/>
                <a:ea typeface="Calibri"/>
                <a:cs typeface="Calibri"/>
                <a:sym typeface="Calibri"/>
              </a:rPr>
              <a:t>« Au plus tard le 1er janvier 2025, un rapport d'évaluation de l'expérimentation établi par le Haut Conseil de l'évaluation de la recherche et de l'enseignement supérieur est remis au ministre chargé de l'enseignement supérieur et transmis au Parlement. Cette évaluation porte notamment sur l'incidence de la dispense de qualification reconnue par l'instance nationale sur la qualité et la transparence des procédures de recrutement.</a:t>
            </a:r>
            <a:endParaRPr sz="12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fr-FR" sz="1200">
                <a:solidFill>
                  <a:schemeClr val="dk1"/>
                </a:solidFill>
                <a:latin typeface="Calibri"/>
                <a:ea typeface="Calibri"/>
                <a:cs typeface="Calibri"/>
                <a:sym typeface="Calibri"/>
              </a:rPr>
              <a:t>« Un décret en Conseil d'Etat fixe les conditions d'application des dispositions du présent article, après concertation avec l'ensemble des parties prenantes, notamment les organisations représentatives des personnels, les conférences d'établissements et l'instance nationale. »</a:t>
            </a:r>
            <a:endParaRPr sz="1200">
              <a:solidFill>
                <a:schemeClr val="dk1"/>
              </a:solidFill>
              <a:latin typeface="Calibri"/>
              <a:ea typeface="Calibri"/>
              <a:cs typeface="Calibri"/>
              <a:sym typeface="Calibri"/>
            </a:endParaRPr>
          </a:p>
          <a:p>
            <a:pPr marL="0" lvl="0" indent="0" algn="l" rtl="0">
              <a:spcBef>
                <a:spcPts val="1200"/>
              </a:spcBef>
              <a:spcAft>
                <a:spcPts val="0"/>
              </a:spcAft>
              <a:buNone/>
            </a:pPr>
            <a:endParaRPr/>
          </a:p>
        </p:txBody>
      </p:sp>
      <p:sp>
        <p:nvSpPr>
          <p:cNvPr id="101" name="Google Shape;101;gec9206fb7f_2_12: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b23fb5cca_4_2:notes"/>
          <p:cNvSpPr>
            <a:spLocks noGrp="1" noRot="1" noChangeAspect="1"/>
          </p:cNvSpPr>
          <p:nvPr>
            <p:ph type="sldImg" idx="2"/>
          </p:nvPr>
        </p:nvSpPr>
        <p:spPr>
          <a:xfrm>
            <a:off x="216000" y="812520"/>
            <a:ext cx="7127400" cy="400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cb23fb5cca_4_2: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r-FR"/>
              <a:t>Avec sa vision d'ensemble des disciplines en constante évolution, et à sa dimension nationale, le CNU tient - par la procédure de qualification - un rôle central dans le maintien d'un niveau scientifique et pédagogique élevé sur l'ensemble du territoire. En effet, la procédure de qualification aux emplois de Maîtres de Conférences (MC) ou de Professeurs (PR) est la reconnaissance nationale par les pairs de la qualité des travaux des titulaires du doctorat et de l'habilitation à diriger les recherches (HDR), et de ceux qui en sont dispensés. Elle constitue l'étape préalable à un éventuel recrutement dans l'enseignement supérieur. Elle est une garantie pour les établissements du niveau scientifique des futurs candidats et donc des futurs collègues. Elle prend en compte l'ensemble des missions qui incombent à un enseignant-chercheur, à savoir non seulement la recherche sanctionnée par le doctorat ou l'HDR, mais aussi un investissement dans les formations et la vie collective (extraits CP 2013).</a:t>
            </a:r>
            <a:endParaRPr/>
          </a:p>
        </p:txBody>
      </p:sp>
      <p:sp>
        <p:nvSpPr>
          <p:cNvPr id="108" name="Google Shape;108;gcb23fb5cca_4_2: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ec9206fb7f_2_37:notes"/>
          <p:cNvSpPr>
            <a:spLocks noGrp="1" noRot="1" noChangeAspect="1"/>
          </p:cNvSpPr>
          <p:nvPr>
            <p:ph type="sldImg" idx="2"/>
          </p:nvPr>
        </p:nvSpPr>
        <p:spPr>
          <a:xfrm>
            <a:off x="216000" y="812520"/>
            <a:ext cx="7127400" cy="400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ec9206fb7f_2_37: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5" name="Google Shape;115;gec9206fb7f_2_37: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gec9206fb7f_2_43:notes"/>
          <p:cNvSpPr>
            <a:spLocks noGrp="1" noRot="1" noChangeAspect="1"/>
          </p:cNvSpPr>
          <p:nvPr>
            <p:ph type="sldImg" idx="2"/>
          </p:nvPr>
        </p:nvSpPr>
        <p:spPr>
          <a:xfrm>
            <a:off x="216000" y="812520"/>
            <a:ext cx="7127400" cy="400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 name="Google Shape;28;gec9206fb7f_2_43: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9" name="Google Shape;29;gec9206fb7f_2_43: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a:spLocks noGrp="1" noRot="1" noChangeAspect="1"/>
          </p:cNvSpPr>
          <p:nvPr>
            <p:ph type="sldImg" idx="2"/>
          </p:nvPr>
        </p:nvSpPr>
        <p:spPr>
          <a:xfrm>
            <a:off x="1108080" y="812880"/>
            <a:ext cx="5341680" cy="40064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 name="Google Shape;35;p1:notes"/>
          <p:cNvSpPr txBox="1">
            <a:spLocks noGrp="1"/>
          </p:cNvSpPr>
          <p:nvPr>
            <p:ph type="body" idx="1"/>
          </p:nvPr>
        </p:nvSpPr>
        <p:spPr>
          <a:xfrm>
            <a:off x="756000" y="5078520"/>
            <a:ext cx="6046200" cy="4809600"/>
          </a:xfrm>
          <a:prstGeom prst="rect">
            <a:avLst/>
          </a:prstGeom>
          <a:noFill/>
          <a:ln>
            <a:noFill/>
          </a:ln>
        </p:spPr>
        <p:txBody>
          <a:bodyPr spcFirstLastPara="1" wrap="square" lIns="0" tIns="0" rIns="0" bIns="0" anchor="t" anchorCtr="0">
            <a:noAutofit/>
          </a:bodyPr>
          <a:lstStyle/>
          <a:p>
            <a:pPr marL="216000" lvl="0" indent="-215280" algn="l" rtl="0">
              <a:lnSpc>
                <a:spcPct val="115000"/>
              </a:lnSpc>
              <a:spcBef>
                <a:spcPts val="1001"/>
              </a:spcBef>
              <a:spcAft>
                <a:spcPts val="0"/>
              </a:spcAft>
              <a:buNone/>
            </a:pPr>
            <a:endParaRPr sz="1400" b="0" strike="noStrike">
              <a:latin typeface="Arial"/>
              <a:ea typeface="Arial"/>
              <a:cs typeface="Arial"/>
              <a:sym typeface="Arial"/>
            </a:endParaRPr>
          </a:p>
        </p:txBody>
      </p:sp>
      <p:sp>
        <p:nvSpPr>
          <p:cNvPr id="36" name="Google Shape;36;p1:notes"/>
          <p:cNvSpPr/>
          <p:nvPr/>
        </p:nvSpPr>
        <p:spPr>
          <a:xfrm>
            <a:off x="4278960" y="10157400"/>
            <a:ext cx="3279240" cy="5328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fr-FR" sz="1400" b="0" i="0" u="none" strike="noStrike" cap="none">
                <a:solidFill>
                  <a:srgbClr val="000000"/>
                </a:solidFill>
                <a:latin typeface="Times New Roman"/>
                <a:ea typeface="Times New Roman"/>
                <a:cs typeface="Times New Roman"/>
                <a:sym typeface="Times New Roman"/>
              </a:rPr>
              <a:t>3</a:t>
            </a:fld>
            <a:endParaRPr sz="1400" b="0" i="0" u="none" strike="noStrike" cap="none">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f3161ea03a_0_0:notes"/>
          <p:cNvSpPr>
            <a:spLocks noGrp="1" noRot="1" noChangeAspect="1"/>
          </p:cNvSpPr>
          <p:nvPr>
            <p:ph type="sldImg" idx="2"/>
          </p:nvPr>
        </p:nvSpPr>
        <p:spPr>
          <a:xfrm>
            <a:off x="216000" y="812520"/>
            <a:ext cx="7127400" cy="400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f3161ea03a_0_0: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r-FR"/>
              <a:t>salaire : indiciaire</a:t>
            </a:r>
            <a:endParaRPr/>
          </a:p>
          <a:p>
            <a:pPr marL="0" lvl="0" indent="0" algn="l" rtl="0">
              <a:spcBef>
                <a:spcPts val="0"/>
              </a:spcBef>
              <a:spcAft>
                <a:spcPts val="0"/>
              </a:spcAft>
              <a:buNone/>
            </a:pPr>
            <a:r>
              <a:rPr lang="fr-FR"/>
              <a:t>primes : indemnitaire, avec le ripec sera de 3 parties</a:t>
            </a:r>
            <a:endParaRPr/>
          </a:p>
        </p:txBody>
      </p:sp>
      <p:sp>
        <p:nvSpPr>
          <p:cNvPr id="48" name="Google Shape;48;gf3161ea03a_0_0: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ec9206fb7f_2_19:notes"/>
          <p:cNvSpPr>
            <a:spLocks noGrp="1" noRot="1" noChangeAspect="1"/>
          </p:cNvSpPr>
          <p:nvPr>
            <p:ph type="sldImg" idx="2"/>
          </p:nvPr>
        </p:nvSpPr>
        <p:spPr>
          <a:xfrm>
            <a:off x="216000" y="812520"/>
            <a:ext cx="7127400" cy="400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ec9206fb7f_2_19: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r-FR"/>
              <a:t>le Ripec augmente très fortement les inégalités entre les rémunérations des EC</a:t>
            </a:r>
            <a:endParaRPr/>
          </a:p>
          <a:p>
            <a:pPr marL="0" lvl="0" indent="0" algn="l" rtl="0">
              <a:spcBef>
                <a:spcPts val="0"/>
              </a:spcBef>
              <a:spcAft>
                <a:spcPts val="0"/>
              </a:spcAft>
              <a:buNone/>
            </a:pPr>
            <a:r>
              <a:rPr lang="fr-FR"/>
              <a:t>ordre de grandeur : 800/40 000=2% (statutaire) </a:t>
            </a:r>
            <a:endParaRPr/>
          </a:p>
          <a:p>
            <a:pPr marL="0" lvl="0" indent="0" algn="l" rtl="0">
              <a:spcBef>
                <a:spcPts val="0"/>
              </a:spcBef>
              <a:spcAft>
                <a:spcPts val="0"/>
              </a:spcAft>
              <a:buNone/>
            </a:pPr>
            <a:r>
              <a:rPr lang="fr-FR"/>
              <a:t>6400/40 000=16%</a:t>
            </a:r>
            <a:endParaRPr/>
          </a:p>
          <a:p>
            <a:pPr marL="457200" lvl="0" indent="-317500" algn="l" rtl="0">
              <a:spcBef>
                <a:spcPts val="0"/>
              </a:spcBef>
              <a:spcAft>
                <a:spcPts val="0"/>
              </a:spcAft>
              <a:buSzPts val="1400"/>
              <a:buChar char="+"/>
            </a:pPr>
            <a:r>
              <a:rPr lang="fr-FR"/>
              <a:t>crainte du développement des (petits) chefs : attribution des parties variables du RIPEC</a:t>
            </a:r>
            <a:endParaRPr/>
          </a:p>
          <a:p>
            <a:pPr marL="0" lvl="0" indent="0" algn="l" rtl="0">
              <a:spcBef>
                <a:spcPts val="0"/>
              </a:spcBef>
              <a:spcAft>
                <a:spcPts val="0"/>
              </a:spcAft>
              <a:buNone/>
            </a:pPr>
            <a:r>
              <a:rPr lang="fr-FR"/>
              <a:t>prélèvement pension : CAS pension</a:t>
            </a:r>
            <a:endParaRPr/>
          </a:p>
          <a:p>
            <a:pPr marL="0" lvl="0" indent="0" algn="l" rtl="0">
              <a:spcBef>
                <a:spcPts val="0"/>
              </a:spcBef>
              <a:spcAft>
                <a:spcPts val="0"/>
              </a:spcAft>
              <a:buNone/>
            </a:pPr>
            <a:endParaRPr/>
          </a:p>
        </p:txBody>
      </p:sp>
      <p:sp>
        <p:nvSpPr>
          <p:cNvPr id="63" name="Google Shape;63;gec9206fb7f_2_19: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ec9206fb7f_2_0:notes"/>
          <p:cNvSpPr>
            <a:spLocks noGrp="1" noRot="1" noChangeAspect="1"/>
          </p:cNvSpPr>
          <p:nvPr>
            <p:ph type="sldImg" idx="2"/>
          </p:nvPr>
        </p:nvSpPr>
        <p:spPr>
          <a:xfrm>
            <a:off x="216000" y="812520"/>
            <a:ext cx="7127400" cy="400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ec9206fb7f_2_0: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
        <p:nvSpPr>
          <p:cNvPr id="70" name="Google Shape;70;gec9206fb7f_2_0: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ec9206fb7f_2_25:notes"/>
          <p:cNvSpPr>
            <a:spLocks noGrp="1" noRot="1" noChangeAspect="1"/>
          </p:cNvSpPr>
          <p:nvPr>
            <p:ph type="sldImg" idx="2"/>
          </p:nvPr>
        </p:nvSpPr>
        <p:spPr>
          <a:xfrm>
            <a:off x="216000" y="812520"/>
            <a:ext cx="7127400" cy="400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ec9206fb7f_2_25: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r-FR"/>
              <a:t>(questions Mary) est-ce que ce repyramidage est budgetté ? en l’état actuel, impossible pour les univ de payer plus de profs d’autant que le vieillissement continue</a:t>
            </a:r>
            <a:endParaRPr/>
          </a:p>
          <a:p>
            <a:pPr marL="0" lvl="0" indent="0" algn="l" rtl="0">
              <a:spcBef>
                <a:spcPts val="0"/>
              </a:spcBef>
              <a:spcAft>
                <a:spcPts val="0"/>
              </a:spcAft>
              <a:buNone/>
            </a:pPr>
            <a:r>
              <a:rPr lang="fr-FR"/>
              <a:t>(-&gt;) pas encore, les univ attendent les arrêtés, les chiffres, la procédure : certaines uni se préparent et devront prendre des décisions dans l’urgence</a:t>
            </a:r>
            <a:endParaRPr/>
          </a:p>
          <a:p>
            <a:pPr marL="0" lvl="0" indent="0" algn="l" rtl="0">
              <a:spcBef>
                <a:spcPts val="0"/>
              </a:spcBef>
              <a:spcAft>
                <a:spcPts val="0"/>
              </a:spcAft>
              <a:buNone/>
            </a:pPr>
            <a:endParaRPr/>
          </a:p>
          <a:p>
            <a:pPr marL="0" lvl="0" indent="0" algn="l" rtl="0">
              <a:spcBef>
                <a:spcPts val="0"/>
              </a:spcBef>
              <a:spcAft>
                <a:spcPts val="0"/>
              </a:spcAft>
              <a:buNone/>
            </a:pPr>
            <a:r>
              <a:rPr lang="fr-FR"/>
              <a:t>Explication du graphique : Proportion Pr/MCF chez les hommes plus de Pr que de MCF (à gauche) alors que chez les femmes plus de MCF que de Pr (56-60 ans).</a:t>
            </a:r>
            <a:endParaRPr/>
          </a:p>
        </p:txBody>
      </p:sp>
      <p:sp>
        <p:nvSpPr>
          <p:cNvPr id="77" name="Google Shape;77;gec9206fb7f_2_25: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ec9206fb7f_2_6:notes"/>
          <p:cNvSpPr>
            <a:spLocks noGrp="1" noRot="1" noChangeAspect="1"/>
          </p:cNvSpPr>
          <p:nvPr>
            <p:ph type="sldImg" idx="2"/>
          </p:nvPr>
        </p:nvSpPr>
        <p:spPr>
          <a:xfrm>
            <a:off x="216000" y="812520"/>
            <a:ext cx="7127400" cy="400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ec9206fb7f_2_6: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r-FR" sz="900" b="1"/>
              <a:t>CPJ (“tenure tracks”)</a:t>
            </a:r>
            <a:endParaRPr sz="900" b="1"/>
          </a:p>
          <a:p>
            <a:pPr marL="0" lvl="0" indent="0" algn="l" rtl="0">
              <a:spcBef>
                <a:spcPts val="0"/>
              </a:spcBef>
              <a:spcAft>
                <a:spcPts val="0"/>
              </a:spcAft>
              <a:buNone/>
            </a:pPr>
            <a:r>
              <a:rPr lang="fr-FR" sz="900" i="1"/>
              <a:t>=Chaires de Professeurs Juniors et aussi chaires de directeurs de recherche juniors </a:t>
            </a:r>
            <a:endParaRPr sz="900" i="1"/>
          </a:p>
          <a:p>
            <a:pPr marL="0" lvl="0" indent="0" algn="l" rtl="0">
              <a:spcBef>
                <a:spcPts val="0"/>
              </a:spcBef>
              <a:spcAft>
                <a:spcPts val="0"/>
              </a:spcAft>
              <a:buNone/>
            </a:pPr>
            <a:r>
              <a:rPr lang="fr-FR" sz="900" i="1"/>
              <a:t>=création de voies parallèles de recrutement “hors statut” dans les corps des PU et DR</a:t>
            </a:r>
            <a:endParaRPr sz="900" i="1"/>
          </a:p>
          <a:p>
            <a:pPr marL="0" lvl="0" indent="0" algn="l" rtl="0">
              <a:spcBef>
                <a:spcPts val="0"/>
              </a:spcBef>
              <a:spcAft>
                <a:spcPts val="0"/>
              </a:spcAft>
              <a:buNone/>
            </a:pPr>
            <a:endParaRPr/>
          </a:p>
        </p:txBody>
      </p:sp>
      <p:sp>
        <p:nvSpPr>
          <p:cNvPr id="87" name="Google Shape;87;gec9206fb7f_2_6: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c9206fb7f_2_31:notes"/>
          <p:cNvSpPr>
            <a:spLocks noGrp="1" noRot="1" noChangeAspect="1"/>
          </p:cNvSpPr>
          <p:nvPr>
            <p:ph type="sldImg" idx="2"/>
          </p:nvPr>
        </p:nvSpPr>
        <p:spPr>
          <a:xfrm>
            <a:off x="216000" y="812520"/>
            <a:ext cx="7127400" cy="400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c9206fb7f_2_31: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r-FR" sz="1100">
                <a:solidFill>
                  <a:schemeClr val="dk1"/>
                </a:solidFill>
              </a:rPr>
              <a:t>	 		 		 	 	 				</a:t>
            </a:r>
            <a:endParaRPr sz="1100">
              <a:solidFill>
                <a:schemeClr val="dk1"/>
              </a:solidFill>
            </a:endParaRPr>
          </a:p>
          <a:p>
            <a:pPr marL="0" lvl="0" indent="0" algn="l" rtl="0">
              <a:lnSpc>
                <a:spcPct val="115000"/>
              </a:lnSpc>
              <a:spcBef>
                <a:spcPts val="0"/>
              </a:spcBef>
              <a:spcAft>
                <a:spcPts val="0"/>
              </a:spcAft>
              <a:buNone/>
            </a:pPr>
            <a:r>
              <a:rPr lang="fr-FR" sz="1100">
                <a:solidFill>
                  <a:schemeClr val="dk1"/>
                </a:solidFill>
              </a:rPr>
              <a:t>		</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FR"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fr-FR"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fr-FR" sz="1100">
                <a:solidFill>
                  <a:schemeClr val="dk1"/>
                </a:solidFill>
              </a:rPr>
              <a:t>		</a:t>
            </a:r>
            <a:endParaRPr sz="1100">
              <a:solidFill>
                <a:schemeClr val="dk1"/>
              </a:solidFill>
            </a:endParaRPr>
          </a:p>
          <a:p>
            <a:pPr marL="0" lvl="0" indent="0" algn="l" rtl="0">
              <a:spcBef>
                <a:spcPts val="0"/>
              </a:spcBef>
              <a:spcAft>
                <a:spcPts val="0"/>
              </a:spcAft>
              <a:buNone/>
            </a:pPr>
            <a:r>
              <a:rPr lang="fr-FR" sz="1100">
                <a:solidFill>
                  <a:schemeClr val="dk1"/>
                </a:solidFill>
              </a:rPr>
              <a:t>	 </a:t>
            </a:r>
            <a:endParaRPr/>
          </a:p>
        </p:txBody>
      </p:sp>
      <p:sp>
        <p:nvSpPr>
          <p:cNvPr id="94" name="Google Shape;94;gec9206fb7f_2_31: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504000" y="1768680"/>
            <a:ext cx="9072000" cy="438408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ond Diaporama SNESUP" type="blank">
  <p:cSld name="BLANK">
    <p:spTree>
      <p:nvGrpSpPr>
        <p:cNvPr id="1" name="Shape 1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p:nvPr/>
        </p:nvSpPr>
        <p:spPr>
          <a:xfrm>
            <a:off x="0" y="6986160"/>
            <a:ext cx="10079280" cy="572040"/>
          </a:xfrm>
          <a:prstGeom prst="rect">
            <a:avLst/>
          </a:prstGeom>
          <a:solidFill>
            <a:srgbClr val="3796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1"/>
          <p:cNvPicPr preferRelativeResize="0"/>
          <p:nvPr/>
        </p:nvPicPr>
        <p:blipFill rotWithShape="1">
          <a:blip r:embed="rId4">
            <a:alphaModFix/>
          </a:blip>
          <a:srcRect/>
          <a:stretch/>
        </p:blipFill>
        <p:spPr>
          <a:xfrm>
            <a:off x="0" y="6979450"/>
            <a:ext cx="1155325" cy="578750"/>
          </a:xfrm>
          <a:prstGeom prst="rect">
            <a:avLst/>
          </a:prstGeom>
          <a:noFill/>
          <a:ln>
            <a:noFill/>
          </a:ln>
        </p:spPr>
      </p:pic>
      <p:pic>
        <p:nvPicPr>
          <p:cNvPr id="12" name="Google Shape;12;p1"/>
          <p:cNvPicPr preferRelativeResize="0"/>
          <p:nvPr/>
        </p:nvPicPr>
        <p:blipFill rotWithShape="1">
          <a:blip r:embed="rId5">
            <a:alphaModFix/>
          </a:blip>
          <a:srcRect/>
          <a:stretch/>
        </p:blipFill>
        <p:spPr>
          <a:xfrm>
            <a:off x="8501650" y="6926725"/>
            <a:ext cx="1631174" cy="743025"/>
          </a:xfrm>
          <a:prstGeom prst="rect">
            <a:avLst/>
          </a:prstGeom>
          <a:noFill/>
          <a:ln>
            <a:noFill/>
          </a:ln>
        </p:spPr>
      </p:pic>
      <p:sp>
        <p:nvSpPr>
          <p:cNvPr id="13" name="Google Shape;13;p1"/>
          <p:cNvSpPr/>
          <p:nvPr/>
        </p:nvSpPr>
        <p:spPr>
          <a:xfrm>
            <a:off x="1534680" y="7063200"/>
            <a:ext cx="6463800" cy="3128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fr-FR" sz="1400" i="0" u="none" strike="noStrike" cap="none">
                <a:solidFill>
                  <a:srgbClr val="FFFFFF"/>
                </a:solidFill>
                <a:latin typeface="Lato"/>
                <a:ea typeface="Lato"/>
                <a:cs typeface="Lato"/>
                <a:sym typeface="Lato"/>
              </a:rPr>
              <a:t>Loi de Programmation de la Recherche (LPR)</a:t>
            </a:r>
            <a:endParaRPr sz="1400" i="0" u="none" strike="noStrike" cap="none">
              <a:latin typeface="Lato"/>
              <a:ea typeface="Lato"/>
              <a:cs typeface="Lato"/>
              <a:sym typeface="Lato"/>
            </a:endParaRPr>
          </a:p>
        </p:txBody>
      </p:sp>
      <p:sp>
        <p:nvSpPr>
          <p:cNvPr id="14" name="Google Shape;14;p1"/>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5" name="Google Shape;15;p1"/>
          <p:cNvSpPr txBox="1">
            <a:spLocks noGrp="1"/>
          </p:cNvSpPr>
          <p:nvPr>
            <p:ph type="body" idx="1"/>
          </p:nvPr>
        </p:nvSpPr>
        <p:spPr>
          <a:xfrm>
            <a:off x="504000" y="1768680"/>
            <a:ext cx="907200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snesup.fr/article/projets-de-motion-avis-lpr"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4"/>
          <p:cNvSpPr txBox="1">
            <a:spLocks noGrp="1"/>
          </p:cNvSpPr>
          <p:nvPr>
            <p:ph type="subTitle" idx="1"/>
          </p:nvPr>
        </p:nvSpPr>
        <p:spPr>
          <a:xfrm>
            <a:off x="984000" y="1331325"/>
            <a:ext cx="8200200" cy="4384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fr-FR" sz="4300" b="1">
                <a:solidFill>
                  <a:srgbClr val="37962A"/>
                </a:solidFill>
                <a:latin typeface="Bree Serif"/>
                <a:ea typeface="Bree Serif"/>
                <a:cs typeface="Bree Serif"/>
                <a:sym typeface="Bree Serif"/>
              </a:rPr>
              <a:t>La Loi de programmation de la recherche (LPR) arrive !</a:t>
            </a:r>
            <a:endParaRPr sz="4300" b="1">
              <a:solidFill>
                <a:srgbClr val="37962A"/>
              </a:solidFill>
              <a:latin typeface="Bree Serif"/>
              <a:ea typeface="Bree Serif"/>
              <a:cs typeface="Bree Serif"/>
              <a:sym typeface="Bree Serif"/>
            </a:endParaRPr>
          </a:p>
          <a:p>
            <a:pPr marL="0" lvl="0" indent="0" algn="ctr" rtl="0">
              <a:spcBef>
                <a:spcPts val="0"/>
              </a:spcBef>
              <a:spcAft>
                <a:spcPts val="0"/>
              </a:spcAft>
              <a:buNone/>
            </a:pPr>
            <a:endParaRPr sz="4300" b="1">
              <a:solidFill>
                <a:srgbClr val="37962A"/>
              </a:solidFill>
              <a:latin typeface="Bree Serif"/>
              <a:ea typeface="Bree Serif"/>
              <a:cs typeface="Bree Serif"/>
              <a:sym typeface="Bree Serif"/>
            </a:endParaRPr>
          </a:p>
          <a:p>
            <a:pPr marL="0" lvl="0" indent="0" algn="ctr" rtl="0">
              <a:spcBef>
                <a:spcPts val="0"/>
              </a:spcBef>
              <a:spcAft>
                <a:spcPts val="0"/>
              </a:spcAft>
              <a:buNone/>
            </a:pPr>
            <a:r>
              <a:rPr lang="fr-FR" sz="4300" b="1">
                <a:solidFill>
                  <a:srgbClr val="37962A"/>
                </a:solidFill>
                <a:latin typeface="Bree Serif"/>
                <a:ea typeface="Bree Serif"/>
                <a:cs typeface="Bree Serif"/>
                <a:sym typeface="Bree Serif"/>
              </a:rPr>
              <a:t>Nous pouvons encore agir!</a:t>
            </a:r>
            <a:endParaRPr sz="4300" b="1">
              <a:solidFill>
                <a:srgbClr val="37962A"/>
              </a:solidFill>
              <a:latin typeface="Bree Serif"/>
              <a:ea typeface="Bree Serif"/>
              <a:cs typeface="Bree Serif"/>
              <a:sym typeface="Bree Serif"/>
            </a:endParaRPr>
          </a:p>
          <a:p>
            <a:pPr marL="0" lvl="0" indent="0" algn="ctr" rtl="0">
              <a:spcBef>
                <a:spcPts val="0"/>
              </a:spcBef>
              <a:spcAft>
                <a:spcPts val="0"/>
              </a:spcAft>
              <a:buNone/>
            </a:pPr>
            <a:endParaRPr sz="3900" b="1">
              <a:solidFill>
                <a:srgbClr val="37962A"/>
              </a:solidFill>
              <a:latin typeface="Bree Serif"/>
              <a:ea typeface="Bree Serif"/>
              <a:cs typeface="Bree Serif"/>
              <a:sym typeface="Bree Serif"/>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3"/>
          <p:cNvSpPr txBox="1">
            <a:spLocks noGrp="1"/>
          </p:cNvSpPr>
          <p:nvPr>
            <p:ph type="title"/>
          </p:nvPr>
        </p:nvSpPr>
        <p:spPr>
          <a:xfrm>
            <a:off x="504000" y="301320"/>
            <a:ext cx="9072000" cy="1261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fr-FR" sz="3900" b="1">
                <a:solidFill>
                  <a:srgbClr val="37962A"/>
                </a:solidFill>
                <a:latin typeface="Lato"/>
                <a:ea typeface="Lato"/>
                <a:cs typeface="Lato"/>
                <a:sym typeface="Lato"/>
              </a:rPr>
              <a:t>Recrutement : contournement du CNU</a:t>
            </a:r>
            <a:r>
              <a:rPr lang="fr-FR" b="1">
                <a:latin typeface="Lato"/>
                <a:ea typeface="Lato"/>
                <a:cs typeface="Lato"/>
                <a:sym typeface="Lato"/>
              </a:rPr>
              <a:t> </a:t>
            </a:r>
            <a:endParaRPr b="1">
              <a:latin typeface="Lato"/>
              <a:ea typeface="Lato"/>
              <a:cs typeface="Lato"/>
              <a:sym typeface="Lato"/>
            </a:endParaRPr>
          </a:p>
        </p:txBody>
      </p:sp>
      <p:sp>
        <p:nvSpPr>
          <p:cNvPr id="104" name="Google Shape;104;p13"/>
          <p:cNvSpPr txBox="1">
            <a:spLocks noGrp="1"/>
          </p:cNvSpPr>
          <p:nvPr>
            <p:ph type="subTitle" idx="1"/>
          </p:nvPr>
        </p:nvSpPr>
        <p:spPr>
          <a:xfrm>
            <a:off x="504000" y="1118405"/>
            <a:ext cx="9072000" cy="4384200"/>
          </a:xfrm>
          <a:prstGeom prst="rect">
            <a:avLst/>
          </a:prstGeom>
        </p:spPr>
        <p:txBody>
          <a:bodyPr spcFirstLastPara="1" wrap="square" lIns="0" tIns="0" rIns="0" bIns="0" anchor="ctr" anchorCtr="0">
            <a:normAutofit/>
          </a:bodyPr>
          <a:lstStyle/>
          <a:p>
            <a:pPr marL="457200" lvl="0" indent="-317500" algn="just" rtl="0">
              <a:spcBef>
                <a:spcPts val="0"/>
              </a:spcBef>
              <a:spcAft>
                <a:spcPts val="0"/>
              </a:spcAft>
              <a:buSzPts val="1400"/>
              <a:buFont typeface="Bree Serif"/>
              <a:buChar char="-"/>
            </a:pPr>
            <a:r>
              <a:rPr lang="fr-FR">
                <a:latin typeface="Bree Serif"/>
                <a:ea typeface="Bree Serif"/>
                <a:cs typeface="Bree Serif"/>
                <a:sym typeface="Bree Serif"/>
              </a:rPr>
              <a:t>L’article 5 de la LPR rend possible le recrutement d’EC </a:t>
            </a:r>
            <a:r>
              <a:rPr lang="fr-FR" i="1">
                <a:latin typeface="Bree Serif"/>
                <a:ea typeface="Bree Serif"/>
                <a:cs typeface="Bree Serif"/>
                <a:sym typeface="Bree Serif"/>
              </a:rPr>
              <a:t>sans passer par la qualification </a:t>
            </a:r>
            <a:r>
              <a:rPr lang="fr-FR">
                <a:latin typeface="Bree Serif"/>
                <a:ea typeface="Bree Serif"/>
                <a:cs typeface="Bree Serif"/>
                <a:sym typeface="Bree Serif"/>
              </a:rPr>
              <a:t>du CNU sous deux formes : </a:t>
            </a:r>
            <a:endParaRPr>
              <a:latin typeface="Bree Serif"/>
              <a:ea typeface="Bree Serif"/>
              <a:cs typeface="Bree Serif"/>
              <a:sym typeface="Bree Serif"/>
            </a:endParaRPr>
          </a:p>
          <a:p>
            <a:pPr marL="914400" lvl="0" indent="-317500" algn="l" rtl="0">
              <a:spcBef>
                <a:spcPts val="0"/>
              </a:spcBef>
              <a:spcAft>
                <a:spcPts val="0"/>
              </a:spcAft>
              <a:buSzPts val="1400"/>
              <a:buFont typeface="Bree Serif"/>
              <a:buChar char="●"/>
            </a:pPr>
            <a:r>
              <a:rPr lang="fr-FR">
                <a:latin typeface="Bree Serif"/>
                <a:ea typeface="Bree Serif"/>
                <a:cs typeface="Bree Serif"/>
                <a:sym typeface="Bree Serif"/>
              </a:rPr>
              <a:t>Pour les postes de PU, la qualification par l'instance nationale n'est plus requise lorsque le candidat est maître de conférences titulaire. Les sections CNU ont été sommées de ne pas examiner les dossier de qualification PU dès 2020</a:t>
            </a:r>
            <a:endParaRPr>
              <a:latin typeface="Bree Serif"/>
              <a:ea typeface="Bree Serif"/>
              <a:cs typeface="Bree Serif"/>
              <a:sym typeface="Bree Serif"/>
            </a:endParaRPr>
          </a:p>
          <a:p>
            <a:pPr marL="914400" lvl="0" indent="-317500" algn="l" rtl="0">
              <a:spcBef>
                <a:spcPts val="0"/>
              </a:spcBef>
              <a:spcAft>
                <a:spcPts val="0"/>
              </a:spcAft>
              <a:buSzPts val="1400"/>
              <a:buFont typeface="Bree Serif"/>
              <a:buChar char="●"/>
            </a:pPr>
            <a:r>
              <a:rPr lang="fr-FR">
                <a:latin typeface="Bree Serif"/>
                <a:ea typeface="Bree Serif"/>
                <a:cs typeface="Bree Serif"/>
                <a:sym typeface="Bree Serif"/>
              </a:rPr>
              <a:t>Pour les MCF, on est dans une phase d’expérimentation de quatre ans par les établissements</a:t>
            </a:r>
            <a:endParaRPr>
              <a:latin typeface="Bree Serif"/>
              <a:ea typeface="Bree Serif"/>
              <a:cs typeface="Bree Serif"/>
              <a:sym typeface="Bree Serif"/>
            </a:endParaRPr>
          </a:p>
          <a:p>
            <a:pPr marL="457200" lvl="0" indent="-317500" algn="l" rtl="0">
              <a:spcBef>
                <a:spcPts val="0"/>
              </a:spcBef>
              <a:spcAft>
                <a:spcPts val="0"/>
              </a:spcAft>
              <a:buSzPts val="1400"/>
              <a:buFont typeface="Bree Serif"/>
              <a:buChar char="-"/>
            </a:pPr>
            <a:r>
              <a:rPr lang="fr-FR">
                <a:latin typeface="Bree Serif"/>
                <a:ea typeface="Bree Serif"/>
                <a:cs typeface="Bree Serif"/>
                <a:sym typeface="Bree Serif"/>
              </a:rPr>
              <a:t>Le CNU émet seulement des avis pour les primes et le repyramidage</a:t>
            </a:r>
            <a:endParaRPr>
              <a:latin typeface="Bree Serif"/>
              <a:ea typeface="Bree Serif"/>
              <a:cs typeface="Bree Serif"/>
              <a:sym typeface="Bree Serif"/>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4"/>
          <p:cNvSpPr txBox="1">
            <a:spLocks noGrp="1"/>
          </p:cNvSpPr>
          <p:nvPr>
            <p:ph type="title"/>
          </p:nvPr>
        </p:nvSpPr>
        <p:spPr>
          <a:xfrm>
            <a:off x="504000" y="301320"/>
            <a:ext cx="9072000" cy="1261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fr-FR" sz="3900" b="1">
                <a:solidFill>
                  <a:srgbClr val="37962A"/>
                </a:solidFill>
                <a:latin typeface="Lato"/>
                <a:ea typeface="Lato"/>
                <a:cs typeface="Lato"/>
                <a:sym typeface="Lato"/>
              </a:rPr>
              <a:t>Recrutement : contournement du CNU </a:t>
            </a:r>
            <a:endParaRPr b="1">
              <a:latin typeface="Lato"/>
              <a:ea typeface="Lato"/>
              <a:cs typeface="Lato"/>
              <a:sym typeface="Lato"/>
            </a:endParaRPr>
          </a:p>
        </p:txBody>
      </p:sp>
      <p:sp>
        <p:nvSpPr>
          <p:cNvPr id="111" name="Google Shape;111;p14"/>
          <p:cNvSpPr txBox="1">
            <a:spLocks noGrp="1"/>
          </p:cNvSpPr>
          <p:nvPr>
            <p:ph type="subTitle" idx="1"/>
          </p:nvPr>
        </p:nvSpPr>
        <p:spPr>
          <a:xfrm>
            <a:off x="504000" y="1563125"/>
            <a:ext cx="9072000" cy="52773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fr-FR" sz="2608" b="1">
                <a:solidFill>
                  <a:srgbClr val="980000"/>
                </a:solidFill>
                <a:latin typeface="Lato"/>
                <a:ea typeface="Lato"/>
                <a:cs typeface="Lato"/>
                <a:sym typeface="Lato"/>
              </a:rPr>
              <a:t>Analyse du SNESUP</a:t>
            </a:r>
            <a:endParaRPr b="1">
              <a:latin typeface="Lato"/>
              <a:ea typeface="Lato"/>
              <a:cs typeface="Lato"/>
              <a:sym typeface="Lato"/>
            </a:endParaRPr>
          </a:p>
          <a:p>
            <a:pPr marL="457200" lvl="0" indent="0" algn="l" rtl="0">
              <a:spcBef>
                <a:spcPts val="0"/>
              </a:spcBef>
              <a:spcAft>
                <a:spcPts val="0"/>
              </a:spcAft>
              <a:buNone/>
            </a:pPr>
            <a:endParaRPr>
              <a:latin typeface="Bree Serif"/>
              <a:ea typeface="Bree Serif"/>
              <a:cs typeface="Bree Serif"/>
              <a:sym typeface="Bree Serif"/>
            </a:endParaRPr>
          </a:p>
          <a:p>
            <a:pPr marL="457200" lvl="0" indent="-317500" algn="l" rtl="0">
              <a:spcBef>
                <a:spcPts val="0"/>
              </a:spcBef>
              <a:spcAft>
                <a:spcPts val="0"/>
              </a:spcAft>
              <a:buClr>
                <a:schemeClr val="dk1"/>
              </a:buClr>
              <a:buSzPts val="1400"/>
              <a:buFont typeface="Bree Serif"/>
              <a:buChar char="●"/>
            </a:pPr>
            <a:r>
              <a:rPr lang="fr-FR" b="1">
                <a:solidFill>
                  <a:srgbClr val="980000"/>
                </a:solidFill>
                <a:latin typeface="Bree Serif"/>
                <a:ea typeface="Bree Serif"/>
                <a:cs typeface="Bree Serif"/>
                <a:sym typeface="Bree Serif"/>
              </a:rPr>
              <a:t>Porte ouverte au clientélisme ;</a:t>
            </a:r>
            <a:endParaRPr b="1">
              <a:solidFill>
                <a:srgbClr val="980000"/>
              </a:solidFill>
              <a:latin typeface="Bree Serif"/>
              <a:ea typeface="Bree Serif"/>
              <a:cs typeface="Bree Serif"/>
              <a:sym typeface="Bree Serif"/>
            </a:endParaRPr>
          </a:p>
          <a:p>
            <a:pPr marL="457200" lvl="0" indent="-317500" algn="l" rtl="0">
              <a:spcBef>
                <a:spcPts val="0"/>
              </a:spcBef>
              <a:spcAft>
                <a:spcPts val="0"/>
              </a:spcAft>
              <a:buClr>
                <a:schemeClr val="dk1"/>
              </a:buClr>
              <a:buSzPts val="1400"/>
              <a:buChar char="●"/>
            </a:pPr>
            <a:r>
              <a:rPr lang="fr-FR" b="1">
                <a:solidFill>
                  <a:srgbClr val="980000"/>
                </a:solidFill>
                <a:latin typeface="Bree Serif"/>
                <a:ea typeface="Bree Serif"/>
                <a:cs typeface="Bree Serif"/>
                <a:sym typeface="Bree Serif"/>
              </a:rPr>
              <a:t>Sélection de candidats appuyant la politique de la présidence</a:t>
            </a:r>
            <a:r>
              <a:rPr lang="fr-FR">
                <a:latin typeface="Bree Serif"/>
                <a:ea typeface="Bree Serif"/>
                <a:cs typeface="Bree Serif"/>
                <a:sym typeface="Bree Serif"/>
              </a:rPr>
              <a:t> ;</a:t>
            </a:r>
            <a:endParaRPr>
              <a:latin typeface="Bree Serif"/>
              <a:ea typeface="Bree Serif"/>
              <a:cs typeface="Bree Serif"/>
              <a:sym typeface="Bree Serif"/>
            </a:endParaRPr>
          </a:p>
          <a:p>
            <a:pPr marL="457200" lvl="0" indent="-317500" algn="l" rtl="0">
              <a:spcBef>
                <a:spcPts val="0"/>
              </a:spcBef>
              <a:spcAft>
                <a:spcPts val="0"/>
              </a:spcAft>
              <a:buClr>
                <a:schemeClr val="dk1"/>
              </a:buClr>
              <a:buSzPts val="1400"/>
              <a:buFont typeface="Bree Serif"/>
              <a:buChar char="●"/>
            </a:pPr>
            <a:r>
              <a:rPr lang="fr-FR" b="1">
                <a:solidFill>
                  <a:srgbClr val="980000"/>
                </a:solidFill>
                <a:latin typeface="Bree Serif"/>
                <a:ea typeface="Bree Serif"/>
                <a:cs typeface="Bree Serif"/>
                <a:sym typeface="Bree Serif"/>
              </a:rPr>
              <a:t>Première étape du démantèlement du statut national des EC</a:t>
            </a:r>
            <a:endParaRPr b="1">
              <a:solidFill>
                <a:srgbClr val="980000"/>
              </a:solidFill>
              <a:latin typeface="Bree Serif"/>
              <a:ea typeface="Bree Serif"/>
              <a:cs typeface="Bree Serif"/>
              <a:sym typeface="Bree Serif"/>
            </a:endParaRPr>
          </a:p>
          <a:p>
            <a:pPr marL="457200" lvl="0" indent="-317500" algn="l" rtl="0">
              <a:spcBef>
                <a:spcPts val="0"/>
              </a:spcBef>
              <a:spcAft>
                <a:spcPts val="0"/>
              </a:spcAft>
              <a:buClr>
                <a:schemeClr val="dk1"/>
              </a:buClr>
              <a:buSzPts val="1400"/>
              <a:buChar char="●"/>
            </a:pPr>
            <a:r>
              <a:rPr lang="fr-FR" b="1">
                <a:solidFill>
                  <a:srgbClr val="980000"/>
                </a:solidFill>
                <a:latin typeface="Bree Serif"/>
                <a:ea typeface="Bree Serif"/>
                <a:cs typeface="Bree Serif"/>
                <a:sym typeface="Bree Serif"/>
              </a:rPr>
              <a:t>Fin du jugement par les pairs </a:t>
            </a:r>
            <a:r>
              <a:rPr lang="fr-FR">
                <a:latin typeface="Bree Serif"/>
                <a:ea typeface="Bree Serif"/>
                <a:cs typeface="Bree Serif"/>
                <a:sym typeface="Bree Serif"/>
              </a:rPr>
              <a:t>de la discipline</a:t>
            </a:r>
            <a:endParaRPr>
              <a:latin typeface="Bree Serif"/>
              <a:ea typeface="Bree Serif"/>
              <a:cs typeface="Bree Serif"/>
              <a:sym typeface="Bree Serif"/>
            </a:endParaRPr>
          </a:p>
          <a:p>
            <a:pPr marL="457200" lvl="0" indent="-317500" algn="l" rtl="0">
              <a:spcBef>
                <a:spcPts val="0"/>
              </a:spcBef>
              <a:spcAft>
                <a:spcPts val="0"/>
              </a:spcAft>
              <a:buClr>
                <a:schemeClr val="dk1"/>
              </a:buClr>
              <a:buSzPts val="1400"/>
              <a:buChar char="●"/>
            </a:pPr>
            <a:r>
              <a:rPr lang="fr-FR" b="1">
                <a:solidFill>
                  <a:srgbClr val="980000"/>
                </a:solidFill>
                <a:latin typeface="Bree Serif"/>
                <a:ea typeface="Bree Serif"/>
                <a:cs typeface="Bree Serif"/>
                <a:sym typeface="Bree Serif"/>
              </a:rPr>
              <a:t>Application du schéma de la procédure prime et repyramidage</a:t>
            </a:r>
            <a:r>
              <a:rPr lang="fr-FR">
                <a:latin typeface="Bree Serif"/>
                <a:ea typeface="Bree Serif"/>
                <a:cs typeface="Bree Serif"/>
                <a:sym typeface="Bree Serif"/>
              </a:rPr>
              <a:t> (rôle CAc et CNU) annoncé par le ministère pour l’avancement de carrière avec </a:t>
            </a:r>
            <a:r>
              <a:rPr lang="fr-FR" b="1">
                <a:solidFill>
                  <a:srgbClr val="980000"/>
                </a:solidFill>
                <a:latin typeface="Bree Serif"/>
                <a:ea typeface="Bree Serif"/>
                <a:cs typeface="Bree Serif"/>
                <a:sym typeface="Bree Serif"/>
              </a:rPr>
              <a:t>disparition du contingent de décisions attribué au CNU</a:t>
            </a:r>
            <a:endParaRPr b="1">
              <a:solidFill>
                <a:srgbClr val="980000"/>
              </a:solidFill>
              <a:latin typeface="Bree Serif"/>
              <a:ea typeface="Bree Serif"/>
              <a:cs typeface="Bree Serif"/>
              <a:sym typeface="Bree Serif"/>
            </a:endParaRPr>
          </a:p>
          <a:p>
            <a:pPr marL="0" lvl="0" indent="0" algn="l" rtl="0">
              <a:spcBef>
                <a:spcPts val="0"/>
              </a:spcBef>
              <a:spcAft>
                <a:spcPts val="0"/>
              </a:spcAft>
              <a:buNone/>
            </a:pPr>
            <a:endParaRPr>
              <a:latin typeface="Bree Serif"/>
              <a:ea typeface="Bree Serif"/>
              <a:cs typeface="Bree Serif"/>
              <a:sym typeface="Bree Serif"/>
            </a:endParaRPr>
          </a:p>
          <a:p>
            <a:pPr marL="0" lvl="0" indent="0" algn="just" rtl="0">
              <a:spcBef>
                <a:spcPts val="1000"/>
              </a:spcBef>
              <a:spcAft>
                <a:spcPts val="0"/>
              </a:spcAft>
              <a:buClr>
                <a:schemeClr val="dk1"/>
              </a:buClr>
              <a:buSzPts val="1100"/>
              <a:buFont typeface="Arial"/>
              <a:buNone/>
            </a:pPr>
            <a:r>
              <a:rPr lang="fr-FR" sz="2608" b="1">
                <a:solidFill>
                  <a:schemeClr val="dk2"/>
                </a:solidFill>
                <a:latin typeface="Lato"/>
                <a:ea typeface="Lato"/>
                <a:cs typeface="Lato"/>
                <a:sym typeface="Lato"/>
              </a:rPr>
              <a:t>Nos revendications</a:t>
            </a:r>
            <a:endParaRPr b="1">
              <a:solidFill>
                <a:schemeClr val="dk2"/>
              </a:solidFill>
              <a:latin typeface="Lato"/>
              <a:ea typeface="Lato"/>
              <a:cs typeface="Lato"/>
              <a:sym typeface="Lato"/>
            </a:endParaRPr>
          </a:p>
          <a:p>
            <a:pPr marL="457200" lvl="0" indent="-317500" algn="l" rtl="0">
              <a:spcBef>
                <a:spcPts val="1000"/>
              </a:spcBef>
              <a:spcAft>
                <a:spcPts val="0"/>
              </a:spcAft>
              <a:buClr>
                <a:schemeClr val="dk1"/>
              </a:buClr>
              <a:buSzPts val="1400"/>
              <a:buFont typeface="Bree Serif"/>
              <a:buChar char="➔"/>
            </a:pPr>
            <a:r>
              <a:rPr lang="fr-FR" b="1">
                <a:solidFill>
                  <a:schemeClr val="dk2"/>
                </a:solidFill>
                <a:latin typeface="Bree Serif"/>
                <a:ea typeface="Bree Serif"/>
                <a:cs typeface="Bree Serif"/>
                <a:sym typeface="Bree Serif"/>
              </a:rPr>
              <a:t>Un régime de qualification nationale cohérent avec un statut de fonctionnaire d’Etat</a:t>
            </a:r>
            <a:endParaRPr b="1">
              <a:solidFill>
                <a:schemeClr val="dk2"/>
              </a:solidFill>
              <a:latin typeface="Bree Serif"/>
              <a:ea typeface="Bree Serif"/>
              <a:cs typeface="Bree Serif"/>
              <a:sym typeface="Bree Serif"/>
            </a:endParaRPr>
          </a:p>
          <a:p>
            <a:pPr marL="457200" lvl="0" indent="-317500" algn="l" rtl="0">
              <a:spcBef>
                <a:spcPts val="0"/>
              </a:spcBef>
              <a:spcAft>
                <a:spcPts val="0"/>
              </a:spcAft>
              <a:buClr>
                <a:schemeClr val="dk1"/>
              </a:buClr>
              <a:buSzPts val="1400"/>
              <a:buChar char="➔"/>
            </a:pPr>
            <a:r>
              <a:rPr lang="fr-FR">
                <a:solidFill>
                  <a:schemeClr val="dk1"/>
                </a:solidFill>
                <a:latin typeface="Bree Serif"/>
                <a:ea typeface="Bree Serif"/>
                <a:cs typeface="Bree Serif"/>
                <a:sym typeface="Bree Serif"/>
              </a:rPr>
              <a:t>Une </a:t>
            </a:r>
            <a:r>
              <a:rPr lang="fr-FR" b="1">
                <a:solidFill>
                  <a:schemeClr val="dk2"/>
                </a:solidFill>
                <a:latin typeface="Bree Serif"/>
                <a:ea typeface="Bree Serif"/>
                <a:cs typeface="Bree Serif"/>
                <a:sym typeface="Bree Serif"/>
              </a:rPr>
              <a:t>double évaluation locale et nationale</a:t>
            </a:r>
            <a:r>
              <a:rPr lang="fr-FR">
                <a:solidFill>
                  <a:schemeClr val="dk2"/>
                </a:solidFill>
                <a:latin typeface="Bree Serif"/>
                <a:ea typeface="Bree Serif"/>
                <a:cs typeface="Bree Serif"/>
                <a:sym typeface="Bree Serif"/>
              </a:rPr>
              <a:t> </a:t>
            </a:r>
            <a:r>
              <a:rPr lang="fr-FR">
                <a:solidFill>
                  <a:schemeClr val="dk1"/>
                </a:solidFill>
                <a:latin typeface="Bree Serif"/>
                <a:ea typeface="Bree Serif"/>
                <a:cs typeface="Bree Serif"/>
                <a:sym typeface="Bree Serif"/>
              </a:rPr>
              <a:t>et le </a:t>
            </a:r>
            <a:r>
              <a:rPr lang="fr-FR" b="1">
                <a:solidFill>
                  <a:schemeClr val="dk2"/>
                </a:solidFill>
                <a:latin typeface="Bree Serif"/>
                <a:ea typeface="Bree Serif"/>
                <a:cs typeface="Bree Serif"/>
                <a:sym typeface="Bree Serif"/>
              </a:rPr>
              <a:t>maintien du caractère décisionnaire du CNU et du CAc restreint.</a:t>
            </a:r>
            <a:endParaRPr b="1">
              <a:solidFill>
                <a:schemeClr val="dk2"/>
              </a:solidFill>
              <a:latin typeface="Bree Serif"/>
              <a:ea typeface="Bree Serif"/>
              <a:cs typeface="Bree Serif"/>
              <a:sym typeface="Bree Serif"/>
            </a:endParaRPr>
          </a:p>
          <a:p>
            <a:pPr marL="457200" lvl="0" indent="0" algn="l" rtl="0">
              <a:spcBef>
                <a:spcPts val="0"/>
              </a:spcBef>
              <a:spcAft>
                <a:spcPts val="0"/>
              </a:spcAft>
              <a:buNone/>
            </a:pPr>
            <a:r>
              <a:rPr lang="fr-FR" sz="1100" i="1">
                <a:solidFill>
                  <a:schemeClr val="dk1"/>
                </a:solidFill>
                <a:latin typeface="Bree Serif"/>
                <a:ea typeface="Bree Serif"/>
                <a:cs typeface="Bree Serif"/>
                <a:sym typeface="Bree Serif"/>
              </a:rPr>
              <a:t>	</a:t>
            </a:r>
            <a:endParaRPr i="1">
              <a:latin typeface="Bree Serif"/>
              <a:ea typeface="Bree Serif"/>
              <a:cs typeface="Bree Serif"/>
              <a:sym typeface="Bree Serif"/>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txBox="1">
            <a:spLocks noGrp="1"/>
          </p:cNvSpPr>
          <p:nvPr>
            <p:ph type="title"/>
          </p:nvPr>
        </p:nvSpPr>
        <p:spPr>
          <a:xfrm>
            <a:off x="504000" y="301325"/>
            <a:ext cx="9213600" cy="904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fr-FR" sz="3900" b="1">
                <a:solidFill>
                  <a:srgbClr val="37962A"/>
                </a:solidFill>
                <a:latin typeface="Lato"/>
                <a:ea typeface="Lato"/>
                <a:cs typeface="Lato"/>
                <a:sym typeface="Lato"/>
              </a:rPr>
              <a:t>Quelles actions </a:t>
            </a:r>
            <a:r>
              <a:rPr lang="fr-FR" sz="4000" b="1">
                <a:solidFill>
                  <a:srgbClr val="37962A"/>
                </a:solidFill>
                <a:latin typeface="Lato"/>
                <a:ea typeface="Lato"/>
                <a:cs typeface="Lato"/>
                <a:sym typeface="Lato"/>
              </a:rPr>
              <a:t>?</a:t>
            </a:r>
            <a:endParaRPr>
              <a:latin typeface="Lato"/>
              <a:ea typeface="Lato"/>
              <a:cs typeface="Lato"/>
              <a:sym typeface="Lato"/>
            </a:endParaRPr>
          </a:p>
        </p:txBody>
      </p:sp>
      <p:sp>
        <p:nvSpPr>
          <p:cNvPr id="118" name="Google Shape;118;p15"/>
          <p:cNvSpPr txBox="1">
            <a:spLocks noGrp="1"/>
          </p:cNvSpPr>
          <p:nvPr>
            <p:ph type="subTitle" idx="1"/>
          </p:nvPr>
        </p:nvSpPr>
        <p:spPr>
          <a:xfrm>
            <a:off x="504100" y="1205450"/>
            <a:ext cx="9213600" cy="5743500"/>
          </a:xfrm>
          <a:prstGeom prst="rect">
            <a:avLst/>
          </a:prstGeom>
        </p:spPr>
        <p:txBody>
          <a:bodyPr spcFirstLastPara="1" wrap="square" lIns="0" tIns="0" rIns="0" bIns="0" anchor="ctr" anchorCtr="0">
            <a:normAutofit/>
          </a:bodyPr>
          <a:lstStyle/>
          <a:p>
            <a:pPr marL="457200" lvl="0" indent="-355600" algn="just" rtl="0">
              <a:spcBef>
                <a:spcPts val="0"/>
              </a:spcBef>
              <a:spcAft>
                <a:spcPts val="0"/>
              </a:spcAft>
              <a:buClr>
                <a:schemeClr val="dk1"/>
              </a:buClr>
              <a:buSzPts val="2000"/>
              <a:buFont typeface="Bree Serif"/>
              <a:buChar char="-"/>
            </a:pPr>
            <a:r>
              <a:rPr lang="fr-FR" sz="2000">
                <a:solidFill>
                  <a:schemeClr val="dk1"/>
                </a:solidFill>
                <a:latin typeface="Bree Serif"/>
                <a:ea typeface="Bree Serif"/>
                <a:cs typeface="Bree Serif"/>
                <a:sym typeface="Bree Serif"/>
              </a:rPr>
              <a:t>Informer les collègues sur l'application de la LPR (AG, réunions)</a:t>
            </a:r>
            <a:endParaRPr sz="2000">
              <a:solidFill>
                <a:schemeClr val="dk1"/>
              </a:solidFill>
              <a:latin typeface="Bree Serif"/>
              <a:ea typeface="Bree Serif"/>
              <a:cs typeface="Bree Serif"/>
              <a:sym typeface="Bree Serif"/>
            </a:endParaRPr>
          </a:p>
          <a:p>
            <a:pPr marL="457200" lvl="0" indent="0" algn="just" rtl="0">
              <a:spcBef>
                <a:spcPts val="0"/>
              </a:spcBef>
              <a:spcAft>
                <a:spcPts val="0"/>
              </a:spcAft>
              <a:buNone/>
            </a:pPr>
            <a:endParaRPr sz="2000">
              <a:solidFill>
                <a:schemeClr val="dk1"/>
              </a:solidFill>
              <a:latin typeface="Bree Serif"/>
              <a:ea typeface="Bree Serif"/>
              <a:cs typeface="Bree Serif"/>
              <a:sym typeface="Bree Serif"/>
            </a:endParaRPr>
          </a:p>
          <a:p>
            <a:pPr marL="457200" lvl="0" indent="-355600" algn="just" rtl="0">
              <a:spcBef>
                <a:spcPts val="0"/>
              </a:spcBef>
              <a:spcAft>
                <a:spcPts val="0"/>
              </a:spcAft>
              <a:buClr>
                <a:schemeClr val="dk1"/>
              </a:buClr>
              <a:buSzPts val="2000"/>
              <a:buFont typeface="Bree Serif"/>
              <a:buChar char="-"/>
            </a:pPr>
            <a:r>
              <a:rPr lang="fr-FR" sz="2000">
                <a:solidFill>
                  <a:schemeClr val="dk1"/>
                </a:solidFill>
                <a:latin typeface="Bree Serif"/>
                <a:ea typeface="Bree Serif"/>
                <a:cs typeface="Bree Serif"/>
                <a:sym typeface="Bree Serif"/>
              </a:rPr>
              <a:t>Organiser des actions au niveau des composantes de formation et de recherche (AG locale, motions, …)</a:t>
            </a:r>
            <a:endParaRPr sz="2000">
              <a:solidFill>
                <a:schemeClr val="dk1"/>
              </a:solidFill>
              <a:latin typeface="Bree Serif"/>
              <a:ea typeface="Bree Serif"/>
              <a:cs typeface="Bree Serif"/>
              <a:sym typeface="Bree Serif"/>
            </a:endParaRPr>
          </a:p>
          <a:p>
            <a:pPr marL="457200" lvl="0" indent="0" algn="just" rtl="0">
              <a:spcBef>
                <a:spcPts val="0"/>
              </a:spcBef>
              <a:spcAft>
                <a:spcPts val="0"/>
              </a:spcAft>
              <a:buNone/>
            </a:pPr>
            <a:endParaRPr sz="2000">
              <a:solidFill>
                <a:schemeClr val="dk1"/>
              </a:solidFill>
              <a:latin typeface="Bree Serif"/>
              <a:ea typeface="Bree Serif"/>
              <a:cs typeface="Bree Serif"/>
              <a:sym typeface="Bree Serif"/>
            </a:endParaRPr>
          </a:p>
          <a:p>
            <a:pPr marL="457200" lvl="0" indent="-317500" algn="just" rtl="0">
              <a:spcBef>
                <a:spcPts val="0"/>
              </a:spcBef>
              <a:spcAft>
                <a:spcPts val="0"/>
              </a:spcAft>
              <a:buClr>
                <a:schemeClr val="dk1"/>
              </a:buClr>
              <a:buSzPts val="1400"/>
              <a:buFont typeface="Bree Serif"/>
              <a:buChar char="-"/>
            </a:pPr>
            <a:r>
              <a:rPr lang="fr-FR" sz="2000">
                <a:solidFill>
                  <a:schemeClr val="dk1"/>
                </a:solidFill>
                <a:latin typeface="Bree Serif"/>
                <a:ea typeface="Bree Serif"/>
                <a:cs typeface="Bree Serif"/>
                <a:sym typeface="Bree Serif"/>
              </a:rPr>
              <a:t>S'opposer à la mise en place des dispositifs de la LPR dans les établissements notamment CDI de mission, “</a:t>
            </a:r>
            <a:r>
              <a:rPr lang="fr-FR" sz="2000" i="1">
                <a:solidFill>
                  <a:schemeClr val="dk1"/>
                </a:solidFill>
                <a:latin typeface="Bree Serif"/>
                <a:ea typeface="Bree Serif"/>
                <a:cs typeface="Bree Serif"/>
                <a:sym typeface="Bree Serif"/>
              </a:rPr>
              <a:t>tenure tracks</a:t>
            </a:r>
            <a:r>
              <a:rPr lang="fr-FR" sz="2000">
                <a:solidFill>
                  <a:schemeClr val="dk1"/>
                </a:solidFill>
                <a:latin typeface="Bree Serif"/>
                <a:ea typeface="Bree Serif"/>
                <a:cs typeface="Bree Serif"/>
                <a:sym typeface="Bree Serif"/>
              </a:rPr>
              <a:t>” et recrutements hors CNU : courriers et motions au CAc et au CA des établissements.</a:t>
            </a:r>
            <a:endParaRPr sz="2000">
              <a:solidFill>
                <a:schemeClr val="dk1"/>
              </a:solidFill>
              <a:latin typeface="Bree Serif"/>
              <a:ea typeface="Bree Serif"/>
              <a:cs typeface="Bree Serif"/>
              <a:sym typeface="Bree Serif"/>
            </a:endParaRPr>
          </a:p>
          <a:p>
            <a:pPr marL="457200" lvl="0" indent="0" algn="l" rtl="0">
              <a:spcBef>
                <a:spcPts val="0"/>
              </a:spcBef>
              <a:spcAft>
                <a:spcPts val="0"/>
              </a:spcAft>
              <a:buNone/>
            </a:pPr>
            <a:r>
              <a:rPr lang="fr-FR" sz="2000">
                <a:solidFill>
                  <a:schemeClr val="dk1"/>
                </a:solidFill>
                <a:latin typeface="Bree Serif"/>
                <a:ea typeface="Bree Serif"/>
                <a:cs typeface="Bree Serif"/>
                <a:sym typeface="Bree Serif"/>
              </a:rPr>
              <a:t>Lien :</a:t>
            </a:r>
            <a:r>
              <a:rPr lang="fr-FR" sz="2000">
                <a:solidFill>
                  <a:srgbClr val="37962A"/>
                </a:solidFill>
                <a:latin typeface="Bree Serif"/>
                <a:ea typeface="Bree Serif"/>
                <a:cs typeface="Bree Serif"/>
                <a:sym typeface="Bree Serif"/>
              </a:rPr>
              <a:t> </a:t>
            </a:r>
            <a:r>
              <a:rPr lang="fr-FR" sz="2000" u="sng">
                <a:solidFill>
                  <a:schemeClr val="hlink"/>
                </a:solidFill>
                <a:latin typeface="Bree Serif"/>
                <a:ea typeface="Bree Serif"/>
                <a:cs typeface="Bree Serif"/>
                <a:sym typeface="Bree Serif"/>
                <a:hlinkClick r:id="rId3"/>
              </a:rPr>
              <a:t>https://www.snesup.fr/article/projets-de-motion-avis-lpr</a:t>
            </a:r>
            <a:endParaRPr sz="2000">
              <a:solidFill>
                <a:srgbClr val="37962A"/>
              </a:solidFill>
              <a:latin typeface="Bree Serif"/>
              <a:ea typeface="Bree Serif"/>
              <a:cs typeface="Bree Serif"/>
              <a:sym typeface="Bree Serif"/>
            </a:endParaRPr>
          </a:p>
          <a:p>
            <a:pPr marL="457200" lvl="0" indent="0" algn="l" rtl="0">
              <a:spcBef>
                <a:spcPts val="0"/>
              </a:spcBef>
              <a:spcAft>
                <a:spcPts val="0"/>
              </a:spcAft>
              <a:buNone/>
            </a:pPr>
            <a:endParaRPr sz="2000">
              <a:solidFill>
                <a:srgbClr val="37962A"/>
              </a:solidFill>
              <a:latin typeface="Bree Serif"/>
              <a:ea typeface="Bree Serif"/>
              <a:cs typeface="Bree Serif"/>
              <a:sym typeface="Bree Serif"/>
            </a:endParaRPr>
          </a:p>
          <a:p>
            <a:pPr marL="457200" lvl="0" indent="-317500" algn="just" rtl="0">
              <a:spcBef>
                <a:spcPts val="0"/>
              </a:spcBef>
              <a:spcAft>
                <a:spcPts val="0"/>
              </a:spcAft>
              <a:buClr>
                <a:srgbClr val="37962A"/>
              </a:buClr>
              <a:buSzPts val="1400"/>
              <a:buFont typeface="Bree Serif"/>
              <a:buChar char="-"/>
            </a:pPr>
            <a:r>
              <a:rPr lang="fr-FR" sz="2000">
                <a:solidFill>
                  <a:schemeClr val="dk1"/>
                </a:solidFill>
                <a:latin typeface="Bree Serif"/>
                <a:ea typeface="Bree Serif"/>
                <a:cs typeface="Bree Serif"/>
                <a:sym typeface="Bree Serif"/>
              </a:rPr>
              <a:t>Réaffirmer les rôles incontournables du CNU et du CoNRS et exiger le rétablissement de toutes leurs prérogatives notamment leurs pouvoirs décisionnaires </a:t>
            </a:r>
            <a:br>
              <a:rPr lang="fr-FR" sz="1000">
                <a:solidFill>
                  <a:srgbClr val="37962A"/>
                </a:solidFill>
                <a:latin typeface="Bree Serif"/>
                <a:ea typeface="Bree Serif"/>
                <a:cs typeface="Bree Serif"/>
                <a:sym typeface="Bree Serif"/>
              </a:rPr>
            </a:br>
            <a:r>
              <a:rPr lang="fr-FR" sz="1100">
                <a:solidFill>
                  <a:srgbClr val="37962A"/>
                </a:solidFill>
                <a:latin typeface="Bree Serif"/>
                <a:ea typeface="Bree Serif"/>
                <a:cs typeface="Bree Serif"/>
                <a:sym typeface="Bree Serif"/>
              </a:rPr>
              <a:t> </a:t>
            </a:r>
            <a:endParaRPr>
              <a:solidFill>
                <a:srgbClr val="37962A"/>
              </a:solidFill>
              <a:latin typeface="Bree Serif"/>
              <a:ea typeface="Bree Serif"/>
              <a:cs typeface="Bree Serif"/>
              <a:sym typeface="Bree Serif"/>
            </a:endParaRPr>
          </a:p>
          <a:p>
            <a:pPr marL="0" lvl="0" indent="0" algn="l" rtl="0">
              <a:spcBef>
                <a:spcPts val="0"/>
              </a:spcBef>
              <a:spcAft>
                <a:spcPts val="0"/>
              </a:spcAft>
              <a:buNone/>
            </a:pPr>
            <a:r>
              <a:rPr lang="fr-FR" sz="1100" i="1">
                <a:solidFill>
                  <a:srgbClr val="37962A"/>
                </a:solidFill>
                <a:latin typeface="Bree Serif"/>
                <a:ea typeface="Bree Serif"/>
                <a:cs typeface="Bree Serif"/>
                <a:sym typeface="Bree Serif"/>
              </a:rPr>
              <a:t>	 		 	 	 		</a:t>
            </a:r>
            <a:endParaRPr sz="1100" i="1">
              <a:solidFill>
                <a:srgbClr val="37962A"/>
              </a:solidFill>
              <a:latin typeface="Bree Serif"/>
              <a:ea typeface="Bree Serif"/>
              <a:cs typeface="Bree Serif"/>
              <a:sym typeface="Bree Serif"/>
            </a:endParaRPr>
          </a:p>
          <a:p>
            <a:pPr marL="457200" lvl="0" indent="0" algn="l" rtl="0">
              <a:spcBef>
                <a:spcPts val="0"/>
              </a:spcBef>
              <a:spcAft>
                <a:spcPts val="0"/>
              </a:spcAft>
              <a:buClr>
                <a:schemeClr val="dk1"/>
              </a:buClr>
              <a:buSzPts val="1100"/>
              <a:buFont typeface="Arial"/>
              <a:buNone/>
            </a:pPr>
            <a:r>
              <a:rPr lang="fr-FR" sz="1100" i="1">
                <a:solidFill>
                  <a:srgbClr val="37962A"/>
                </a:solidFill>
                <a:latin typeface="Bree Serif"/>
                <a:ea typeface="Bree Serif"/>
                <a:cs typeface="Bree Serif"/>
                <a:sym typeface="Bree Serif"/>
              </a:rPr>
              <a:t>								</a:t>
            </a:r>
            <a:endParaRPr sz="1100" i="1">
              <a:solidFill>
                <a:srgbClr val="37962A"/>
              </a:solidFill>
              <a:latin typeface="Bree Serif"/>
              <a:ea typeface="Bree Serif"/>
              <a:cs typeface="Bree Serif"/>
              <a:sym typeface="Bree Serif"/>
            </a:endParaRPr>
          </a:p>
          <a:p>
            <a:pPr marL="457200" lvl="0" indent="0" algn="l" rtl="0">
              <a:spcBef>
                <a:spcPts val="0"/>
              </a:spcBef>
              <a:spcAft>
                <a:spcPts val="0"/>
              </a:spcAft>
              <a:buClr>
                <a:schemeClr val="dk1"/>
              </a:buClr>
              <a:buSzPts val="1100"/>
              <a:buFont typeface="Arial"/>
              <a:buNone/>
            </a:pPr>
            <a:r>
              <a:rPr lang="fr-FR" sz="1100" i="1">
                <a:solidFill>
                  <a:srgbClr val="37962A"/>
                </a:solidFill>
                <a:latin typeface="Bree Serif"/>
                <a:ea typeface="Bree Serif"/>
                <a:cs typeface="Bree Serif"/>
                <a:sym typeface="Bree Serif"/>
              </a:rPr>
              <a:t>	</a:t>
            </a:r>
            <a:endParaRPr sz="1100" i="1">
              <a:solidFill>
                <a:srgbClr val="37962A"/>
              </a:solidFill>
              <a:latin typeface="Bree Serif"/>
              <a:ea typeface="Bree Serif"/>
              <a:cs typeface="Bree Serif"/>
              <a:sym typeface="Bree Serif"/>
            </a:endParaRPr>
          </a:p>
          <a:p>
            <a:pPr marL="0" lvl="0" indent="0" algn="l" rtl="0">
              <a:spcBef>
                <a:spcPts val="0"/>
              </a:spcBef>
              <a:spcAft>
                <a:spcPts val="0"/>
              </a:spcAft>
              <a:buClr>
                <a:schemeClr val="dk1"/>
              </a:buClr>
              <a:buSzPts val="1100"/>
              <a:buFont typeface="Arial"/>
              <a:buNone/>
            </a:pPr>
            <a:r>
              <a:rPr lang="fr-FR" sz="1100" i="1">
                <a:solidFill>
                  <a:srgbClr val="37962A"/>
                </a:solidFill>
                <a:latin typeface="Bree Serif"/>
                <a:ea typeface="Bree Serif"/>
                <a:cs typeface="Bree Serif"/>
                <a:sym typeface="Bree Serif"/>
              </a:rPr>
              <a:t>	</a:t>
            </a:r>
            <a:endParaRPr>
              <a:latin typeface="Bree Serif"/>
              <a:ea typeface="Bree Serif"/>
              <a:cs typeface="Bree Serif"/>
              <a:sym typeface="Bree Serif"/>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504000" y="301325"/>
            <a:ext cx="9448800" cy="1261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fr-FR" sz="3900" b="1">
                <a:solidFill>
                  <a:srgbClr val="37962A"/>
                </a:solidFill>
                <a:latin typeface="Lato"/>
                <a:ea typeface="Lato"/>
                <a:cs typeface="Lato"/>
                <a:sym typeface="Lato"/>
              </a:rPr>
              <a:t>Les décrets à venir…</a:t>
            </a:r>
            <a:endParaRPr sz="3900" b="1">
              <a:solidFill>
                <a:srgbClr val="37962A"/>
              </a:solidFill>
              <a:latin typeface="Lato"/>
              <a:ea typeface="Lato"/>
              <a:cs typeface="Lato"/>
              <a:sym typeface="Lato"/>
            </a:endParaRPr>
          </a:p>
        </p:txBody>
      </p:sp>
      <p:sp>
        <p:nvSpPr>
          <p:cNvPr id="32" name="Google Shape;32;p5"/>
          <p:cNvSpPr txBox="1">
            <a:spLocks noGrp="1"/>
          </p:cNvSpPr>
          <p:nvPr>
            <p:ph type="subTitle" idx="1"/>
          </p:nvPr>
        </p:nvSpPr>
        <p:spPr>
          <a:xfrm>
            <a:off x="504000" y="1643825"/>
            <a:ext cx="9385200" cy="5086500"/>
          </a:xfrm>
          <a:prstGeom prst="rect">
            <a:avLst/>
          </a:prstGeom>
        </p:spPr>
        <p:txBody>
          <a:bodyPr spcFirstLastPara="1" wrap="square" lIns="0" tIns="0" rIns="0" bIns="0" anchor="ctr" anchorCtr="0">
            <a:normAutofit lnSpcReduction="20000"/>
          </a:bodyPr>
          <a:lstStyle/>
          <a:p>
            <a:pPr marL="0" lvl="0" indent="0" algn="l" rtl="0">
              <a:lnSpc>
                <a:spcPct val="115000"/>
              </a:lnSpc>
              <a:spcBef>
                <a:spcPts val="0"/>
              </a:spcBef>
              <a:spcAft>
                <a:spcPts val="0"/>
              </a:spcAft>
              <a:buNone/>
            </a:pPr>
            <a:r>
              <a:rPr lang="fr-FR" sz="2000" b="1">
                <a:solidFill>
                  <a:schemeClr val="dk1"/>
                </a:solidFill>
                <a:latin typeface="Bree Serif"/>
                <a:ea typeface="Bree Serif"/>
                <a:cs typeface="Bree Serif"/>
                <a:sym typeface="Bree Serif"/>
              </a:rPr>
              <a:t>Fin octobre 2021, tous les décrets devraient être publiés.</a:t>
            </a:r>
            <a:endParaRPr sz="2000" b="1">
              <a:solidFill>
                <a:schemeClr val="dk1"/>
              </a:solidFill>
              <a:latin typeface="Bree Serif"/>
              <a:ea typeface="Bree Serif"/>
              <a:cs typeface="Bree Serif"/>
              <a:sym typeface="Bree Serif"/>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Bree Serif"/>
              <a:ea typeface="Bree Serif"/>
              <a:cs typeface="Bree Serif"/>
              <a:sym typeface="Bree Serif"/>
            </a:endParaRPr>
          </a:p>
          <a:p>
            <a:pPr marL="457200" lvl="0" indent="-336550" algn="l" rtl="0">
              <a:lnSpc>
                <a:spcPct val="115000"/>
              </a:lnSpc>
              <a:spcBef>
                <a:spcPts val="0"/>
              </a:spcBef>
              <a:spcAft>
                <a:spcPts val="0"/>
              </a:spcAft>
              <a:buClr>
                <a:schemeClr val="dk1"/>
              </a:buClr>
              <a:buSzPts val="1700"/>
              <a:buFont typeface="Bree Serif"/>
              <a:buChar char="●"/>
            </a:pPr>
            <a:r>
              <a:rPr lang="fr-FR" sz="1700">
                <a:solidFill>
                  <a:schemeClr val="dk1"/>
                </a:solidFill>
                <a:latin typeface="Bree Serif"/>
                <a:ea typeface="Bree Serif"/>
                <a:cs typeface="Bree Serif"/>
                <a:sym typeface="Bree Serif"/>
              </a:rPr>
              <a:t>Chaires de professeurs juniors</a:t>
            </a:r>
            <a:endParaRPr sz="1700">
              <a:solidFill>
                <a:schemeClr val="dk1"/>
              </a:solidFill>
              <a:latin typeface="Bree Serif"/>
              <a:ea typeface="Bree Serif"/>
              <a:cs typeface="Bree Serif"/>
              <a:sym typeface="Bree Serif"/>
            </a:endParaRPr>
          </a:p>
          <a:p>
            <a:pPr marL="457200" lvl="0" indent="-336550" algn="l" rtl="0">
              <a:lnSpc>
                <a:spcPct val="115000"/>
              </a:lnSpc>
              <a:spcBef>
                <a:spcPts val="0"/>
              </a:spcBef>
              <a:spcAft>
                <a:spcPts val="0"/>
              </a:spcAft>
              <a:buClr>
                <a:schemeClr val="dk1"/>
              </a:buClr>
              <a:buSzPts val="1700"/>
              <a:buFont typeface="Bree Serif"/>
              <a:buChar char="●"/>
            </a:pPr>
            <a:r>
              <a:rPr lang="fr-FR" sz="1700">
                <a:solidFill>
                  <a:schemeClr val="dk1"/>
                </a:solidFill>
                <a:latin typeface="Bree Serif"/>
                <a:ea typeface="Bree Serif"/>
                <a:cs typeface="Bree Serif"/>
                <a:sym typeface="Bree Serif"/>
              </a:rPr>
              <a:t>Suppression de la qualification PU pour les MCF et système dérogatoire en droit</a:t>
            </a:r>
            <a:endParaRPr sz="1700">
              <a:solidFill>
                <a:schemeClr val="dk1"/>
              </a:solidFill>
              <a:latin typeface="Bree Serif"/>
              <a:ea typeface="Bree Serif"/>
              <a:cs typeface="Bree Serif"/>
              <a:sym typeface="Bree Serif"/>
            </a:endParaRPr>
          </a:p>
          <a:p>
            <a:pPr marL="457200" lvl="0" indent="-336550" algn="l" rtl="0">
              <a:lnSpc>
                <a:spcPct val="115000"/>
              </a:lnSpc>
              <a:spcBef>
                <a:spcPts val="0"/>
              </a:spcBef>
              <a:spcAft>
                <a:spcPts val="0"/>
              </a:spcAft>
              <a:buClr>
                <a:schemeClr val="dk1"/>
              </a:buClr>
              <a:buSzPts val="1700"/>
              <a:buFont typeface="Bree Serif"/>
              <a:buChar char="●"/>
            </a:pPr>
            <a:r>
              <a:rPr lang="fr-FR" sz="1700">
                <a:solidFill>
                  <a:schemeClr val="dk1"/>
                </a:solidFill>
                <a:latin typeface="Bree Serif"/>
                <a:ea typeface="Bree Serif"/>
                <a:cs typeface="Bree Serif"/>
                <a:sym typeface="Bree Serif"/>
              </a:rPr>
              <a:t>Contrats doctoraux de droit privé </a:t>
            </a:r>
            <a:endParaRPr sz="1700">
              <a:solidFill>
                <a:schemeClr val="dk1"/>
              </a:solidFill>
              <a:latin typeface="Bree Serif"/>
              <a:ea typeface="Bree Serif"/>
              <a:cs typeface="Bree Serif"/>
              <a:sym typeface="Bree Serif"/>
            </a:endParaRPr>
          </a:p>
          <a:p>
            <a:pPr marL="457200" lvl="0" indent="-336550" algn="l" rtl="0">
              <a:lnSpc>
                <a:spcPct val="115000"/>
              </a:lnSpc>
              <a:spcBef>
                <a:spcPts val="0"/>
              </a:spcBef>
              <a:spcAft>
                <a:spcPts val="0"/>
              </a:spcAft>
              <a:buClr>
                <a:schemeClr val="dk1"/>
              </a:buClr>
              <a:buSzPts val="1700"/>
              <a:buFont typeface="Bree Serif"/>
              <a:buChar char="●"/>
            </a:pPr>
            <a:r>
              <a:rPr lang="fr-FR" sz="1700">
                <a:solidFill>
                  <a:schemeClr val="dk1"/>
                </a:solidFill>
                <a:latin typeface="Bree Serif"/>
                <a:ea typeface="Bree Serif"/>
                <a:cs typeface="Bree Serif"/>
                <a:sym typeface="Bree Serif"/>
              </a:rPr>
              <a:t>CDD post-doc droit public</a:t>
            </a:r>
            <a:endParaRPr sz="1700">
              <a:solidFill>
                <a:schemeClr val="dk1"/>
              </a:solidFill>
              <a:latin typeface="Bree Serif"/>
              <a:ea typeface="Bree Serif"/>
              <a:cs typeface="Bree Serif"/>
              <a:sym typeface="Bree Serif"/>
            </a:endParaRPr>
          </a:p>
          <a:p>
            <a:pPr marL="457200" lvl="0" indent="-336550" algn="l" rtl="0">
              <a:lnSpc>
                <a:spcPct val="115000"/>
              </a:lnSpc>
              <a:spcBef>
                <a:spcPts val="0"/>
              </a:spcBef>
              <a:spcAft>
                <a:spcPts val="0"/>
              </a:spcAft>
              <a:buClr>
                <a:schemeClr val="dk1"/>
              </a:buClr>
              <a:buSzPts val="1700"/>
              <a:buFont typeface="Bree Serif"/>
              <a:buChar char="●"/>
            </a:pPr>
            <a:r>
              <a:rPr lang="fr-FR" sz="1700">
                <a:solidFill>
                  <a:schemeClr val="dk1"/>
                </a:solidFill>
                <a:latin typeface="Bree Serif"/>
                <a:ea typeface="Bree Serif"/>
                <a:cs typeface="Bree Serif"/>
                <a:sym typeface="Bree Serif"/>
              </a:rPr>
              <a:t>CDD post-doc droit privé </a:t>
            </a:r>
            <a:endParaRPr sz="1700">
              <a:solidFill>
                <a:schemeClr val="dk1"/>
              </a:solidFill>
              <a:latin typeface="Bree Serif"/>
              <a:ea typeface="Bree Serif"/>
              <a:cs typeface="Bree Serif"/>
              <a:sym typeface="Bree Serif"/>
            </a:endParaRPr>
          </a:p>
          <a:p>
            <a:pPr marL="457200" lvl="0" indent="-336550" algn="l" rtl="0">
              <a:lnSpc>
                <a:spcPct val="115000"/>
              </a:lnSpc>
              <a:spcBef>
                <a:spcPts val="0"/>
              </a:spcBef>
              <a:spcAft>
                <a:spcPts val="0"/>
              </a:spcAft>
              <a:buClr>
                <a:schemeClr val="dk1"/>
              </a:buClr>
              <a:buSzPts val="1700"/>
              <a:buFont typeface="Bree Serif"/>
              <a:buChar char="●"/>
            </a:pPr>
            <a:r>
              <a:rPr lang="fr-FR" sz="1700">
                <a:solidFill>
                  <a:schemeClr val="dk1"/>
                </a:solidFill>
                <a:latin typeface="Bree Serif"/>
                <a:ea typeface="Bree Serif"/>
                <a:cs typeface="Bree Serif"/>
                <a:sym typeface="Bree Serif"/>
              </a:rPr>
              <a:t>Contrat de mission scientifique droit public</a:t>
            </a:r>
            <a:endParaRPr sz="1700">
              <a:solidFill>
                <a:schemeClr val="dk1"/>
              </a:solidFill>
              <a:latin typeface="Bree Serif"/>
              <a:ea typeface="Bree Serif"/>
              <a:cs typeface="Bree Serif"/>
              <a:sym typeface="Bree Serif"/>
            </a:endParaRPr>
          </a:p>
          <a:p>
            <a:pPr marL="457200" lvl="0" indent="-336550" algn="l" rtl="0">
              <a:lnSpc>
                <a:spcPct val="115000"/>
              </a:lnSpc>
              <a:spcBef>
                <a:spcPts val="0"/>
              </a:spcBef>
              <a:spcAft>
                <a:spcPts val="0"/>
              </a:spcAft>
              <a:buClr>
                <a:schemeClr val="dk1"/>
              </a:buClr>
              <a:buSzPts val="1700"/>
              <a:buFont typeface="Bree Serif"/>
              <a:buChar char="●"/>
            </a:pPr>
            <a:r>
              <a:rPr lang="fr-FR" sz="1700">
                <a:solidFill>
                  <a:schemeClr val="dk1"/>
                </a:solidFill>
                <a:latin typeface="Bree Serif"/>
                <a:ea typeface="Bree Serif"/>
                <a:cs typeface="Bree Serif"/>
                <a:sym typeface="Bree Serif"/>
              </a:rPr>
              <a:t>Contrat de mission scientifique droit privé </a:t>
            </a:r>
            <a:endParaRPr sz="1700">
              <a:solidFill>
                <a:schemeClr val="dk1"/>
              </a:solidFill>
              <a:latin typeface="Bree Serif"/>
              <a:ea typeface="Bree Serif"/>
              <a:cs typeface="Bree Serif"/>
              <a:sym typeface="Bree Serif"/>
            </a:endParaRPr>
          </a:p>
          <a:p>
            <a:pPr marL="457200" lvl="0" indent="-336550" algn="l" rtl="0">
              <a:lnSpc>
                <a:spcPct val="115000"/>
              </a:lnSpc>
              <a:spcBef>
                <a:spcPts val="0"/>
              </a:spcBef>
              <a:spcAft>
                <a:spcPts val="0"/>
              </a:spcAft>
              <a:buClr>
                <a:schemeClr val="dk1"/>
              </a:buClr>
              <a:buSzPts val="1700"/>
              <a:buFont typeface="Bree Serif"/>
              <a:buChar char="●"/>
            </a:pPr>
            <a:r>
              <a:rPr lang="fr-FR" sz="1700">
                <a:solidFill>
                  <a:schemeClr val="dk1"/>
                </a:solidFill>
                <a:latin typeface="Bree Serif"/>
                <a:ea typeface="Bree Serif"/>
                <a:cs typeface="Bree Serif"/>
                <a:sym typeface="Bree Serif"/>
              </a:rPr>
              <a:t>Éméritat </a:t>
            </a:r>
            <a:endParaRPr sz="1700">
              <a:solidFill>
                <a:schemeClr val="dk1"/>
              </a:solidFill>
              <a:latin typeface="Bree Serif"/>
              <a:ea typeface="Bree Serif"/>
              <a:cs typeface="Bree Serif"/>
              <a:sym typeface="Bree Serif"/>
            </a:endParaRPr>
          </a:p>
          <a:p>
            <a:pPr marL="457200" lvl="0" indent="-336550" algn="l" rtl="0">
              <a:lnSpc>
                <a:spcPct val="115000"/>
              </a:lnSpc>
              <a:spcBef>
                <a:spcPts val="0"/>
              </a:spcBef>
              <a:spcAft>
                <a:spcPts val="0"/>
              </a:spcAft>
              <a:buClr>
                <a:schemeClr val="dk1"/>
              </a:buClr>
              <a:buSzPts val="1700"/>
              <a:buFont typeface="Bree Serif"/>
              <a:buChar char="●"/>
            </a:pPr>
            <a:r>
              <a:rPr lang="fr-FR" sz="1700">
                <a:solidFill>
                  <a:schemeClr val="dk1"/>
                </a:solidFill>
                <a:latin typeface="Bree Serif"/>
                <a:ea typeface="Bree Serif"/>
                <a:cs typeface="Bree Serif"/>
                <a:sym typeface="Bree Serif"/>
              </a:rPr>
              <a:t>Déclaration d’intérêt expertise</a:t>
            </a:r>
            <a:endParaRPr sz="1700">
              <a:solidFill>
                <a:schemeClr val="dk1"/>
              </a:solidFill>
              <a:latin typeface="Bree Serif"/>
              <a:ea typeface="Bree Serif"/>
              <a:cs typeface="Bree Serif"/>
              <a:sym typeface="Bree Serif"/>
            </a:endParaRPr>
          </a:p>
          <a:p>
            <a:pPr marL="457200" lvl="0" indent="-336550" algn="l" rtl="0">
              <a:lnSpc>
                <a:spcPct val="115000"/>
              </a:lnSpc>
              <a:spcBef>
                <a:spcPts val="0"/>
              </a:spcBef>
              <a:spcAft>
                <a:spcPts val="0"/>
              </a:spcAft>
              <a:buClr>
                <a:schemeClr val="dk1"/>
              </a:buClr>
              <a:buSzPts val="1700"/>
              <a:buFont typeface="Bree Serif"/>
              <a:buChar char="●"/>
            </a:pPr>
            <a:r>
              <a:rPr lang="fr-FR" sz="1700">
                <a:solidFill>
                  <a:schemeClr val="dk1"/>
                </a:solidFill>
                <a:latin typeface="Bree Serif"/>
                <a:ea typeface="Bree Serif"/>
                <a:cs typeface="Bree Serif"/>
                <a:sym typeface="Bree Serif"/>
              </a:rPr>
              <a:t>Congé enseignement recherche pour salariés du privé </a:t>
            </a:r>
            <a:endParaRPr sz="1700">
              <a:solidFill>
                <a:schemeClr val="dk1"/>
              </a:solidFill>
              <a:latin typeface="Bree Serif"/>
              <a:ea typeface="Bree Serif"/>
              <a:cs typeface="Bree Serif"/>
              <a:sym typeface="Bree Serif"/>
            </a:endParaRPr>
          </a:p>
          <a:p>
            <a:pPr marL="457200" lvl="0" indent="-336550" algn="l" rtl="0">
              <a:lnSpc>
                <a:spcPct val="115000"/>
              </a:lnSpc>
              <a:spcBef>
                <a:spcPts val="0"/>
              </a:spcBef>
              <a:spcAft>
                <a:spcPts val="0"/>
              </a:spcAft>
              <a:buClr>
                <a:schemeClr val="dk1"/>
              </a:buClr>
              <a:buSzPts val="1700"/>
              <a:buFont typeface="Bree Serif"/>
              <a:buChar char="●"/>
            </a:pPr>
            <a:r>
              <a:rPr lang="fr-FR" sz="1700">
                <a:solidFill>
                  <a:schemeClr val="dk1"/>
                </a:solidFill>
                <a:latin typeface="Bree Serif"/>
                <a:ea typeface="Bree Serif"/>
                <a:cs typeface="Bree Serif"/>
                <a:sym typeface="Bree Serif"/>
              </a:rPr>
              <a:t>Exercice temporaire des fonctions de recherche pour salariés du privé</a:t>
            </a:r>
            <a:endParaRPr sz="1700">
              <a:solidFill>
                <a:schemeClr val="dk1"/>
              </a:solidFill>
              <a:latin typeface="Bree Serif"/>
              <a:ea typeface="Bree Serif"/>
              <a:cs typeface="Bree Serif"/>
              <a:sym typeface="Bree Serif"/>
            </a:endParaRPr>
          </a:p>
          <a:p>
            <a:pPr marL="457200" lvl="0" indent="-336550" algn="l" rtl="0">
              <a:lnSpc>
                <a:spcPct val="115000"/>
              </a:lnSpc>
              <a:spcBef>
                <a:spcPts val="0"/>
              </a:spcBef>
              <a:spcAft>
                <a:spcPts val="0"/>
              </a:spcAft>
              <a:buClr>
                <a:schemeClr val="dk1"/>
              </a:buClr>
              <a:buSzPts val="1700"/>
              <a:buFont typeface="Bree Serif"/>
              <a:buChar char="●"/>
            </a:pPr>
            <a:r>
              <a:rPr lang="fr-FR" sz="1700">
                <a:solidFill>
                  <a:schemeClr val="dk1"/>
                </a:solidFill>
                <a:latin typeface="Bree Serif"/>
                <a:ea typeface="Bree Serif"/>
                <a:cs typeface="Bree Serif"/>
                <a:sym typeface="Bree Serif"/>
              </a:rPr>
              <a:t>Autorisation pour activité accessoire </a:t>
            </a:r>
            <a:endParaRPr sz="1700">
              <a:solidFill>
                <a:schemeClr val="dk1"/>
              </a:solidFill>
              <a:latin typeface="Bree Serif"/>
              <a:ea typeface="Bree Serif"/>
              <a:cs typeface="Bree Serif"/>
              <a:sym typeface="Bree Serif"/>
            </a:endParaRPr>
          </a:p>
          <a:p>
            <a:pPr marL="457200" lvl="0" indent="-336550" algn="l" rtl="0">
              <a:lnSpc>
                <a:spcPct val="115000"/>
              </a:lnSpc>
              <a:spcBef>
                <a:spcPts val="0"/>
              </a:spcBef>
              <a:spcAft>
                <a:spcPts val="0"/>
              </a:spcAft>
              <a:buClr>
                <a:schemeClr val="dk1"/>
              </a:buClr>
              <a:buSzPts val="1700"/>
              <a:buFont typeface="Bree Serif"/>
              <a:buChar char="●"/>
            </a:pPr>
            <a:r>
              <a:rPr lang="fr-FR" sz="1700">
                <a:solidFill>
                  <a:schemeClr val="dk1"/>
                </a:solidFill>
                <a:latin typeface="Bree Serif"/>
                <a:ea typeface="Bree Serif"/>
                <a:cs typeface="Bree Serif"/>
                <a:sym typeface="Bree Serif"/>
              </a:rPr>
              <a:t>Classement au moment de l’entrée dans le corps des MCF</a:t>
            </a:r>
            <a:endParaRPr sz="1700">
              <a:solidFill>
                <a:schemeClr val="dk1"/>
              </a:solidFill>
              <a:latin typeface="Bree Serif"/>
              <a:ea typeface="Bree Serif"/>
              <a:cs typeface="Bree Serif"/>
              <a:sym typeface="Bree Serif"/>
            </a:endParaRPr>
          </a:p>
          <a:p>
            <a:pPr marL="457200" lvl="0" indent="-336550" algn="l" rtl="0">
              <a:lnSpc>
                <a:spcPct val="115000"/>
              </a:lnSpc>
              <a:spcBef>
                <a:spcPts val="0"/>
              </a:spcBef>
              <a:spcAft>
                <a:spcPts val="0"/>
              </a:spcAft>
              <a:buClr>
                <a:schemeClr val="dk1"/>
              </a:buClr>
              <a:buSzPts val="1700"/>
              <a:buFont typeface="Bree Serif"/>
              <a:buChar char="●"/>
            </a:pPr>
            <a:r>
              <a:rPr lang="fr-FR" sz="1700">
                <a:solidFill>
                  <a:schemeClr val="dk1"/>
                </a:solidFill>
                <a:latin typeface="Bree Serif"/>
                <a:ea typeface="Bree Serif"/>
                <a:cs typeface="Bree Serif"/>
                <a:sym typeface="Bree Serif"/>
              </a:rPr>
              <a:t>Protocole de requalification des emplois (BIATSS)</a:t>
            </a:r>
            <a:endParaRPr sz="1700">
              <a:solidFill>
                <a:schemeClr val="dk1"/>
              </a:solidFill>
              <a:latin typeface="Bree Serif"/>
              <a:ea typeface="Bree Serif"/>
              <a:cs typeface="Bree Serif"/>
              <a:sym typeface="Bree Serif"/>
            </a:endParaRPr>
          </a:p>
          <a:p>
            <a:pPr marL="457200" lvl="0" indent="-336550" algn="l" rtl="0">
              <a:lnSpc>
                <a:spcPct val="115000"/>
              </a:lnSpc>
              <a:spcBef>
                <a:spcPts val="0"/>
              </a:spcBef>
              <a:spcAft>
                <a:spcPts val="0"/>
              </a:spcAft>
              <a:buClr>
                <a:schemeClr val="dk1"/>
              </a:buClr>
              <a:buSzPts val="1700"/>
              <a:buFont typeface="Bree Serif"/>
              <a:buChar char="●"/>
            </a:pPr>
            <a:r>
              <a:rPr lang="fr-FR" sz="1700">
                <a:solidFill>
                  <a:schemeClr val="dk1"/>
                </a:solidFill>
                <a:latin typeface="Bree Serif"/>
                <a:ea typeface="Bree Serif"/>
                <a:cs typeface="Bree Serif"/>
                <a:sym typeface="Bree Serif"/>
              </a:rPr>
              <a:t>RIPEC : régime indemnitaire des personnels enseignants et chercheurs</a:t>
            </a:r>
            <a:endParaRPr sz="1700">
              <a:solidFill>
                <a:schemeClr val="dk1"/>
              </a:solidFill>
              <a:latin typeface="Bree Serif"/>
              <a:ea typeface="Bree Serif"/>
              <a:cs typeface="Bree Serif"/>
              <a:sym typeface="Bree Serif"/>
            </a:endParaRPr>
          </a:p>
          <a:p>
            <a:pPr marL="457200" lvl="0" indent="-336550" algn="l" rtl="0">
              <a:lnSpc>
                <a:spcPct val="115000"/>
              </a:lnSpc>
              <a:spcBef>
                <a:spcPts val="0"/>
              </a:spcBef>
              <a:spcAft>
                <a:spcPts val="0"/>
              </a:spcAft>
              <a:buClr>
                <a:schemeClr val="dk1"/>
              </a:buClr>
              <a:buSzPts val="1700"/>
              <a:buFont typeface="Bree Serif"/>
              <a:buChar char="●"/>
            </a:pPr>
            <a:r>
              <a:rPr lang="fr-FR" sz="1700">
                <a:solidFill>
                  <a:schemeClr val="dk1"/>
                </a:solidFill>
                <a:latin typeface="Bree Serif"/>
                <a:ea typeface="Bree Serif"/>
                <a:cs typeface="Bree Serif"/>
                <a:sym typeface="Bree Serif"/>
              </a:rPr>
              <a:t>Repyramidage des EC : promotion interne des MCF en PU</a:t>
            </a:r>
            <a:endParaRPr sz="1700">
              <a:solidFill>
                <a:schemeClr val="dk1"/>
              </a:solidFill>
              <a:latin typeface="Bree Serif"/>
              <a:ea typeface="Bree Serif"/>
              <a:cs typeface="Bree Serif"/>
              <a:sym typeface="Bree Serif"/>
            </a:endParaRPr>
          </a:p>
          <a:p>
            <a:pPr marL="457200" lvl="0" indent="-336550" algn="l" rtl="0">
              <a:lnSpc>
                <a:spcPct val="115000"/>
              </a:lnSpc>
              <a:spcBef>
                <a:spcPts val="0"/>
              </a:spcBef>
              <a:spcAft>
                <a:spcPts val="0"/>
              </a:spcAft>
              <a:buClr>
                <a:schemeClr val="dk1"/>
              </a:buClr>
              <a:buSzPts val="1700"/>
              <a:buFont typeface="Bree Serif"/>
              <a:buChar char="●"/>
            </a:pPr>
            <a:r>
              <a:rPr lang="fr-FR" sz="1700">
                <a:solidFill>
                  <a:schemeClr val="dk1"/>
                </a:solidFill>
                <a:latin typeface="Bree Serif"/>
                <a:ea typeface="Bree Serif"/>
                <a:cs typeface="Bree Serif"/>
                <a:sym typeface="Bree Serif"/>
              </a:rPr>
              <a:t>Indemnités différentielles de début de carrière MCF</a:t>
            </a:r>
            <a:endParaRPr sz="1700">
              <a:solidFill>
                <a:schemeClr val="dk1"/>
              </a:solidFill>
              <a:latin typeface="Bree Serif"/>
              <a:ea typeface="Bree Serif"/>
              <a:cs typeface="Bree Serif"/>
              <a:sym typeface="Bree Serif"/>
            </a:endParaRPr>
          </a:p>
          <a:p>
            <a:pPr marL="0" lvl="0" indent="0" algn="l" rtl="0">
              <a:spcBef>
                <a:spcPts val="0"/>
              </a:spcBef>
              <a:spcAft>
                <a:spcPts val="0"/>
              </a:spcAft>
              <a:buNone/>
            </a:pPr>
            <a:endParaRPr sz="1200">
              <a:latin typeface="Bree Serif"/>
              <a:ea typeface="Bree Serif"/>
              <a:cs typeface="Bree Serif"/>
              <a:sym typeface="Bree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6"/>
          <p:cNvSpPr/>
          <p:nvPr/>
        </p:nvSpPr>
        <p:spPr>
          <a:xfrm>
            <a:off x="190000" y="1020950"/>
            <a:ext cx="9738900" cy="5941200"/>
          </a:xfrm>
          <a:prstGeom prst="rect">
            <a:avLst/>
          </a:prstGeom>
          <a:noFill/>
          <a:ln>
            <a:noFill/>
          </a:ln>
        </p:spPr>
        <p:txBody>
          <a:bodyPr spcFirstLastPara="1" wrap="square" lIns="90000" tIns="91425" rIns="90000" bIns="91425" anchor="t" anchorCtr="0">
            <a:noAutofit/>
          </a:bodyPr>
          <a:lstStyle/>
          <a:p>
            <a:pPr marL="457200" marR="0" lvl="0" indent="0" algn="l" rtl="0">
              <a:lnSpc>
                <a:spcPct val="115000"/>
              </a:lnSpc>
              <a:spcBef>
                <a:spcPts val="1001"/>
              </a:spcBef>
              <a:spcAft>
                <a:spcPts val="0"/>
              </a:spcAft>
              <a:buNone/>
            </a:pPr>
            <a:endParaRPr sz="1800" b="0" i="0" u="none" strike="noStrike" cap="none">
              <a:latin typeface="Arial"/>
              <a:ea typeface="Arial"/>
              <a:cs typeface="Arial"/>
              <a:sym typeface="Arial"/>
            </a:endParaRPr>
          </a:p>
          <a:p>
            <a:pPr marL="457200" marR="0" lvl="0" indent="0" algn="l" rtl="0">
              <a:lnSpc>
                <a:spcPct val="115000"/>
              </a:lnSpc>
              <a:spcBef>
                <a:spcPts val="1001"/>
              </a:spcBef>
              <a:spcAft>
                <a:spcPts val="0"/>
              </a:spcAft>
              <a:buNone/>
            </a:pPr>
            <a:endParaRPr sz="1800" b="0" i="0" u="none" strike="noStrike" cap="none">
              <a:latin typeface="Arial"/>
              <a:ea typeface="Arial"/>
              <a:cs typeface="Arial"/>
              <a:sym typeface="Arial"/>
            </a:endParaRPr>
          </a:p>
        </p:txBody>
      </p:sp>
      <p:sp>
        <p:nvSpPr>
          <p:cNvPr id="39" name="Google Shape;39;p6"/>
          <p:cNvSpPr/>
          <p:nvPr/>
        </p:nvSpPr>
        <p:spPr>
          <a:xfrm>
            <a:off x="0" y="0"/>
            <a:ext cx="10079280" cy="1062720"/>
          </a:xfrm>
          <a:prstGeom prst="rect">
            <a:avLst/>
          </a:prstGeom>
          <a:noFill/>
          <a:ln>
            <a:noFill/>
          </a:ln>
        </p:spPr>
        <p:txBody>
          <a:bodyPr spcFirstLastPara="1" wrap="square" lIns="0" tIns="0" rIns="0" bIns="0" anchor="ctr" anchorCtr="1">
            <a:noAutofit/>
          </a:bodyPr>
          <a:lstStyle/>
          <a:p>
            <a:pPr marL="0" marR="0" lvl="0" indent="0" algn="ctr" rtl="0">
              <a:lnSpc>
                <a:spcPct val="100000"/>
              </a:lnSpc>
              <a:spcBef>
                <a:spcPts val="0"/>
              </a:spcBef>
              <a:spcAft>
                <a:spcPts val="0"/>
              </a:spcAft>
              <a:buNone/>
            </a:pPr>
            <a:endParaRPr sz="4400" b="0" i="0" u="none" strike="noStrike" cap="none">
              <a:latin typeface="Arial"/>
              <a:ea typeface="Arial"/>
              <a:cs typeface="Arial"/>
              <a:sym typeface="Arial"/>
            </a:endParaRPr>
          </a:p>
        </p:txBody>
      </p:sp>
      <p:sp>
        <p:nvSpPr>
          <p:cNvPr id="40" name="Google Shape;40;p6"/>
          <p:cNvSpPr txBox="1">
            <a:spLocks noGrp="1"/>
          </p:cNvSpPr>
          <p:nvPr>
            <p:ph type="title"/>
          </p:nvPr>
        </p:nvSpPr>
        <p:spPr>
          <a:xfrm>
            <a:off x="504000" y="301325"/>
            <a:ext cx="9072000" cy="960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fr-FR" sz="3900" b="1">
                <a:solidFill>
                  <a:srgbClr val="37962A"/>
                </a:solidFill>
                <a:latin typeface="Lato"/>
                <a:ea typeface="Lato"/>
                <a:cs typeface="Lato"/>
                <a:sym typeface="Lato"/>
              </a:rPr>
              <a:t>RIPEC </a:t>
            </a:r>
            <a:r>
              <a:rPr lang="fr-FR" b="1">
                <a:solidFill>
                  <a:srgbClr val="37962A"/>
                </a:solidFill>
                <a:latin typeface="Lato"/>
                <a:ea typeface="Lato"/>
                <a:cs typeface="Lato"/>
                <a:sym typeface="Lato"/>
              </a:rPr>
              <a:t>(Régime Indemnitaire des Personnels Enseignants et Chercheurs)</a:t>
            </a:r>
            <a:br>
              <a:rPr lang="fr-FR" sz="3900" b="1">
                <a:solidFill>
                  <a:srgbClr val="37962A"/>
                </a:solidFill>
                <a:latin typeface="Lato"/>
                <a:ea typeface="Lato"/>
                <a:cs typeface="Lato"/>
                <a:sym typeface="Lato"/>
              </a:rPr>
            </a:br>
            <a:r>
              <a:rPr lang="fr-FR" b="1">
                <a:solidFill>
                  <a:srgbClr val="980000"/>
                </a:solidFill>
                <a:latin typeface="Lato"/>
                <a:ea typeface="Lato"/>
                <a:cs typeface="Lato"/>
                <a:sym typeface="Lato"/>
              </a:rPr>
              <a:t>PRIMES versées en complément de notre traitement indiciaire</a:t>
            </a:r>
            <a:endParaRPr>
              <a:latin typeface="Lato"/>
              <a:ea typeface="Lato"/>
              <a:cs typeface="Lato"/>
              <a:sym typeface="Lato"/>
            </a:endParaRPr>
          </a:p>
        </p:txBody>
      </p:sp>
      <p:sp>
        <p:nvSpPr>
          <p:cNvPr id="41" name="Google Shape;41;p6"/>
          <p:cNvSpPr txBox="1">
            <a:spLocks noGrp="1"/>
          </p:cNvSpPr>
          <p:nvPr>
            <p:ph type="subTitle" idx="1"/>
          </p:nvPr>
        </p:nvSpPr>
        <p:spPr>
          <a:xfrm>
            <a:off x="353175" y="1262225"/>
            <a:ext cx="9222900" cy="3963000"/>
          </a:xfrm>
          <a:prstGeom prst="rect">
            <a:avLst/>
          </a:prstGeom>
        </p:spPr>
        <p:txBody>
          <a:bodyPr spcFirstLastPara="1" wrap="square" lIns="0" tIns="0" rIns="0" bIns="0" anchor="ctr" anchorCtr="0">
            <a:normAutofit lnSpcReduction="10000"/>
          </a:bodyPr>
          <a:lstStyle/>
          <a:p>
            <a:pPr marL="457200" lvl="0" indent="-317500" algn="just" rtl="0">
              <a:spcBef>
                <a:spcPts val="0"/>
              </a:spcBef>
              <a:spcAft>
                <a:spcPts val="0"/>
              </a:spcAft>
              <a:buSzPts val="1400"/>
              <a:buFont typeface="Bree Serif"/>
              <a:buChar char="●"/>
            </a:pPr>
            <a:r>
              <a:rPr lang="fr-FR">
                <a:latin typeface="Bree Serif"/>
                <a:ea typeface="Bree Serif"/>
                <a:cs typeface="Bree Serif"/>
                <a:sym typeface="Bree Serif"/>
              </a:rPr>
              <a:t>Le RIPEC est décomposé en trois parties versées </a:t>
            </a:r>
            <a:r>
              <a:rPr lang="fr-FR" i="1">
                <a:latin typeface="Bree Serif"/>
                <a:ea typeface="Bree Serif"/>
                <a:cs typeface="Bree Serif"/>
                <a:sym typeface="Bree Serif"/>
              </a:rPr>
              <a:t>mensuellement dans le cadre de nos rémunérations:</a:t>
            </a:r>
            <a:endParaRPr sz="3900" b="1" i="1">
              <a:solidFill>
                <a:srgbClr val="37962A"/>
              </a:solidFill>
              <a:latin typeface="Bree Serif"/>
              <a:ea typeface="Bree Serif"/>
              <a:cs typeface="Bree Serif"/>
              <a:sym typeface="Bree Serif"/>
            </a:endParaRPr>
          </a:p>
          <a:p>
            <a:pPr marL="914400" lvl="1" indent="-317500" algn="just" rtl="0">
              <a:spcBef>
                <a:spcPts val="1000"/>
              </a:spcBef>
              <a:spcAft>
                <a:spcPts val="0"/>
              </a:spcAft>
              <a:buSzPts val="1400"/>
              <a:buAutoNum type="alphaLcPeriod"/>
            </a:pPr>
            <a:r>
              <a:rPr lang="fr-FR" b="1">
                <a:solidFill>
                  <a:srgbClr val="1155CC"/>
                </a:solidFill>
                <a:latin typeface="Bree Serif"/>
                <a:ea typeface="Bree Serif"/>
                <a:cs typeface="Bree Serif"/>
                <a:sym typeface="Bree Serif"/>
              </a:rPr>
              <a:t>Grade</a:t>
            </a:r>
            <a:r>
              <a:rPr lang="fr-FR">
                <a:solidFill>
                  <a:srgbClr val="1155CC"/>
                </a:solidFill>
                <a:latin typeface="Bree Serif"/>
                <a:ea typeface="Bree Serif"/>
                <a:cs typeface="Bree Serif"/>
                <a:sym typeface="Bree Serif"/>
              </a:rPr>
              <a:t>.</a:t>
            </a:r>
            <a:r>
              <a:rPr lang="fr-FR">
                <a:solidFill>
                  <a:srgbClr val="37962A"/>
                </a:solidFill>
                <a:latin typeface="Bree Serif"/>
                <a:ea typeface="Bree Serif"/>
                <a:cs typeface="Bree Serif"/>
                <a:sym typeface="Bree Serif"/>
              </a:rPr>
              <a:t> </a:t>
            </a:r>
            <a:r>
              <a:rPr lang="fr-FR">
                <a:latin typeface="Bree Serif"/>
                <a:ea typeface="Bree Serif"/>
                <a:cs typeface="Bree Serif"/>
                <a:sym typeface="Bree Serif"/>
              </a:rPr>
              <a:t>Montant fixé par arrêté (= prime statutaire pour tout le monde dont la LPR a augmenté le montant)</a:t>
            </a:r>
            <a:endParaRPr>
              <a:latin typeface="Bree Serif"/>
              <a:ea typeface="Bree Serif"/>
              <a:cs typeface="Bree Serif"/>
              <a:sym typeface="Bree Serif"/>
            </a:endParaRPr>
          </a:p>
          <a:p>
            <a:pPr marL="914400" lvl="1" indent="-317500" algn="just" rtl="0">
              <a:spcBef>
                <a:spcPts val="1000"/>
              </a:spcBef>
              <a:spcAft>
                <a:spcPts val="0"/>
              </a:spcAft>
              <a:buSzPts val="1400"/>
              <a:buAutoNum type="alphaLcPeriod"/>
            </a:pPr>
            <a:r>
              <a:rPr lang="fr-FR" b="1">
                <a:solidFill>
                  <a:srgbClr val="1155CC"/>
                </a:solidFill>
                <a:latin typeface="Bree Serif"/>
                <a:ea typeface="Bree Serif"/>
                <a:cs typeface="Bree Serif"/>
                <a:sym typeface="Bree Serif"/>
              </a:rPr>
              <a:t>Fonction</a:t>
            </a:r>
            <a:r>
              <a:rPr lang="fr-FR">
                <a:solidFill>
                  <a:srgbClr val="1155CC"/>
                </a:solidFill>
                <a:latin typeface="Bree Serif"/>
                <a:ea typeface="Bree Serif"/>
                <a:cs typeface="Bree Serif"/>
                <a:sym typeface="Bree Serif"/>
              </a:rPr>
              <a:t>.</a:t>
            </a:r>
            <a:r>
              <a:rPr lang="fr-FR">
                <a:solidFill>
                  <a:srgbClr val="37962A"/>
                </a:solidFill>
                <a:latin typeface="Bree Serif"/>
                <a:ea typeface="Bree Serif"/>
                <a:cs typeface="Bree Serif"/>
                <a:sym typeface="Bree Serif"/>
              </a:rPr>
              <a:t> </a:t>
            </a:r>
            <a:r>
              <a:rPr lang="fr-FR">
                <a:latin typeface="Bree Serif"/>
                <a:ea typeface="Bree Serif"/>
                <a:cs typeface="Bree Serif"/>
                <a:sym typeface="Bree Serif"/>
              </a:rPr>
              <a:t>Responsabilités éligibles sont </a:t>
            </a:r>
            <a:r>
              <a:rPr lang="fr-FR" i="1">
                <a:latin typeface="Bree Serif"/>
                <a:ea typeface="Bree Serif"/>
                <a:cs typeface="Bree Serif"/>
                <a:sym typeface="Bree Serif"/>
              </a:rPr>
              <a:t>déterminées par le chef d’établissement.</a:t>
            </a:r>
            <a:r>
              <a:rPr lang="fr-FR">
                <a:latin typeface="Bree Serif"/>
                <a:ea typeface="Bree Serif"/>
                <a:cs typeface="Bree Serif"/>
                <a:sym typeface="Bree Serif"/>
              </a:rPr>
              <a:t> Plafonds seront définis par le ministère. Prime supplémentaire d’une durée maximale de 18 mois possible pour les chargés de mission.</a:t>
            </a:r>
            <a:endParaRPr>
              <a:latin typeface="Bree Serif"/>
              <a:ea typeface="Bree Serif"/>
              <a:cs typeface="Bree Serif"/>
              <a:sym typeface="Bree Serif"/>
            </a:endParaRPr>
          </a:p>
          <a:p>
            <a:pPr marL="914400" lvl="1" indent="-317500" algn="just" rtl="0">
              <a:spcBef>
                <a:spcPts val="1000"/>
              </a:spcBef>
              <a:spcAft>
                <a:spcPts val="0"/>
              </a:spcAft>
              <a:buSzPts val="1400"/>
              <a:buAutoNum type="alphaLcPeriod"/>
            </a:pPr>
            <a:r>
              <a:rPr lang="fr-FR" b="1">
                <a:solidFill>
                  <a:srgbClr val="1155CC"/>
                </a:solidFill>
                <a:latin typeface="Bree Serif"/>
                <a:ea typeface="Bree Serif"/>
                <a:cs typeface="Bree Serif"/>
                <a:sym typeface="Bree Serif"/>
              </a:rPr>
              <a:t>Individuelle</a:t>
            </a:r>
            <a:r>
              <a:rPr lang="fr-FR">
                <a:solidFill>
                  <a:srgbClr val="1155CC"/>
                </a:solidFill>
                <a:latin typeface="Bree Serif"/>
                <a:ea typeface="Bree Serif"/>
                <a:cs typeface="Bree Serif"/>
                <a:sym typeface="Bree Serif"/>
              </a:rPr>
              <a:t>.</a:t>
            </a:r>
            <a:r>
              <a:rPr lang="fr-FR">
                <a:latin typeface="Bree Serif"/>
                <a:ea typeface="Bree Serif"/>
                <a:cs typeface="Bree Serif"/>
                <a:sym typeface="Bree Serif"/>
              </a:rPr>
              <a:t> « Liée à la qualité des activités et à l’engagement professionnel des agents au regard de l’ensemble des missions définies pour les enseignants-chercheurs » Plancher et plafond max seront définis par le ministère. L’attribution est </a:t>
            </a:r>
            <a:r>
              <a:rPr lang="fr-FR" i="1">
                <a:latin typeface="Bree Serif"/>
                <a:ea typeface="Bree Serif"/>
                <a:cs typeface="Bree Serif"/>
                <a:sym typeface="Bree Serif"/>
              </a:rPr>
              <a:t>déterminée par le chef d’établissement </a:t>
            </a:r>
            <a:r>
              <a:rPr lang="fr-FR">
                <a:latin typeface="Bree Serif"/>
                <a:ea typeface="Bree Serif"/>
                <a:cs typeface="Bree Serif"/>
                <a:sym typeface="Bree Serif"/>
              </a:rPr>
              <a:t>après avis du CAc et du CNU. Convertible en CRCT sous accord du chef d’établissement.</a:t>
            </a:r>
            <a:endParaRPr>
              <a:latin typeface="Bree Serif"/>
              <a:ea typeface="Bree Serif"/>
              <a:cs typeface="Bree Serif"/>
              <a:sym typeface="Bree Serif"/>
            </a:endParaRPr>
          </a:p>
          <a:p>
            <a:pPr marL="0" lvl="0" indent="0" algn="just" rtl="0">
              <a:spcBef>
                <a:spcPts val="0"/>
              </a:spcBef>
              <a:spcAft>
                <a:spcPts val="0"/>
              </a:spcAft>
              <a:buNone/>
            </a:pPr>
            <a:endParaRPr>
              <a:latin typeface="Bree Serif"/>
              <a:ea typeface="Bree Serif"/>
              <a:cs typeface="Bree Serif"/>
              <a:sym typeface="Bree Serif"/>
            </a:endParaRPr>
          </a:p>
        </p:txBody>
      </p:sp>
      <p:grpSp>
        <p:nvGrpSpPr>
          <p:cNvPr id="42" name="Google Shape;42;p6"/>
          <p:cNvGrpSpPr/>
          <p:nvPr/>
        </p:nvGrpSpPr>
        <p:grpSpPr>
          <a:xfrm>
            <a:off x="1478675" y="4829525"/>
            <a:ext cx="7161550" cy="1955800"/>
            <a:chOff x="1478675" y="4829525"/>
            <a:chExt cx="7161550" cy="1955800"/>
          </a:xfrm>
        </p:grpSpPr>
        <p:pic>
          <p:nvPicPr>
            <p:cNvPr id="43" name="Google Shape;43;p6"/>
            <p:cNvPicPr preferRelativeResize="0"/>
            <p:nvPr/>
          </p:nvPicPr>
          <p:blipFill>
            <a:blip r:embed="rId3">
              <a:alphaModFix/>
            </a:blip>
            <a:stretch>
              <a:fillRect/>
            </a:stretch>
          </p:blipFill>
          <p:spPr>
            <a:xfrm>
              <a:off x="1478675" y="4910475"/>
              <a:ext cx="2672908" cy="1793875"/>
            </a:xfrm>
            <a:prstGeom prst="rect">
              <a:avLst/>
            </a:prstGeom>
            <a:noFill/>
            <a:ln>
              <a:noFill/>
            </a:ln>
          </p:spPr>
        </p:pic>
        <p:pic>
          <p:nvPicPr>
            <p:cNvPr id="44" name="Google Shape;44;p6"/>
            <p:cNvPicPr preferRelativeResize="0"/>
            <p:nvPr/>
          </p:nvPicPr>
          <p:blipFill>
            <a:blip r:embed="rId4">
              <a:alphaModFix/>
            </a:blip>
            <a:stretch>
              <a:fillRect/>
            </a:stretch>
          </p:blipFill>
          <p:spPr>
            <a:xfrm>
              <a:off x="4849125" y="4829525"/>
              <a:ext cx="3791100" cy="195580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04000" y="0"/>
            <a:ext cx="9072000" cy="156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fr-FR" sz="3900" b="1">
                <a:solidFill>
                  <a:srgbClr val="37962A"/>
                </a:solidFill>
                <a:latin typeface="Lato"/>
                <a:ea typeface="Lato"/>
                <a:cs typeface="Lato"/>
                <a:sym typeface="Lato"/>
              </a:rPr>
              <a:t>Scénario d’évolution</a:t>
            </a:r>
            <a:endParaRPr sz="3900" b="1">
              <a:solidFill>
                <a:srgbClr val="37962A"/>
              </a:solidFill>
              <a:latin typeface="Lato"/>
              <a:ea typeface="Lato"/>
              <a:cs typeface="Lato"/>
              <a:sym typeface="Lato"/>
            </a:endParaRPr>
          </a:p>
          <a:p>
            <a:pPr marL="0" lvl="0" indent="0" algn="l" rtl="0">
              <a:spcBef>
                <a:spcPts val="0"/>
              </a:spcBef>
              <a:spcAft>
                <a:spcPts val="0"/>
              </a:spcAft>
              <a:buNone/>
            </a:pPr>
            <a:r>
              <a:rPr lang="fr-FR" sz="3900" b="1">
                <a:solidFill>
                  <a:srgbClr val="37962A"/>
                </a:solidFill>
                <a:latin typeface="Lato"/>
                <a:ea typeface="Lato"/>
                <a:cs typeface="Lato"/>
                <a:sym typeface="Lato"/>
              </a:rPr>
              <a:t>des trois parties du RIPEC</a:t>
            </a:r>
            <a:endParaRPr sz="3900" b="1">
              <a:solidFill>
                <a:srgbClr val="37962A"/>
              </a:solidFill>
              <a:latin typeface="Lato"/>
              <a:ea typeface="Lato"/>
              <a:cs typeface="Lato"/>
              <a:sym typeface="Lato"/>
            </a:endParaRPr>
          </a:p>
        </p:txBody>
      </p:sp>
      <p:sp>
        <p:nvSpPr>
          <p:cNvPr id="51" name="Google Shape;51;p7"/>
          <p:cNvSpPr txBox="1">
            <a:spLocks noGrp="1"/>
          </p:cNvSpPr>
          <p:nvPr>
            <p:ph type="subTitle" idx="1"/>
          </p:nvPr>
        </p:nvSpPr>
        <p:spPr>
          <a:xfrm>
            <a:off x="504000" y="1768677"/>
            <a:ext cx="9072000" cy="27801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endParaRPr/>
          </a:p>
        </p:txBody>
      </p:sp>
      <p:pic>
        <p:nvPicPr>
          <p:cNvPr id="52" name="Google Shape;52;p7"/>
          <p:cNvPicPr preferRelativeResize="0"/>
          <p:nvPr/>
        </p:nvPicPr>
        <p:blipFill rotWithShape="1">
          <a:blip r:embed="rId3">
            <a:alphaModFix/>
          </a:blip>
          <a:srcRect b="52836"/>
          <a:stretch/>
        </p:blipFill>
        <p:spPr>
          <a:xfrm>
            <a:off x="534275" y="1631000"/>
            <a:ext cx="9011477" cy="2779974"/>
          </a:xfrm>
          <a:prstGeom prst="rect">
            <a:avLst/>
          </a:prstGeom>
          <a:noFill/>
          <a:ln>
            <a:noFill/>
          </a:ln>
        </p:spPr>
      </p:pic>
      <p:sp>
        <p:nvSpPr>
          <p:cNvPr id="53" name="Google Shape;53;p7"/>
          <p:cNvSpPr txBox="1"/>
          <p:nvPr/>
        </p:nvSpPr>
        <p:spPr>
          <a:xfrm>
            <a:off x="534275" y="4615575"/>
            <a:ext cx="9072000" cy="1908600"/>
          </a:xfrm>
          <a:prstGeom prst="rect">
            <a:avLst/>
          </a:prstGeom>
          <a:noFill/>
          <a:ln>
            <a:noFill/>
          </a:ln>
        </p:spPr>
        <p:txBody>
          <a:bodyPr spcFirstLastPara="1" wrap="square" lIns="91425" tIns="91425" rIns="91425" bIns="91425" anchor="t" anchorCtr="0">
            <a:spAutoFit/>
          </a:bodyPr>
          <a:lstStyle/>
          <a:p>
            <a:pPr marL="0" lvl="0" indent="179999" algn="just" rtl="0">
              <a:spcBef>
                <a:spcPts val="0"/>
              </a:spcBef>
              <a:spcAft>
                <a:spcPts val="0"/>
              </a:spcAft>
              <a:buNone/>
            </a:pPr>
            <a:r>
              <a:rPr lang="fr-FR" b="1">
                <a:latin typeface="Bree Serif"/>
                <a:ea typeface="Bree Serif"/>
                <a:cs typeface="Bree Serif"/>
                <a:sym typeface="Bree Serif"/>
              </a:rPr>
              <a:t>Situation actuelle </a:t>
            </a:r>
            <a:r>
              <a:rPr lang="fr-FR">
                <a:latin typeface="Bree Serif"/>
                <a:ea typeface="Bree Serif"/>
                <a:cs typeface="Bree Serif"/>
                <a:sym typeface="Bree Serif"/>
              </a:rPr>
              <a:t>: En moyenne chacun percevrait 3 106 €. Or ce montant est ventilé en trois parts, dont seule la part statutaire est versée à tous les EC (1 198 € par EC). Un EC qui aurait l’ensemble des primes aurait en moyenne 9 535 €.</a:t>
            </a:r>
            <a:endParaRPr>
              <a:latin typeface="Bree Serif"/>
              <a:ea typeface="Bree Serif"/>
              <a:cs typeface="Bree Serif"/>
              <a:sym typeface="Bree Serif"/>
            </a:endParaRPr>
          </a:p>
          <a:p>
            <a:pPr marL="0" lvl="0" indent="179999" algn="just" rtl="0">
              <a:spcBef>
                <a:spcPts val="0"/>
              </a:spcBef>
              <a:spcAft>
                <a:spcPts val="0"/>
              </a:spcAft>
              <a:buNone/>
            </a:pPr>
            <a:r>
              <a:rPr lang="fr-FR" b="1">
                <a:latin typeface="Bree Serif"/>
                <a:ea typeface="Bree Serif"/>
                <a:cs typeface="Bree Serif"/>
                <a:sym typeface="Bree Serif"/>
              </a:rPr>
              <a:t>À terme en 2028 : </a:t>
            </a:r>
            <a:r>
              <a:rPr lang="fr-FR">
                <a:latin typeface="Bree Serif"/>
                <a:ea typeface="Bree Serif"/>
                <a:cs typeface="Bree Serif"/>
                <a:sym typeface="Bree Serif"/>
              </a:rPr>
              <a:t>Si le montant des primes était distribué équitablement à l’ensemble des EC, chacun percevrait en moyenne 10 130 €. Ce montant étant ventilé en trois parts, dont seule la part statutaire est versée à tous les EC (6 383 € par EC), un EC qui aurait l’ensemble des primes aurait donc en moyenne 15 752 €.</a:t>
            </a:r>
            <a:endParaRPr>
              <a:latin typeface="Bree Serif"/>
              <a:ea typeface="Bree Serif"/>
              <a:cs typeface="Bree Serif"/>
              <a:sym typeface="Bree Serif"/>
            </a:endParaRPr>
          </a:p>
          <a:p>
            <a:pPr marL="0" lvl="0" indent="179999" algn="just" rtl="0">
              <a:spcBef>
                <a:spcPts val="0"/>
              </a:spcBef>
              <a:spcAft>
                <a:spcPts val="0"/>
              </a:spcAft>
              <a:buNone/>
            </a:pPr>
            <a:r>
              <a:rPr lang="fr-FR">
                <a:latin typeface="Bree Serif"/>
                <a:ea typeface="Bree Serif"/>
                <a:cs typeface="Bree Serif"/>
                <a:sym typeface="Bree Serif"/>
              </a:rPr>
              <a:t>Si la part statutaire augmente, la différence entre la part statutaire et le maximum moyen que peut toucher un EC reste très importante.</a:t>
            </a:r>
            <a:endParaRPr>
              <a:latin typeface="Bree Serif"/>
              <a:ea typeface="Bree Serif"/>
              <a:cs typeface="Bree Serif"/>
              <a:sym typeface="Bree Serif"/>
            </a:endParaRPr>
          </a:p>
        </p:txBody>
      </p:sp>
      <p:sp>
        <p:nvSpPr>
          <p:cNvPr id="54" name="Google Shape;54;p7"/>
          <p:cNvSpPr txBox="1"/>
          <p:nvPr/>
        </p:nvSpPr>
        <p:spPr>
          <a:xfrm>
            <a:off x="6344700" y="1631000"/>
            <a:ext cx="1597500" cy="4002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5" name="Google Shape;55;p7"/>
          <p:cNvSpPr txBox="1"/>
          <p:nvPr/>
        </p:nvSpPr>
        <p:spPr>
          <a:xfrm>
            <a:off x="6344700" y="3123288"/>
            <a:ext cx="1597500" cy="4002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6" name="Google Shape;56;p7"/>
          <p:cNvSpPr/>
          <p:nvPr/>
        </p:nvSpPr>
        <p:spPr>
          <a:xfrm>
            <a:off x="9545750" y="1889900"/>
            <a:ext cx="472500" cy="292500"/>
          </a:xfrm>
          <a:prstGeom prst="lef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a:off x="9545750" y="3392250"/>
            <a:ext cx="472500" cy="292500"/>
          </a:xfrm>
          <a:prstGeom prst="lef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a:off x="8730600" y="2511025"/>
            <a:ext cx="1350023" cy="40020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2020</a:t>
            </a:r>
          </a:p>
        </p:txBody>
      </p:sp>
      <p:sp>
        <p:nvSpPr>
          <p:cNvPr id="59" name="Google Shape;59;p7"/>
          <p:cNvSpPr/>
          <p:nvPr/>
        </p:nvSpPr>
        <p:spPr>
          <a:xfrm>
            <a:off x="8730600" y="3950063"/>
            <a:ext cx="1352538" cy="40020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2028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504000" y="301325"/>
            <a:ext cx="9072000" cy="1261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fr-FR" sz="3900" b="1">
                <a:solidFill>
                  <a:srgbClr val="37962A"/>
                </a:solidFill>
                <a:latin typeface="Lato"/>
                <a:ea typeface="Lato"/>
                <a:cs typeface="Lato"/>
                <a:sym typeface="Lato"/>
              </a:rPr>
              <a:t>RIPEC (Régime Indemnitaire des Personnels Enseignants et Chercheurs)</a:t>
            </a:r>
            <a:endParaRPr>
              <a:latin typeface="Lato"/>
              <a:ea typeface="Lato"/>
              <a:cs typeface="Lato"/>
              <a:sym typeface="Lato"/>
            </a:endParaRPr>
          </a:p>
        </p:txBody>
      </p:sp>
      <p:sp>
        <p:nvSpPr>
          <p:cNvPr id="66" name="Google Shape;66;p8"/>
          <p:cNvSpPr txBox="1">
            <a:spLocks noGrp="1"/>
          </p:cNvSpPr>
          <p:nvPr>
            <p:ph type="subTitle" idx="1"/>
          </p:nvPr>
        </p:nvSpPr>
        <p:spPr>
          <a:xfrm>
            <a:off x="474000" y="1563125"/>
            <a:ext cx="9132000" cy="5396700"/>
          </a:xfrm>
          <a:prstGeom prst="rect">
            <a:avLst/>
          </a:prstGeom>
        </p:spPr>
        <p:txBody>
          <a:bodyPr spcFirstLastPara="1" wrap="square" lIns="0" tIns="0" rIns="0" bIns="0" anchor="ctr" anchorCtr="0">
            <a:normAutofit fontScale="85000" lnSpcReduction="20000"/>
          </a:bodyPr>
          <a:lstStyle/>
          <a:p>
            <a:pPr marL="0" lvl="0" indent="0" algn="l" rtl="0">
              <a:spcBef>
                <a:spcPts val="0"/>
              </a:spcBef>
              <a:spcAft>
                <a:spcPts val="0"/>
              </a:spcAft>
              <a:buNone/>
            </a:pPr>
            <a:r>
              <a:rPr lang="fr-FR" sz="2608" b="1">
                <a:solidFill>
                  <a:srgbClr val="980000"/>
                </a:solidFill>
                <a:latin typeface="Lato"/>
                <a:ea typeface="Lato"/>
                <a:cs typeface="Lato"/>
                <a:sym typeface="Lato"/>
              </a:rPr>
              <a:t>Analyse du SNESUP</a:t>
            </a:r>
            <a:endParaRPr b="1">
              <a:solidFill>
                <a:srgbClr val="980000"/>
              </a:solidFill>
              <a:latin typeface="Lato"/>
              <a:ea typeface="Lato"/>
              <a:cs typeface="Lato"/>
              <a:sym typeface="Lato"/>
            </a:endParaRPr>
          </a:p>
          <a:p>
            <a:pPr marL="457200" lvl="0" indent="-304165" algn="l" rtl="0">
              <a:spcBef>
                <a:spcPts val="1000"/>
              </a:spcBef>
              <a:spcAft>
                <a:spcPts val="0"/>
              </a:spcAft>
              <a:buSzPct val="77777"/>
              <a:buChar char="●"/>
            </a:pPr>
            <a:r>
              <a:rPr lang="fr-FR" b="1">
                <a:solidFill>
                  <a:srgbClr val="980000"/>
                </a:solidFill>
                <a:latin typeface="Bree Serif"/>
                <a:ea typeface="Bree Serif"/>
                <a:cs typeface="Bree Serif"/>
                <a:sym typeface="Bree Serif"/>
              </a:rPr>
              <a:t>Le RIPEC augmente le poids de l'indemnitaire</a:t>
            </a:r>
            <a:r>
              <a:rPr lang="fr-FR">
                <a:latin typeface="Bree Serif"/>
                <a:ea typeface="Bree Serif"/>
                <a:cs typeface="Bree Serif"/>
                <a:sym typeface="Bree Serif"/>
              </a:rPr>
              <a:t> (x3) par rapport au traitement indiciaire (hier de 2% à 24% et en 2028 de 16% à 40%). </a:t>
            </a:r>
            <a:endParaRPr>
              <a:latin typeface="Bree Serif"/>
              <a:ea typeface="Bree Serif"/>
              <a:cs typeface="Bree Serif"/>
              <a:sym typeface="Bree Serif"/>
            </a:endParaRPr>
          </a:p>
          <a:p>
            <a:pPr marL="457200" lvl="0" indent="-304165" algn="l" rtl="0">
              <a:spcBef>
                <a:spcPts val="1000"/>
              </a:spcBef>
              <a:spcAft>
                <a:spcPts val="0"/>
              </a:spcAft>
              <a:buSzPct val="77777"/>
              <a:buChar char="●"/>
            </a:pPr>
            <a:r>
              <a:rPr lang="fr-FR" b="1">
                <a:solidFill>
                  <a:srgbClr val="980000"/>
                </a:solidFill>
                <a:latin typeface="Bree Serif"/>
                <a:ea typeface="Bree Serif"/>
                <a:cs typeface="Bree Serif"/>
                <a:sym typeface="Bree Serif"/>
              </a:rPr>
              <a:t>Aucune évolution de la grille indiciaire</a:t>
            </a:r>
            <a:r>
              <a:rPr lang="fr-FR">
                <a:latin typeface="Bree Serif"/>
                <a:ea typeface="Bree Serif"/>
                <a:cs typeface="Bree Serif"/>
                <a:sym typeface="Bree Serif"/>
              </a:rPr>
              <a:t> ou du point d’indice n’est prévu (gel depuis 2010).</a:t>
            </a:r>
            <a:endParaRPr>
              <a:latin typeface="Bree Serif"/>
              <a:ea typeface="Bree Serif"/>
              <a:cs typeface="Bree Serif"/>
              <a:sym typeface="Bree Serif"/>
            </a:endParaRPr>
          </a:p>
          <a:p>
            <a:pPr marL="457200" lvl="0" indent="-304165" algn="l" rtl="0">
              <a:spcBef>
                <a:spcPts val="1000"/>
              </a:spcBef>
              <a:spcAft>
                <a:spcPts val="0"/>
              </a:spcAft>
              <a:buSzPct val="77777"/>
              <a:buChar char="●"/>
            </a:pPr>
            <a:r>
              <a:rPr lang="fr-FR" b="1">
                <a:solidFill>
                  <a:srgbClr val="980000"/>
                </a:solidFill>
                <a:latin typeface="Bree Serif"/>
                <a:ea typeface="Bree Serif"/>
                <a:cs typeface="Bree Serif"/>
                <a:sym typeface="Bree Serif"/>
              </a:rPr>
              <a:t>Le régime indemnitaire est attribué par le chef d’établissement</a:t>
            </a:r>
            <a:r>
              <a:rPr lang="fr-FR">
                <a:latin typeface="Bree Serif"/>
                <a:ea typeface="Bree Serif"/>
                <a:cs typeface="Bree Serif"/>
                <a:sym typeface="Bree Serif"/>
              </a:rPr>
              <a:t> alors que les instances collégiales, CAc restreint et CNU, se contentent de donner des avis non contraignants </a:t>
            </a:r>
            <a:r>
              <a:rPr lang="fr-FR">
                <a:solidFill>
                  <a:schemeClr val="dk1"/>
                </a:solidFill>
                <a:latin typeface="Bree Serif"/>
                <a:ea typeface="Bree Serif"/>
                <a:cs typeface="Bree Serif"/>
                <a:sym typeface="Bree Serif"/>
              </a:rPr>
              <a:t>(</a:t>
            </a:r>
            <a:r>
              <a:rPr lang="fr-FR" b="1">
                <a:solidFill>
                  <a:srgbClr val="980000"/>
                </a:solidFill>
                <a:latin typeface="Bree Serif"/>
                <a:ea typeface="Bree Serif"/>
                <a:cs typeface="Bree Serif"/>
                <a:sym typeface="Bree Serif"/>
              </a:rPr>
              <a:t>Clientélisme</a:t>
            </a:r>
            <a:r>
              <a:rPr lang="fr-FR">
                <a:solidFill>
                  <a:schemeClr val="dk1"/>
                </a:solidFill>
                <a:latin typeface="Bree Serif"/>
                <a:ea typeface="Bree Serif"/>
                <a:cs typeface="Bree Serif"/>
                <a:sym typeface="Bree Serif"/>
              </a:rPr>
              <a:t>) </a:t>
            </a:r>
            <a:endParaRPr>
              <a:latin typeface="Bree Serif"/>
              <a:ea typeface="Bree Serif"/>
              <a:cs typeface="Bree Serif"/>
              <a:sym typeface="Bree Serif"/>
            </a:endParaRPr>
          </a:p>
          <a:p>
            <a:pPr marL="457200" lvl="0" indent="-304165" algn="l" rtl="0">
              <a:spcBef>
                <a:spcPts val="1000"/>
              </a:spcBef>
              <a:spcAft>
                <a:spcPts val="0"/>
              </a:spcAft>
              <a:buSzPct val="77777"/>
              <a:buChar char="●"/>
            </a:pPr>
            <a:r>
              <a:rPr lang="fr-FR" b="1">
                <a:solidFill>
                  <a:srgbClr val="980000"/>
                </a:solidFill>
                <a:latin typeface="Bree Serif"/>
                <a:ea typeface="Bree Serif"/>
                <a:cs typeface="Bree Serif"/>
                <a:sym typeface="Bree Serif"/>
              </a:rPr>
              <a:t>La perte de l’indépendance des enseignants-chercheurs</a:t>
            </a:r>
            <a:r>
              <a:rPr lang="fr-FR">
                <a:latin typeface="Bree Serif"/>
                <a:ea typeface="Bree Serif"/>
                <a:cs typeface="Bree Serif"/>
                <a:sym typeface="Bree Serif"/>
              </a:rPr>
              <a:t> est patente avec l’attribution d’une prime d’« excellence » par un chef d’établissement pas obligatoirement enseignant-chercheur.</a:t>
            </a:r>
            <a:endParaRPr>
              <a:latin typeface="Bree Serif"/>
              <a:ea typeface="Bree Serif"/>
              <a:cs typeface="Bree Serif"/>
              <a:sym typeface="Bree Serif"/>
            </a:endParaRPr>
          </a:p>
          <a:p>
            <a:pPr marL="457200" lvl="0" indent="-304165" algn="l" rtl="0">
              <a:spcBef>
                <a:spcPts val="1000"/>
              </a:spcBef>
              <a:spcAft>
                <a:spcPts val="0"/>
              </a:spcAft>
              <a:buSzPct val="77777"/>
              <a:buChar char="●"/>
            </a:pPr>
            <a:r>
              <a:rPr lang="fr-FR">
                <a:latin typeface="Bree Serif"/>
                <a:ea typeface="Bree Serif"/>
                <a:cs typeface="Bree Serif"/>
                <a:sym typeface="Bree Serif"/>
              </a:rPr>
              <a:t>Le projet a été précipité avec un passage en force sans </a:t>
            </a:r>
            <a:r>
              <a:rPr lang="fr-FR" b="1">
                <a:solidFill>
                  <a:srgbClr val="980000"/>
                </a:solidFill>
                <a:latin typeface="Bree Serif"/>
                <a:ea typeface="Bree Serif"/>
                <a:cs typeface="Bree Serif"/>
                <a:sym typeface="Bree Serif"/>
              </a:rPr>
              <a:t>aucune place à la concertation</a:t>
            </a:r>
            <a:r>
              <a:rPr lang="fr-FR">
                <a:latin typeface="Bree Serif"/>
                <a:ea typeface="Bree Serif"/>
                <a:cs typeface="Bree Serif"/>
                <a:sym typeface="Bree Serif"/>
              </a:rPr>
              <a:t>. </a:t>
            </a:r>
            <a:endParaRPr>
              <a:latin typeface="Bree Serif"/>
              <a:ea typeface="Bree Serif"/>
              <a:cs typeface="Bree Serif"/>
              <a:sym typeface="Bree Serif"/>
            </a:endParaRPr>
          </a:p>
          <a:p>
            <a:pPr marL="457200" lvl="0" indent="-304165" algn="just" rtl="0">
              <a:spcBef>
                <a:spcPts val="1000"/>
              </a:spcBef>
              <a:spcAft>
                <a:spcPts val="0"/>
              </a:spcAft>
              <a:buClr>
                <a:schemeClr val="dk1"/>
              </a:buClr>
              <a:buSzPct val="77777"/>
              <a:buChar char="●"/>
            </a:pPr>
            <a:r>
              <a:rPr lang="fr-FR" b="1">
                <a:solidFill>
                  <a:srgbClr val="980000"/>
                </a:solidFill>
                <a:latin typeface="Bree Serif"/>
                <a:ea typeface="Bree Serif"/>
                <a:cs typeface="Bree Serif"/>
                <a:sym typeface="Bree Serif"/>
              </a:rPr>
              <a:t>Les critères d’appréciation</a:t>
            </a:r>
            <a:r>
              <a:rPr lang="fr-FR">
                <a:solidFill>
                  <a:schemeClr val="dk1"/>
                </a:solidFill>
                <a:latin typeface="Bree Serif"/>
                <a:ea typeface="Bree Serif"/>
                <a:cs typeface="Bree Serif"/>
                <a:sym typeface="Bree Serif"/>
              </a:rPr>
              <a:t> et la mise en œuvre seront précisés dans </a:t>
            </a:r>
            <a:r>
              <a:rPr lang="fr-FR" b="1">
                <a:solidFill>
                  <a:srgbClr val="980000"/>
                </a:solidFill>
                <a:latin typeface="Bree Serif"/>
                <a:ea typeface="Bree Serif"/>
                <a:cs typeface="Bree Serif"/>
                <a:sym typeface="Bree Serif"/>
              </a:rPr>
              <a:t>les lignes directrices de gestion ministérielle et locale de l’établissement</a:t>
            </a:r>
            <a:r>
              <a:rPr lang="fr-FR">
                <a:solidFill>
                  <a:schemeClr val="dk1"/>
                </a:solidFill>
                <a:latin typeface="Bree Serif"/>
                <a:ea typeface="Bree Serif"/>
                <a:cs typeface="Bree Serif"/>
                <a:sym typeface="Bree Serif"/>
              </a:rPr>
              <a:t>. </a:t>
            </a:r>
            <a:endParaRPr>
              <a:solidFill>
                <a:schemeClr val="dk1"/>
              </a:solidFill>
              <a:latin typeface="Bree Serif"/>
              <a:ea typeface="Bree Serif"/>
              <a:cs typeface="Bree Serif"/>
              <a:sym typeface="Bree Serif"/>
            </a:endParaRPr>
          </a:p>
          <a:p>
            <a:pPr marL="457200" lvl="0" indent="-304165" algn="just" rtl="0">
              <a:spcBef>
                <a:spcPts val="1000"/>
              </a:spcBef>
              <a:spcAft>
                <a:spcPts val="0"/>
              </a:spcAft>
              <a:buClr>
                <a:schemeClr val="dk1"/>
              </a:buClr>
              <a:buSzPct val="77777"/>
              <a:buChar char="●"/>
            </a:pPr>
            <a:r>
              <a:rPr lang="fr-FR">
                <a:solidFill>
                  <a:schemeClr val="dk1"/>
                </a:solidFill>
                <a:latin typeface="Bree Serif"/>
                <a:ea typeface="Bree Serif"/>
                <a:cs typeface="Bree Serif"/>
                <a:sym typeface="Bree Serif"/>
              </a:rPr>
              <a:t>L’enveloppe est déterminée par le ministère (donc </a:t>
            </a:r>
            <a:r>
              <a:rPr lang="fr-FR" b="1">
                <a:solidFill>
                  <a:srgbClr val="980000"/>
                </a:solidFill>
                <a:latin typeface="Bree Serif"/>
                <a:ea typeface="Bree Serif"/>
                <a:cs typeface="Bree Serif"/>
                <a:sym typeface="Bree Serif"/>
              </a:rPr>
              <a:t>montant limité et nécessité de choisir</a:t>
            </a:r>
            <a:r>
              <a:rPr lang="fr-FR">
                <a:solidFill>
                  <a:schemeClr val="dk1"/>
                </a:solidFill>
                <a:latin typeface="Bree Serif"/>
                <a:ea typeface="Bree Serif"/>
                <a:cs typeface="Bree Serif"/>
                <a:sym typeface="Bree Serif"/>
              </a:rPr>
              <a:t>)</a:t>
            </a:r>
            <a:endParaRPr>
              <a:solidFill>
                <a:schemeClr val="dk1"/>
              </a:solidFill>
              <a:latin typeface="Bree Serif"/>
              <a:ea typeface="Bree Serif"/>
              <a:cs typeface="Bree Serif"/>
              <a:sym typeface="Bree Serif"/>
            </a:endParaRPr>
          </a:p>
          <a:p>
            <a:pPr marL="0" lvl="0" indent="0" algn="just" rtl="0">
              <a:spcBef>
                <a:spcPts val="1000"/>
              </a:spcBef>
              <a:spcAft>
                <a:spcPts val="0"/>
              </a:spcAft>
              <a:buNone/>
            </a:pPr>
            <a:r>
              <a:rPr lang="fr-FR" sz="2608" b="1">
                <a:solidFill>
                  <a:schemeClr val="dk2"/>
                </a:solidFill>
                <a:latin typeface="Lato"/>
                <a:ea typeface="Lato"/>
                <a:cs typeface="Lato"/>
                <a:sym typeface="Lato"/>
              </a:rPr>
              <a:t>Nos revendications</a:t>
            </a:r>
            <a:endParaRPr sz="2608" b="1">
              <a:solidFill>
                <a:schemeClr val="dk2"/>
              </a:solidFill>
              <a:latin typeface="Lato"/>
              <a:ea typeface="Lato"/>
              <a:cs typeface="Lato"/>
              <a:sym typeface="Lato"/>
            </a:endParaRPr>
          </a:p>
          <a:p>
            <a:pPr marL="457200" lvl="0" indent="-304165" algn="just" rtl="0">
              <a:spcBef>
                <a:spcPts val="1000"/>
              </a:spcBef>
              <a:spcAft>
                <a:spcPts val="0"/>
              </a:spcAft>
              <a:buClr>
                <a:schemeClr val="dk1"/>
              </a:buClr>
              <a:buSzPct val="77777"/>
              <a:buChar char="➔"/>
            </a:pPr>
            <a:r>
              <a:rPr lang="fr-FR" b="1">
                <a:solidFill>
                  <a:schemeClr val="dk2"/>
                </a:solidFill>
                <a:latin typeface="Bree Serif"/>
                <a:ea typeface="Bree Serif"/>
                <a:cs typeface="Bree Serif"/>
                <a:sym typeface="Bree Serif"/>
              </a:rPr>
              <a:t>revalorisation et rattrapage du point d’indice</a:t>
            </a:r>
            <a:r>
              <a:rPr lang="fr-FR">
                <a:solidFill>
                  <a:schemeClr val="accent1"/>
                </a:solidFill>
                <a:latin typeface="Bree Serif"/>
                <a:ea typeface="Bree Serif"/>
                <a:cs typeface="Bree Serif"/>
                <a:sym typeface="Bree Serif"/>
              </a:rPr>
              <a:t> </a:t>
            </a:r>
            <a:r>
              <a:rPr lang="fr-FR">
                <a:solidFill>
                  <a:schemeClr val="dk1"/>
                </a:solidFill>
                <a:latin typeface="Bree Serif"/>
                <a:ea typeface="Bree Serif"/>
                <a:cs typeface="Bree Serif"/>
                <a:sym typeface="Bree Serif"/>
              </a:rPr>
              <a:t>depuis 2010 (+15% d’inflation et +3,25% de prélèvement pour les pensions) ; </a:t>
            </a:r>
            <a:endParaRPr>
              <a:solidFill>
                <a:schemeClr val="dk1"/>
              </a:solidFill>
              <a:latin typeface="Bree Serif"/>
              <a:ea typeface="Bree Serif"/>
              <a:cs typeface="Bree Serif"/>
              <a:sym typeface="Bree Serif"/>
            </a:endParaRPr>
          </a:p>
          <a:p>
            <a:pPr marL="457200" lvl="0" indent="-304165" algn="just" rtl="0">
              <a:spcBef>
                <a:spcPts val="1000"/>
              </a:spcBef>
              <a:spcAft>
                <a:spcPts val="0"/>
              </a:spcAft>
              <a:buClr>
                <a:schemeClr val="dk1"/>
              </a:buClr>
              <a:buSzPct val="77777"/>
              <a:buChar char="➔"/>
            </a:pPr>
            <a:r>
              <a:rPr lang="fr-FR">
                <a:solidFill>
                  <a:schemeClr val="dk1"/>
                </a:solidFill>
                <a:latin typeface="Bree Serif"/>
                <a:ea typeface="Bree Serif"/>
                <a:cs typeface="Bree Serif"/>
                <a:sym typeface="Bree Serif"/>
              </a:rPr>
              <a:t>dans l’immédiat : </a:t>
            </a:r>
            <a:r>
              <a:rPr lang="fr-FR" b="1">
                <a:solidFill>
                  <a:schemeClr val="dk2"/>
                </a:solidFill>
                <a:highlight>
                  <a:schemeClr val="lt1"/>
                </a:highlight>
                <a:latin typeface="Bree Serif"/>
                <a:ea typeface="Bree Serif"/>
                <a:cs typeface="Bree Serif"/>
                <a:sym typeface="Bree Serif"/>
              </a:rPr>
              <a:t>amélioration des grilles indiciaires</a:t>
            </a:r>
            <a:r>
              <a:rPr lang="fr-FR">
                <a:solidFill>
                  <a:schemeClr val="dk2"/>
                </a:solidFill>
                <a:highlight>
                  <a:schemeClr val="lt1"/>
                </a:highlight>
                <a:latin typeface="Bree Serif"/>
                <a:ea typeface="Bree Serif"/>
                <a:cs typeface="Bree Serif"/>
                <a:sym typeface="Bree Serif"/>
              </a:rPr>
              <a:t>, </a:t>
            </a:r>
            <a:r>
              <a:rPr lang="fr-FR" b="1">
                <a:solidFill>
                  <a:schemeClr val="dk2"/>
                </a:solidFill>
                <a:highlight>
                  <a:schemeClr val="lt1"/>
                </a:highlight>
                <a:latin typeface="Bree Serif"/>
                <a:ea typeface="Bree Serif"/>
                <a:cs typeface="Bree Serif"/>
                <a:sym typeface="Bree Serif"/>
              </a:rPr>
              <a:t>primes égales pour tous et toutes</a:t>
            </a:r>
            <a:r>
              <a:rPr lang="fr-FR">
                <a:solidFill>
                  <a:schemeClr val="dk2"/>
                </a:solidFill>
                <a:highlight>
                  <a:schemeClr val="lt1"/>
                </a:highlight>
                <a:latin typeface="Bree Serif"/>
                <a:ea typeface="Bree Serif"/>
                <a:cs typeface="Bree Serif"/>
                <a:sym typeface="Bree Serif"/>
              </a:rPr>
              <a:t> ; </a:t>
            </a:r>
            <a:endParaRPr>
              <a:solidFill>
                <a:schemeClr val="dk2"/>
              </a:solidFill>
              <a:highlight>
                <a:schemeClr val="lt1"/>
              </a:highlight>
              <a:latin typeface="Bree Serif"/>
              <a:ea typeface="Bree Serif"/>
              <a:cs typeface="Bree Serif"/>
              <a:sym typeface="Bree Serif"/>
            </a:endParaRPr>
          </a:p>
          <a:p>
            <a:pPr marL="457200" lvl="0" indent="-304165" algn="just" rtl="0">
              <a:spcBef>
                <a:spcPts val="1000"/>
              </a:spcBef>
              <a:spcAft>
                <a:spcPts val="0"/>
              </a:spcAft>
              <a:buClr>
                <a:schemeClr val="dk1"/>
              </a:buClr>
              <a:buSzPct val="77777"/>
              <a:buChar char="➔"/>
            </a:pPr>
            <a:r>
              <a:rPr lang="fr-FR">
                <a:solidFill>
                  <a:schemeClr val="dk1"/>
                </a:solidFill>
                <a:latin typeface="Bree Serif"/>
                <a:ea typeface="Bree Serif"/>
                <a:cs typeface="Bree Serif"/>
                <a:sym typeface="Bree Serif"/>
              </a:rPr>
              <a:t>à terme : </a:t>
            </a:r>
            <a:r>
              <a:rPr lang="fr-FR" b="1">
                <a:solidFill>
                  <a:schemeClr val="dk2"/>
                </a:solidFill>
                <a:latin typeface="Bree Serif"/>
                <a:ea typeface="Bree Serif"/>
                <a:cs typeface="Bree Serif"/>
                <a:sym typeface="Bree Serif"/>
              </a:rPr>
              <a:t>primes entièrement intégrées au traitement indiciaire</a:t>
            </a:r>
            <a:r>
              <a:rPr lang="fr-FR">
                <a:solidFill>
                  <a:schemeClr val="dk2"/>
                </a:solidFill>
                <a:latin typeface="Bree Serif"/>
                <a:ea typeface="Bree Serif"/>
                <a:cs typeface="Bree Serif"/>
                <a:sym typeface="Bree Serif"/>
              </a:rPr>
              <a:t> ;</a:t>
            </a:r>
            <a:endParaRPr b="1">
              <a:solidFill>
                <a:schemeClr val="dk2"/>
              </a:solidFill>
              <a:latin typeface="Bree Serif"/>
              <a:ea typeface="Bree Serif"/>
              <a:cs typeface="Bree Serif"/>
              <a:sym typeface="Bree Serif"/>
            </a:endParaRPr>
          </a:p>
          <a:p>
            <a:pPr marL="457200" lvl="0" indent="-304165" algn="just" rtl="0">
              <a:spcBef>
                <a:spcPts val="1000"/>
              </a:spcBef>
              <a:spcAft>
                <a:spcPts val="1000"/>
              </a:spcAft>
              <a:buClr>
                <a:schemeClr val="dk1"/>
              </a:buClr>
              <a:buSzPct val="77777"/>
              <a:buFont typeface="Bree Serif"/>
              <a:buChar char="➔"/>
            </a:pPr>
            <a:r>
              <a:rPr lang="fr-FR" b="1">
                <a:solidFill>
                  <a:schemeClr val="dk2"/>
                </a:solidFill>
                <a:latin typeface="Bree Serif"/>
                <a:ea typeface="Bree Serif"/>
                <a:cs typeface="Bree Serif"/>
                <a:sym typeface="Bree Serif"/>
              </a:rPr>
              <a:t>maintien des prérogatives du CNU.</a:t>
            </a:r>
            <a:endParaRPr>
              <a:solidFill>
                <a:schemeClr val="dk2"/>
              </a:solidFill>
              <a:latin typeface="Bree Serif"/>
              <a:ea typeface="Bree Serif"/>
              <a:cs typeface="Bree Serif"/>
              <a:sym typeface="Bree Serif"/>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9"/>
          <p:cNvSpPr txBox="1">
            <a:spLocks noGrp="1"/>
          </p:cNvSpPr>
          <p:nvPr>
            <p:ph type="title"/>
          </p:nvPr>
        </p:nvSpPr>
        <p:spPr>
          <a:xfrm>
            <a:off x="504000" y="301325"/>
            <a:ext cx="9433500" cy="1031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fr-FR" sz="3900" b="1">
                <a:solidFill>
                  <a:srgbClr val="37962A"/>
                </a:solidFill>
                <a:latin typeface="Lato"/>
                <a:ea typeface="Lato"/>
                <a:cs typeface="Lato"/>
                <a:sym typeface="Lato"/>
              </a:rPr>
              <a:t>Repyramidage : possibilité de promotion MCF vers PU par liste d’aptitude</a:t>
            </a:r>
            <a:endParaRPr>
              <a:solidFill>
                <a:schemeClr val="dk1"/>
              </a:solidFill>
              <a:latin typeface="Lato"/>
              <a:ea typeface="Lato"/>
              <a:cs typeface="Lato"/>
              <a:sym typeface="Lato"/>
            </a:endParaRPr>
          </a:p>
        </p:txBody>
      </p:sp>
      <p:sp>
        <p:nvSpPr>
          <p:cNvPr id="73" name="Google Shape;73;p9"/>
          <p:cNvSpPr txBox="1">
            <a:spLocks noGrp="1"/>
          </p:cNvSpPr>
          <p:nvPr>
            <p:ph type="subTitle" idx="1"/>
          </p:nvPr>
        </p:nvSpPr>
        <p:spPr>
          <a:xfrm>
            <a:off x="504325" y="1628650"/>
            <a:ext cx="9072000" cy="4655400"/>
          </a:xfrm>
          <a:prstGeom prst="rect">
            <a:avLst/>
          </a:prstGeom>
        </p:spPr>
        <p:txBody>
          <a:bodyPr spcFirstLastPara="1" wrap="square" lIns="0" tIns="0" rIns="0" bIns="0" anchor="ctr" anchorCtr="0">
            <a:normAutofit/>
          </a:bodyPr>
          <a:lstStyle/>
          <a:p>
            <a:pPr marL="457200" lvl="0" indent="-317500" algn="l" rtl="0">
              <a:spcBef>
                <a:spcPts val="0"/>
              </a:spcBef>
              <a:spcAft>
                <a:spcPts val="0"/>
              </a:spcAft>
              <a:buClr>
                <a:schemeClr val="dk1"/>
              </a:buClr>
              <a:buSzPts val="1400"/>
              <a:buFont typeface="Bree Serif"/>
              <a:buChar char="●"/>
            </a:pPr>
            <a:r>
              <a:rPr lang="fr-FR">
                <a:solidFill>
                  <a:schemeClr val="dk1"/>
                </a:solidFill>
                <a:latin typeface="Bree Serif"/>
                <a:ea typeface="Bree Serif"/>
                <a:cs typeface="Bree Serif"/>
                <a:sym typeface="Bree Serif"/>
              </a:rPr>
              <a:t>Objectif d’améliorer la part des PU dans les corps d’EC hors santé (actuellement environ 15 500 PU et 33 500 MCF)</a:t>
            </a:r>
            <a:endParaRPr>
              <a:solidFill>
                <a:schemeClr val="dk1"/>
              </a:solidFill>
              <a:latin typeface="Bree Serif"/>
              <a:ea typeface="Bree Serif"/>
              <a:cs typeface="Bree Serif"/>
              <a:sym typeface="Bree Serif"/>
            </a:endParaRPr>
          </a:p>
          <a:p>
            <a:pPr marL="457200" lvl="0" indent="-317500" algn="l" rtl="0">
              <a:spcBef>
                <a:spcPts val="0"/>
              </a:spcBef>
              <a:spcAft>
                <a:spcPts val="0"/>
              </a:spcAft>
              <a:buClr>
                <a:schemeClr val="dk1"/>
              </a:buClr>
              <a:buSzPts val="1400"/>
              <a:buFont typeface="Bree Serif"/>
              <a:buChar char="●"/>
            </a:pPr>
            <a:r>
              <a:rPr lang="fr-FR">
                <a:solidFill>
                  <a:schemeClr val="dk1"/>
                </a:solidFill>
                <a:latin typeface="Bree Serif"/>
                <a:ea typeface="Bree Serif"/>
                <a:cs typeface="Bree Serif"/>
                <a:sym typeface="Bree Serif"/>
              </a:rPr>
              <a:t>Dispositif de promotion sur liste d’aptitude du corps des MCF vers le corps des PU.</a:t>
            </a:r>
            <a:endParaRPr>
              <a:solidFill>
                <a:schemeClr val="dk1"/>
              </a:solidFill>
              <a:latin typeface="Bree Serif"/>
              <a:ea typeface="Bree Serif"/>
              <a:cs typeface="Bree Serif"/>
              <a:sym typeface="Bree Serif"/>
            </a:endParaRPr>
          </a:p>
          <a:p>
            <a:pPr marL="457200" lvl="0" indent="-317500" algn="l" rtl="0">
              <a:spcBef>
                <a:spcPts val="0"/>
              </a:spcBef>
              <a:spcAft>
                <a:spcPts val="0"/>
              </a:spcAft>
              <a:buClr>
                <a:schemeClr val="dk1"/>
              </a:buClr>
              <a:buSzPts val="1400"/>
              <a:buFont typeface="Bree Serif"/>
              <a:buChar char="●"/>
            </a:pPr>
            <a:r>
              <a:rPr lang="fr-FR">
                <a:solidFill>
                  <a:schemeClr val="dk1"/>
                </a:solidFill>
                <a:latin typeface="Bree Serif"/>
                <a:ea typeface="Bree Serif"/>
                <a:cs typeface="Bree Serif"/>
                <a:sym typeface="Bree Serif"/>
              </a:rPr>
              <a:t>Prévu sur cinq ans (2021 à 2025) avec 400 promotions maximum par an.</a:t>
            </a:r>
            <a:endParaRPr>
              <a:solidFill>
                <a:schemeClr val="dk1"/>
              </a:solidFill>
              <a:latin typeface="Bree Serif"/>
              <a:ea typeface="Bree Serif"/>
              <a:cs typeface="Bree Serif"/>
              <a:sym typeface="Bree Serif"/>
            </a:endParaRPr>
          </a:p>
          <a:p>
            <a:pPr marL="457200" lvl="0" indent="-317500" algn="l" rtl="0">
              <a:spcBef>
                <a:spcPts val="0"/>
              </a:spcBef>
              <a:spcAft>
                <a:spcPts val="0"/>
              </a:spcAft>
              <a:buClr>
                <a:schemeClr val="dk1"/>
              </a:buClr>
              <a:buSzPts val="1400"/>
              <a:buFont typeface="Bree Serif"/>
              <a:buChar char="●"/>
            </a:pPr>
            <a:r>
              <a:rPr lang="fr-FR">
                <a:solidFill>
                  <a:schemeClr val="dk1"/>
                </a:solidFill>
                <a:latin typeface="Bree Serif"/>
                <a:ea typeface="Bree Serif"/>
                <a:cs typeface="Bree Serif"/>
                <a:sym typeface="Bree Serif"/>
              </a:rPr>
              <a:t>Promotion réservée aux MCF HDR : pour ¾ de la hors-classe, pour ¼ de la classe normale avec dix ans d’ancienneté.</a:t>
            </a:r>
            <a:endParaRPr>
              <a:solidFill>
                <a:schemeClr val="dk1"/>
              </a:solidFill>
              <a:latin typeface="Bree Serif"/>
              <a:ea typeface="Bree Serif"/>
              <a:cs typeface="Bree Serif"/>
              <a:sym typeface="Bree Serif"/>
            </a:endParaRPr>
          </a:p>
          <a:p>
            <a:pPr marL="0" lvl="0" indent="0" algn="l" rtl="0">
              <a:spcBef>
                <a:spcPts val="0"/>
              </a:spcBef>
              <a:spcAft>
                <a:spcPts val="0"/>
              </a:spcAft>
              <a:buNone/>
            </a:pPr>
            <a:endParaRPr>
              <a:solidFill>
                <a:schemeClr val="dk1"/>
              </a:solidFill>
              <a:latin typeface="Bree Serif"/>
              <a:ea typeface="Bree Serif"/>
              <a:cs typeface="Bree Serif"/>
              <a:sym typeface="Bree Serif"/>
            </a:endParaRPr>
          </a:p>
          <a:p>
            <a:pPr marL="0" lvl="0" indent="0" algn="l" rtl="0">
              <a:spcBef>
                <a:spcPts val="0"/>
              </a:spcBef>
              <a:spcAft>
                <a:spcPts val="0"/>
              </a:spcAft>
              <a:buNone/>
            </a:pPr>
            <a:r>
              <a:rPr lang="fr-FR">
                <a:solidFill>
                  <a:schemeClr val="dk1"/>
                </a:solidFill>
                <a:latin typeface="Bree Serif"/>
                <a:ea typeface="Bree Serif"/>
                <a:cs typeface="Bree Serif"/>
                <a:sym typeface="Bree Serif"/>
              </a:rPr>
              <a:t>La procédure est la suivante :</a:t>
            </a:r>
            <a:endParaRPr>
              <a:solidFill>
                <a:schemeClr val="dk1"/>
              </a:solidFill>
              <a:latin typeface="Bree Serif"/>
              <a:ea typeface="Bree Serif"/>
              <a:cs typeface="Bree Serif"/>
              <a:sym typeface="Bree Serif"/>
            </a:endParaRPr>
          </a:p>
          <a:p>
            <a:pPr marL="457200" lvl="0" indent="-317500" algn="l" rtl="0">
              <a:spcBef>
                <a:spcPts val="0"/>
              </a:spcBef>
              <a:spcAft>
                <a:spcPts val="0"/>
              </a:spcAft>
              <a:buClr>
                <a:schemeClr val="dk1"/>
              </a:buClr>
              <a:buSzPts val="1400"/>
              <a:buChar char="●"/>
            </a:pPr>
            <a:r>
              <a:rPr lang="fr-FR" b="1">
                <a:solidFill>
                  <a:schemeClr val="dk1"/>
                </a:solidFill>
                <a:latin typeface="Bree Serif"/>
                <a:ea typeface="Bree Serif"/>
                <a:cs typeface="Bree Serif"/>
                <a:sym typeface="Bree Serif"/>
              </a:rPr>
              <a:t>Le </a:t>
            </a:r>
            <a:r>
              <a:rPr lang="fr-FR" b="1">
                <a:solidFill>
                  <a:srgbClr val="1155CC"/>
                </a:solidFill>
                <a:latin typeface="Bree Serif"/>
                <a:ea typeface="Bree Serif"/>
                <a:cs typeface="Bree Serif"/>
                <a:sym typeface="Bree Serif"/>
              </a:rPr>
              <a:t>ministère</a:t>
            </a:r>
            <a:r>
              <a:rPr lang="fr-FR" b="1">
                <a:solidFill>
                  <a:schemeClr val="dk1"/>
                </a:solidFill>
                <a:latin typeface="Bree Serif"/>
                <a:ea typeface="Bree Serif"/>
                <a:cs typeface="Bree Serif"/>
                <a:sym typeface="Bree Serif"/>
              </a:rPr>
              <a:t> décide du nombre de promotions par établissement</a:t>
            </a:r>
            <a:r>
              <a:rPr lang="fr-FR">
                <a:solidFill>
                  <a:schemeClr val="dk1"/>
                </a:solidFill>
                <a:latin typeface="Bree Serif"/>
                <a:ea typeface="Bree Serif"/>
                <a:cs typeface="Bree Serif"/>
                <a:sym typeface="Bree Serif"/>
              </a:rPr>
              <a:t>.</a:t>
            </a:r>
            <a:endParaRPr>
              <a:solidFill>
                <a:schemeClr val="dk1"/>
              </a:solidFill>
              <a:latin typeface="Bree Serif"/>
              <a:ea typeface="Bree Serif"/>
              <a:cs typeface="Bree Serif"/>
              <a:sym typeface="Bree Serif"/>
            </a:endParaRPr>
          </a:p>
          <a:p>
            <a:pPr marL="457200" lvl="0" indent="-317500" algn="l" rtl="0">
              <a:spcBef>
                <a:spcPts val="0"/>
              </a:spcBef>
              <a:spcAft>
                <a:spcPts val="0"/>
              </a:spcAft>
              <a:buClr>
                <a:schemeClr val="dk1"/>
              </a:buClr>
              <a:buSzPts val="1400"/>
              <a:buChar char="●"/>
            </a:pPr>
            <a:r>
              <a:rPr lang="fr-FR" b="1">
                <a:solidFill>
                  <a:schemeClr val="dk1"/>
                </a:solidFill>
                <a:latin typeface="Bree Serif"/>
                <a:ea typeface="Bree Serif"/>
                <a:cs typeface="Bree Serif"/>
                <a:sym typeface="Bree Serif"/>
              </a:rPr>
              <a:t>Les </a:t>
            </a:r>
            <a:r>
              <a:rPr lang="fr-FR" b="1">
                <a:solidFill>
                  <a:srgbClr val="1155CC"/>
                </a:solidFill>
                <a:latin typeface="Bree Serif"/>
                <a:ea typeface="Bree Serif"/>
                <a:cs typeface="Bree Serif"/>
                <a:sym typeface="Bree Serif"/>
              </a:rPr>
              <a:t>établissements</a:t>
            </a:r>
            <a:r>
              <a:rPr lang="fr-FR" b="1">
                <a:solidFill>
                  <a:schemeClr val="dk1"/>
                </a:solidFill>
                <a:latin typeface="Bree Serif"/>
                <a:ea typeface="Bree Serif"/>
                <a:cs typeface="Bree Serif"/>
                <a:sym typeface="Bree Serif"/>
              </a:rPr>
              <a:t> répartissent par discipline les postes</a:t>
            </a:r>
            <a:r>
              <a:rPr lang="fr-FR">
                <a:solidFill>
                  <a:schemeClr val="dk1"/>
                </a:solidFill>
                <a:latin typeface="Bree Serif"/>
                <a:ea typeface="Bree Serif"/>
                <a:cs typeface="Bree Serif"/>
                <a:sym typeface="Bree Serif"/>
              </a:rPr>
              <a:t>.</a:t>
            </a:r>
            <a:endParaRPr>
              <a:solidFill>
                <a:schemeClr val="dk1"/>
              </a:solidFill>
              <a:latin typeface="Bree Serif"/>
              <a:ea typeface="Bree Serif"/>
              <a:cs typeface="Bree Serif"/>
              <a:sym typeface="Bree Serif"/>
            </a:endParaRPr>
          </a:p>
          <a:p>
            <a:pPr marL="457200" lvl="0" indent="-317500" algn="l" rtl="0">
              <a:spcBef>
                <a:spcPts val="0"/>
              </a:spcBef>
              <a:spcAft>
                <a:spcPts val="0"/>
              </a:spcAft>
              <a:buClr>
                <a:schemeClr val="dk1"/>
              </a:buClr>
              <a:buSzPts val="1400"/>
              <a:buFont typeface="Bree Serif"/>
              <a:buChar char="●"/>
            </a:pPr>
            <a:r>
              <a:rPr lang="fr-FR">
                <a:solidFill>
                  <a:schemeClr val="dk1"/>
                </a:solidFill>
                <a:latin typeface="Bree Serif"/>
                <a:ea typeface="Bree Serif"/>
                <a:cs typeface="Bree Serif"/>
                <a:sym typeface="Bree Serif"/>
              </a:rPr>
              <a:t>Le candidat remplit un dossier.</a:t>
            </a:r>
            <a:endParaRPr>
              <a:solidFill>
                <a:schemeClr val="dk1"/>
              </a:solidFill>
              <a:latin typeface="Bree Serif"/>
              <a:ea typeface="Bree Serif"/>
              <a:cs typeface="Bree Serif"/>
              <a:sym typeface="Bree Serif"/>
            </a:endParaRPr>
          </a:p>
          <a:p>
            <a:pPr marL="457200" lvl="0" indent="-317500" algn="l" rtl="0">
              <a:spcBef>
                <a:spcPts val="0"/>
              </a:spcBef>
              <a:spcAft>
                <a:spcPts val="0"/>
              </a:spcAft>
              <a:buClr>
                <a:schemeClr val="dk1"/>
              </a:buClr>
              <a:buSzPts val="1400"/>
              <a:buChar char="●"/>
            </a:pPr>
            <a:r>
              <a:rPr lang="fr-FR">
                <a:solidFill>
                  <a:schemeClr val="dk1"/>
                </a:solidFill>
                <a:latin typeface="Bree Serif"/>
                <a:ea typeface="Bree Serif"/>
                <a:cs typeface="Bree Serif"/>
                <a:sym typeface="Bree Serif"/>
              </a:rPr>
              <a:t>Le dossier est </a:t>
            </a:r>
            <a:r>
              <a:rPr lang="fr-FR" b="1">
                <a:solidFill>
                  <a:srgbClr val="1155CC"/>
                </a:solidFill>
                <a:latin typeface="Bree Serif"/>
                <a:ea typeface="Bree Serif"/>
                <a:cs typeface="Bree Serif"/>
                <a:sym typeface="Bree Serif"/>
              </a:rPr>
              <a:t>évalué indépendamment par le CAc restreint et le CNU pour avis</a:t>
            </a:r>
            <a:r>
              <a:rPr lang="fr-FR">
                <a:solidFill>
                  <a:schemeClr val="dk1"/>
                </a:solidFill>
                <a:latin typeface="Bree Serif"/>
                <a:ea typeface="Bree Serif"/>
                <a:cs typeface="Bree Serif"/>
                <a:sym typeface="Bree Serif"/>
              </a:rPr>
              <a:t>.</a:t>
            </a:r>
            <a:endParaRPr>
              <a:solidFill>
                <a:schemeClr val="dk1"/>
              </a:solidFill>
              <a:latin typeface="Bree Serif"/>
              <a:ea typeface="Bree Serif"/>
              <a:cs typeface="Bree Serif"/>
              <a:sym typeface="Bree Serif"/>
            </a:endParaRPr>
          </a:p>
          <a:p>
            <a:pPr marL="457200" lvl="0" indent="-317500" algn="l" rtl="0">
              <a:spcBef>
                <a:spcPts val="0"/>
              </a:spcBef>
              <a:spcAft>
                <a:spcPts val="0"/>
              </a:spcAft>
              <a:buClr>
                <a:schemeClr val="dk1"/>
              </a:buClr>
              <a:buSzPts val="1400"/>
              <a:buChar char="●"/>
            </a:pPr>
            <a:r>
              <a:rPr lang="fr-FR" b="1" i="1">
                <a:solidFill>
                  <a:srgbClr val="1155CC"/>
                </a:solidFill>
                <a:latin typeface="Bree Serif"/>
                <a:ea typeface="Bree Serif"/>
                <a:cs typeface="Bree Serif"/>
                <a:sym typeface="Bree Serif"/>
              </a:rPr>
              <a:t>Le président décide seul</a:t>
            </a:r>
            <a:r>
              <a:rPr lang="fr-FR" i="1">
                <a:solidFill>
                  <a:schemeClr val="dk1"/>
                </a:solidFill>
                <a:latin typeface="Bree Serif"/>
                <a:ea typeface="Bree Serif"/>
                <a:cs typeface="Bree Serif"/>
                <a:sym typeface="Bree Serif"/>
              </a:rPr>
              <a:t> </a:t>
            </a:r>
            <a:r>
              <a:rPr lang="fr-FR">
                <a:solidFill>
                  <a:schemeClr val="dk1"/>
                </a:solidFill>
                <a:latin typeface="Bree Serif"/>
                <a:ea typeface="Bree Serif"/>
                <a:cs typeface="Bree Serif"/>
                <a:sym typeface="Bree Serif"/>
              </a:rPr>
              <a:t>de l’inscription sur la liste d’aptitude.</a:t>
            </a:r>
            <a:endParaRPr>
              <a:solidFill>
                <a:schemeClr val="dk1"/>
              </a:solidFill>
              <a:latin typeface="Bree Serif"/>
              <a:ea typeface="Bree Serif"/>
              <a:cs typeface="Bree Serif"/>
              <a:sym typeface="Bree Serif"/>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0"/>
          <p:cNvSpPr txBox="1">
            <a:spLocks noGrp="1"/>
          </p:cNvSpPr>
          <p:nvPr>
            <p:ph type="title"/>
          </p:nvPr>
        </p:nvSpPr>
        <p:spPr>
          <a:xfrm>
            <a:off x="400625" y="203575"/>
            <a:ext cx="9549600" cy="10587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fr-FR" sz="3900" b="1">
                <a:solidFill>
                  <a:srgbClr val="37962A"/>
                </a:solidFill>
                <a:latin typeface="Lato"/>
                <a:ea typeface="Lato"/>
                <a:cs typeface="Lato"/>
                <a:sym typeface="Lato"/>
              </a:rPr>
              <a:t>Repyramidage : possibilité de promotion MCF vers PU par liste</a:t>
            </a:r>
            <a:r>
              <a:rPr lang="fr-FR" sz="2200">
                <a:solidFill>
                  <a:schemeClr val="dk1"/>
                </a:solidFill>
                <a:latin typeface="Lato"/>
                <a:ea typeface="Lato"/>
                <a:cs typeface="Lato"/>
                <a:sym typeface="Lato"/>
              </a:rPr>
              <a:t> </a:t>
            </a:r>
            <a:r>
              <a:rPr lang="fr-FR" sz="3900" b="1">
                <a:solidFill>
                  <a:srgbClr val="37962A"/>
                </a:solidFill>
                <a:latin typeface="Lato"/>
                <a:ea typeface="Lato"/>
                <a:cs typeface="Lato"/>
                <a:sym typeface="Lato"/>
              </a:rPr>
              <a:t>d’aptitude</a:t>
            </a:r>
            <a:endParaRPr sz="2200">
              <a:latin typeface="Lato"/>
              <a:ea typeface="Lato"/>
              <a:cs typeface="Lato"/>
              <a:sym typeface="Lato"/>
            </a:endParaRPr>
          </a:p>
        </p:txBody>
      </p:sp>
      <p:sp>
        <p:nvSpPr>
          <p:cNvPr id="80" name="Google Shape;80;p10"/>
          <p:cNvSpPr txBox="1">
            <a:spLocks noGrp="1"/>
          </p:cNvSpPr>
          <p:nvPr>
            <p:ph type="subTitle" idx="1"/>
          </p:nvPr>
        </p:nvSpPr>
        <p:spPr>
          <a:xfrm>
            <a:off x="400625" y="1452225"/>
            <a:ext cx="9549600" cy="5415300"/>
          </a:xfrm>
          <a:prstGeom prst="rect">
            <a:avLst/>
          </a:prstGeom>
          <a:solidFill>
            <a:schemeClr val="lt1"/>
          </a:solidFill>
        </p:spPr>
        <p:txBody>
          <a:bodyPr spcFirstLastPara="1" wrap="square" lIns="0" tIns="0" rIns="0" bIns="0" anchor="t" anchorCtr="0">
            <a:noAutofit/>
          </a:bodyPr>
          <a:lstStyle/>
          <a:p>
            <a:pPr marL="0" lvl="0" indent="0" algn="l" rtl="0">
              <a:spcBef>
                <a:spcPts val="0"/>
              </a:spcBef>
              <a:spcAft>
                <a:spcPts val="0"/>
              </a:spcAft>
              <a:buNone/>
            </a:pPr>
            <a:r>
              <a:rPr lang="fr-FR" sz="2608" b="1">
                <a:solidFill>
                  <a:srgbClr val="980000"/>
                </a:solidFill>
                <a:latin typeface="Lato"/>
                <a:ea typeface="Lato"/>
                <a:cs typeface="Lato"/>
                <a:sym typeface="Lato"/>
              </a:rPr>
              <a:t>Analyse du SNESUP</a:t>
            </a:r>
            <a:endParaRPr b="1">
              <a:solidFill>
                <a:srgbClr val="980000"/>
              </a:solidFill>
              <a:latin typeface="Bree Serif"/>
              <a:ea typeface="Bree Serif"/>
              <a:cs typeface="Bree Serif"/>
              <a:sym typeface="Bree Serif"/>
            </a:endParaRPr>
          </a:p>
          <a:p>
            <a:pPr marL="457200" lvl="0" indent="-317500" algn="l" rtl="0">
              <a:spcBef>
                <a:spcPts val="0"/>
              </a:spcBef>
              <a:spcAft>
                <a:spcPts val="0"/>
              </a:spcAft>
              <a:buSzPts val="1400"/>
              <a:buFont typeface="Bree Serif"/>
              <a:buChar char="●"/>
            </a:pPr>
            <a:r>
              <a:rPr lang="fr-FR" b="1">
                <a:solidFill>
                  <a:srgbClr val="980000"/>
                </a:solidFill>
                <a:latin typeface="Bree Serif"/>
                <a:ea typeface="Bree Serif"/>
                <a:cs typeface="Bree Serif"/>
                <a:sym typeface="Bree Serif"/>
              </a:rPr>
              <a:t>Le dispositif ne compensera pas la baisse</a:t>
            </a:r>
            <a:r>
              <a:rPr lang="fr-FR">
                <a:solidFill>
                  <a:schemeClr val="dk1"/>
                </a:solidFill>
                <a:latin typeface="Bree Serif"/>
                <a:ea typeface="Bree Serif"/>
                <a:cs typeface="Bree Serif"/>
                <a:sym typeface="Bree Serif"/>
              </a:rPr>
              <a:t> de recrutement PR des dernières années </a:t>
            </a:r>
            <a:endParaRPr>
              <a:solidFill>
                <a:schemeClr val="dk1"/>
              </a:solidFill>
              <a:latin typeface="Bree Serif"/>
              <a:ea typeface="Bree Serif"/>
              <a:cs typeface="Bree Serif"/>
              <a:sym typeface="Bree Serif"/>
            </a:endParaRPr>
          </a:p>
          <a:p>
            <a:pPr marL="457200" lvl="0" indent="-317500" algn="l" rtl="0">
              <a:spcBef>
                <a:spcPts val="0"/>
              </a:spcBef>
              <a:spcAft>
                <a:spcPts val="0"/>
              </a:spcAft>
              <a:buSzPts val="1400"/>
              <a:buFont typeface="Bree Serif"/>
              <a:buChar char="●"/>
            </a:pPr>
            <a:r>
              <a:rPr lang="fr-FR" b="1">
                <a:solidFill>
                  <a:srgbClr val="980000"/>
                </a:solidFill>
                <a:latin typeface="Bree Serif"/>
                <a:ea typeface="Bree Serif"/>
                <a:cs typeface="Bree Serif"/>
                <a:sym typeface="Bree Serif"/>
              </a:rPr>
              <a:t>Le dispositif ne tient pas compte des inégalités</a:t>
            </a:r>
            <a:r>
              <a:rPr lang="fr-FR">
                <a:solidFill>
                  <a:srgbClr val="980000"/>
                </a:solidFill>
                <a:latin typeface="Bree Serif"/>
                <a:ea typeface="Bree Serif"/>
                <a:cs typeface="Bree Serif"/>
                <a:sym typeface="Bree Serif"/>
              </a:rPr>
              <a:t> </a:t>
            </a:r>
            <a:r>
              <a:rPr lang="fr-FR">
                <a:solidFill>
                  <a:schemeClr val="dk1"/>
                </a:solidFill>
                <a:latin typeface="Bree Serif"/>
                <a:ea typeface="Bree Serif"/>
                <a:cs typeface="Bree Serif"/>
                <a:sym typeface="Bree Serif"/>
              </a:rPr>
              <a:t>d’accès F/H au corps des PU : seulement 27 % de femmes PU et 45 % des MCF.</a:t>
            </a:r>
            <a:endParaRPr>
              <a:solidFill>
                <a:schemeClr val="dk1"/>
              </a:solidFill>
              <a:latin typeface="Bree Serif"/>
              <a:ea typeface="Bree Serif"/>
              <a:cs typeface="Bree Serif"/>
              <a:sym typeface="Bree Serif"/>
            </a:endParaRPr>
          </a:p>
          <a:p>
            <a:pPr marL="457200" lvl="0" indent="-317500" algn="l" rtl="0">
              <a:spcBef>
                <a:spcPts val="0"/>
              </a:spcBef>
              <a:spcAft>
                <a:spcPts val="0"/>
              </a:spcAft>
              <a:buClr>
                <a:schemeClr val="dk1"/>
              </a:buClr>
              <a:buSzPts val="1400"/>
              <a:buFont typeface="Bree Serif"/>
              <a:buChar char="●"/>
            </a:pPr>
            <a:endParaRPr>
              <a:solidFill>
                <a:schemeClr val="dk1"/>
              </a:solidFill>
              <a:latin typeface="Bree Serif"/>
              <a:ea typeface="Bree Serif"/>
              <a:cs typeface="Bree Serif"/>
              <a:sym typeface="Bree Serif"/>
            </a:endParaRPr>
          </a:p>
          <a:p>
            <a:pPr marL="457200" lvl="0" indent="0" algn="l" rtl="0">
              <a:spcBef>
                <a:spcPts val="0"/>
              </a:spcBef>
              <a:spcAft>
                <a:spcPts val="0"/>
              </a:spcAft>
              <a:buNone/>
            </a:pPr>
            <a:endParaRPr>
              <a:solidFill>
                <a:schemeClr val="dk1"/>
              </a:solidFill>
              <a:latin typeface="Bree Serif"/>
              <a:ea typeface="Bree Serif"/>
              <a:cs typeface="Bree Serif"/>
              <a:sym typeface="Bree Serif"/>
            </a:endParaRPr>
          </a:p>
          <a:p>
            <a:pPr marL="457200" lvl="0" indent="0" algn="l" rtl="0">
              <a:spcBef>
                <a:spcPts val="0"/>
              </a:spcBef>
              <a:spcAft>
                <a:spcPts val="0"/>
              </a:spcAft>
              <a:buNone/>
            </a:pPr>
            <a:endParaRPr>
              <a:solidFill>
                <a:schemeClr val="dk1"/>
              </a:solidFill>
              <a:latin typeface="Bree Serif"/>
              <a:ea typeface="Bree Serif"/>
              <a:cs typeface="Bree Serif"/>
              <a:sym typeface="Bree Serif"/>
            </a:endParaRPr>
          </a:p>
          <a:p>
            <a:pPr marL="457200" lvl="0" indent="0" algn="l" rtl="0">
              <a:spcBef>
                <a:spcPts val="0"/>
              </a:spcBef>
              <a:spcAft>
                <a:spcPts val="0"/>
              </a:spcAft>
              <a:buNone/>
            </a:pPr>
            <a:endParaRPr>
              <a:solidFill>
                <a:schemeClr val="dk1"/>
              </a:solidFill>
              <a:latin typeface="Bree Serif"/>
              <a:ea typeface="Bree Serif"/>
              <a:cs typeface="Bree Serif"/>
              <a:sym typeface="Bree Serif"/>
            </a:endParaRPr>
          </a:p>
          <a:p>
            <a:pPr marL="457200" lvl="0" indent="0" algn="l" rtl="0">
              <a:spcBef>
                <a:spcPts val="0"/>
              </a:spcBef>
              <a:spcAft>
                <a:spcPts val="0"/>
              </a:spcAft>
              <a:buNone/>
            </a:pPr>
            <a:endParaRPr>
              <a:solidFill>
                <a:schemeClr val="dk1"/>
              </a:solidFill>
              <a:latin typeface="Bree Serif"/>
              <a:ea typeface="Bree Serif"/>
              <a:cs typeface="Bree Serif"/>
              <a:sym typeface="Bree Serif"/>
            </a:endParaRPr>
          </a:p>
          <a:p>
            <a:pPr marL="457200" lvl="0" indent="0" algn="l" rtl="0">
              <a:spcBef>
                <a:spcPts val="0"/>
              </a:spcBef>
              <a:spcAft>
                <a:spcPts val="0"/>
              </a:spcAft>
              <a:buNone/>
            </a:pPr>
            <a:endParaRPr>
              <a:solidFill>
                <a:schemeClr val="dk1"/>
              </a:solidFill>
              <a:latin typeface="Bree Serif"/>
              <a:ea typeface="Bree Serif"/>
              <a:cs typeface="Bree Serif"/>
              <a:sym typeface="Bree Serif"/>
            </a:endParaRPr>
          </a:p>
          <a:p>
            <a:pPr marL="0" lvl="0" indent="0" algn="l" rtl="0">
              <a:spcBef>
                <a:spcPts val="0"/>
              </a:spcBef>
              <a:spcAft>
                <a:spcPts val="0"/>
              </a:spcAft>
              <a:buNone/>
            </a:pPr>
            <a:endParaRPr b="1">
              <a:solidFill>
                <a:srgbClr val="980000"/>
              </a:solidFill>
              <a:latin typeface="Bree Serif"/>
              <a:ea typeface="Bree Serif"/>
              <a:cs typeface="Bree Serif"/>
              <a:sym typeface="Bree Serif"/>
            </a:endParaRPr>
          </a:p>
          <a:p>
            <a:pPr marL="457200" lvl="0" indent="-317500" algn="l" rtl="0">
              <a:spcBef>
                <a:spcPts val="0"/>
              </a:spcBef>
              <a:spcAft>
                <a:spcPts val="0"/>
              </a:spcAft>
              <a:buSzPts val="1400"/>
              <a:buFont typeface="Bree Serif"/>
              <a:buChar char="●"/>
            </a:pPr>
            <a:r>
              <a:rPr lang="fr-FR" b="1">
                <a:solidFill>
                  <a:srgbClr val="980000"/>
                </a:solidFill>
                <a:latin typeface="Bree Serif"/>
                <a:ea typeface="Bree Serif"/>
                <a:cs typeface="Bree Serif"/>
                <a:sym typeface="Bree Serif"/>
              </a:rPr>
              <a:t>La procédure entraîne une augmentation du pouvoir des présidents</a:t>
            </a:r>
            <a:r>
              <a:rPr lang="fr-FR">
                <a:solidFill>
                  <a:schemeClr val="dk1"/>
                </a:solidFill>
                <a:latin typeface="Bree Serif"/>
                <a:ea typeface="Bree Serif"/>
                <a:cs typeface="Bree Serif"/>
                <a:sym typeface="Bree Serif"/>
              </a:rPr>
              <a:t> avec des instances, CAc restreint et CNU, purement consultatives. </a:t>
            </a:r>
            <a:endParaRPr sz="2608" b="1">
              <a:solidFill>
                <a:srgbClr val="37962A"/>
              </a:solidFill>
              <a:latin typeface="Bree Serif"/>
              <a:ea typeface="Bree Serif"/>
              <a:cs typeface="Bree Serif"/>
              <a:sym typeface="Bree Serif"/>
            </a:endParaRPr>
          </a:p>
          <a:p>
            <a:pPr marL="0" lvl="0" indent="0" algn="just" rtl="0">
              <a:spcBef>
                <a:spcPts val="1000"/>
              </a:spcBef>
              <a:spcAft>
                <a:spcPts val="0"/>
              </a:spcAft>
              <a:buNone/>
            </a:pPr>
            <a:r>
              <a:rPr lang="fr-FR" sz="2608" b="1">
                <a:solidFill>
                  <a:schemeClr val="dk2"/>
                </a:solidFill>
                <a:latin typeface="Lato"/>
                <a:ea typeface="Lato"/>
                <a:cs typeface="Lato"/>
                <a:sym typeface="Lato"/>
              </a:rPr>
              <a:t>Nos revendications</a:t>
            </a:r>
            <a:endParaRPr sz="2608" b="1">
              <a:solidFill>
                <a:schemeClr val="dk2"/>
              </a:solidFill>
              <a:latin typeface="Lato"/>
              <a:ea typeface="Lato"/>
              <a:cs typeface="Lato"/>
              <a:sym typeface="Lato"/>
            </a:endParaRPr>
          </a:p>
          <a:p>
            <a:pPr marL="457200" lvl="0" indent="-317500" algn="l" rtl="0">
              <a:spcBef>
                <a:spcPts val="1000"/>
              </a:spcBef>
              <a:spcAft>
                <a:spcPts val="0"/>
              </a:spcAft>
              <a:buSzPts val="1400"/>
              <a:buFont typeface="Bree Serif"/>
              <a:buChar char="➔"/>
            </a:pPr>
            <a:r>
              <a:rPr lang="fr-FR" b="1" i="1">
                <a:solidFill>
                  <a:schemeClr val="dk2"/>
                </a:solidFill>
                <a:latin typeface="Bree Serif"/>
                <a:ea typeface="Bree Serif"/>
                <a:cs typeface="Bree Serif"/>
                <a:sym typeface="Bree Serif"/>
              </a:rPr>
              <a:t>Tous les MCF HDR</a:t>
            </a:r>
            <a:r>
              <a:rPr lang="fr-FR" b="1">
                <a:solidFill>
                  <a:schemeClr val="dk2"/>
                </a:solidFill>
                <a:latin typeface="Bree Serif"/>
                <a:ea typeface="Bree Serif"/>
                <a:cs typeface="Bree Serif"/>
                <a:sym typeface="Bree Serif"/>
              </a:rPr>
              <a:t> doivent pouvoir accéder</a:t>
            </a:r>
            <a:r>
              <a:rPr lang="fr-FR">
                <a:solidFill>
                  <a:schemeClr val="dk1"/>
                </a:solidFill>
                <a:latin typeface="Bree Serif"/>
                <a:ea typeface="Bree Serif"/>
                <a:cs typeface="Bree Serif"/>
                <a:sym typeface="Bree Serif"/>
              </a:rPr>
              <a:t> aux fonctions de PU.</a:t>
            </a:r>
            <a:endParaRPr>
              <a:solidFill>
                <a:schemeClr val="dk1"/>
              </a:solidFill>
              <a:latin typeface="Bree Serif"/>
              <a:ea typeface="Bree Serif"/>
              <a:cs typeface="Bree Serif"/>
              <a:sym typeface="Bree Serif"/>
            </a:endParaRPr>
          </a:p>
          <a:p>
            <a:pPr marL="457200" lvl="0" indent="-317500" algn="l" rtl="0">
              <a:spcBef>
                <a:spcPts val="0"/>
              </a:spcBef>
              <a:spcAft>
                <a:spcPts val="0"/>
              </a:spcAft>
              <a:buSzPts val="1400"/>
              <a:buFont typeface="Bree Serif"/>
              <a:buChar char="➔"/>
            </a:pPr>
            <a:r>
              <a:rPr lang="fr-FR" b="1">
                <a:solidFill>
                  <a:schemeClr val="dk2"/>
                </a:solidFill>
                <a:latin typeface="Bree Serif"/>
                <a:ea typeface="Bree Serif"/>
                <a:cs typeface="Bree Serif"/>
                <a:sym typeface="Bree Serif"/>
              </a:rPr>
              <a:t>Un dispositif géré nationalement dans la cadre du CNU</a:t>
            </a:r>
            <a:r>
              <a:rPr lang="fr-FR">
                <a:solidFill>
                  <a:schemeClr val="dk2"/>
                </a:solidFill>
                <a:latin typeface="Bree Serif"/>
                <a:ea typeface="Bree Serif"/>
                <a:cs typeface="Bree Serif"/>
                <a:sym typeface="Bree Serif"/>
              </a:rPr>
              <a:t>, </a:t>
            </a:r>
            <a:r>
              <a:rPr lang="fr-FR">
                <a:solidFill>
                  <a:schemeClr val="dk1"/>
                </a:solidFill>
                <a:latin typeface="Bree Serif"/>
                <a:ea typeface="Bree Serif"/>
                <a:cs typeface="Bree Serif"/>
                <a:sym typeface="Bree Serif"/>
              </a:rPr>
              <a:t>notamment pour une égalité F/H effective</a:t>
            </a:r>
            <a:endParaRPr>
              <a:solidFill>
                <a:schemeClr val="dk1"/>
              </a:solidFill>
              <a:latin typeface="Bree Serif"/>
              <a:ea typeface="Bree Serif"/>
              <a:cs typeface="Bree Serif"/>
              <a:sym typeface="Bree Serif"/>
            </a:endParaRPr>
          </a:p>
          <a:p>
            <a:pPr marL="457200" lvl="0" indent="-317500" algn="l" rtl="0">
              <a:spcBef>
                <a:spcPts val="0"/>
              </a:spcBef>
              <a:spcAft>
                <a:spcPts val="0"/>
              </a:spcAft>
              <a:buSzPts val="1400"/>
              <a:buFont typeface="Bree Serif"/>
              <a:buChar char="➔"/>
            </a:pPr>
            <a:r>
              <a:rPr lang="fr-FR" b="1">
                <a:solidFill>
                  <a:schemeClr val="dk2"/>
                </a:solidFill>
                <a:latin typeface="Bree Serif"/>
                <a:ea typeface="Bree Serif"/>
                <a:cs typeface="Bree Serif"/>
                <a:sym typeface="Bree Serif"/>
              </a:rPr>
              <a:t>Une double évaluation locale et nationale</a:t>
            </a:r>
            <a:r>
              <a:rPr lang="fr-FR" b="1">
                <a:solidFill>
                  <a:schemeClr val="dk1"/>
                </a:solidFill>
                <a:latin typeface="Bree Serif"/>
                <a:ea typeface="Bree Serif"/>
                <a:cs typeface="Bree Serif"/>
                <a:sym typeface="Bree Serif"/>
              </a:rPr>
              <a:t> </a:t>
            </a:r>
            <a:r>
              <a:rPr lang="fr-FR">
                <a:solidFill>
                  <a:schemeClr val="dk1"/>
                </a:solidFill>
                <a:latin typeface="Bree Serif"/>
                <a:ea typeface="Bree Serif"/>
                <a:cs typeface="Bree Serif"/>
                <a:sym typeface="Bree Serif"/>
              </a:rPr>
              <a:t>(</a:t>
            </a:r>
            <a:r>
              <a:rPr lang="fr-FR" i="1">
                <a:solidFill>
                  <a:schemeClr val="dk1"/>
                </a:solidFill>
                <a:latin typeface="Bree Serif"/>
                <a:ea typeface="Bree Serif"/>
                <a:cs typeface="Bree Serif"/>
                <a:sym typeface="Bree Serif"/>
              </a:rPr>
              <a:t>rôle du CNU)</a:t>
            </a:r>
            <a:endParaRPr i="1">
              <a:solidFill>
                <a:schemeClr val="dk1"/>
              </a:solidFill>
              <a:latin typeface="Bree Serif"/>
              <a:ea typeface="Bree Serif"/>
              <a:cs typeface="Bree Serif"/>
              <a:sym typeface="Bree Serif"/>
            </a:endParaRPr>
          </a:p>
        </p:txBody>
      </p:sp>
      <p:grpSp>
        <p:nvGrpSpPr>
          <p:cNvPr id="81" name="Google Shape;81;p10"/>
          <p:cNvGrpSpPr/>
          <p:nvPr/>
        </p:nvGrpSpPr>
        <p:grpSpPr>
          <a:xfrm>
            <a:off x="1631226" y="2753087"/>
            <a:ext cx="6570811" cy="1748700"/>
            <a:chOff x="1631226" y="2905488"/>
            <a:chExt cx="6570811" cy="1748700"/>
          </a:xfrm>
        </p:grpSpPr>
        <p:pic>
          <p:nvPicPr>
            <p:cNvPr id="82" name="Google Shape;82;p10"/>
            <p:cNvPicPr preferRelativeResize="0"/>
            <p:nvPr/>
          </p:nvPicPr>
          <p:blipFill>
            <a:blip r:embed="rId3">
              <a:alphaModFix/>
            </a:blip>
            <a:stretch>
              <a:fillRect/>
            </a:stretch>
          </p:blipFill>
          <p:spPr>
            <a:xfrm>
              <a:off x="1631226" y="2905487"/>
              <a:ext cx="3662875" cy="1748700"/>
            </a:xfrm>
            <a:prstGeom prst="rect">
              <a:avLst/>
            </a:prstGeom>
            <a:noFill/>
            <a:ln>
              <a:noFill/>
            </a:ln>
          </p:spPr>
        </p:pic>
        <p:pic>
          <p:nvPicPr>
            <p:cNvPr id="83" name="Google Shape;83;p10"/>
            <p:cNvPicPr preferRelativeResize="0"/>
            <p:nvPr/>
          </p:nvPicPr>
          <p:blipFill>
            <a:blip r:embed="rId4">
              <a:alphaModFix/>
            </a:blip>
            <a:stretch>
              <a:fillRect/>
            </a:stretch>
          </p:blipFill>
          <p:spPr>
            <a:xfrm>
              <a:off x="5706488" y="3665536"/>
              <a:ext cx="2495550" cy="22860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1"/>
          <p:cNvSpPr txBox="1">
            <a:spLocks noGrp="1"/>
          </p:cNvSpPr>
          <p:nvPr>
            <p:ph type="title"/>
          </p:nvPr>
        </p:nvSpPr>
        <p:spPr>
          <a:xfrm>
            <a:off x="504000" y="301325"/>
            <a:ext cx="9265500" cy="901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fr-FR" sz="3900" b="1">
                <a:solidFill>
                  <a:srgbClr val="37962A"/>
                </a:solidFill>
                <a:latin typeface="Lato"/>
                <a:ea typeface="Lato"/>
                <a:cs typeface="Lato"/>
                <a:sym typeface="Lato"/>
              </a:rPr>
              <a:t>Chaires de Professeurs Juniors </a:t>
            </a:r>
            <a:r>
              <a:rPr lang="fr-FR" sz="2000" b="1">
                <a:solidFill>
                  <a:srgbClr val="37962A"/>
                </a:solidFill>
                <a:latin typeface="Lato"/>
                <a:ea typeface="Lato"/>
                <a:cs typeface="Lato"/>
                <a:sym typeface="Lato"/>
              </a:rPr>
              <a:t>(</a:t>
            </a:r>
            <a:r>
              <a:rPr lang="fr-FR" sz="2000" b="1" i="1">
                <a:solidFill>
                  <a:srgbClr val="37962A"/>
                </a:solidFill>
                <a:latin typeface="Lato"/>
                <a:ea typeface="Lato"/>
                <a:cs typeface="Lato"/>
                <a:sym typeface="Lato"/>
              </a:rPr>
              <a:t>tenure tracks</a:t>
            </a:r>
            <a:r>
              <a:rPr lang="fr-FR" sz="2000" b="1">
                <a:solidFill>
                  <a:srgbClr val="37962A"/>
                </a:solidFill>
                <a:latin typeface="Lato"/>
                <a:ea typeface="Lato"/>
                <a:cs typeface="Lato"/>
                <a:sym typeface="Lato"/>
              </a:rPr>
              <a:t>)</a:t>
            </a:r>
            <a:endParaRPr sz="3900" b="1">
              <a:solidFill>
                <a:srgbClr val="37962A"/>
              </a:solidFill>
              <a:latin typeface="Lato"/>
              <a:ea typeface="Lato"/>
              <a:cs typeface="Lato"/>
              <a:sym typeface="Lato"/>
            </a:endParaRPr>
          </a:p>
        </p:txBody>
      </p:sp>
      <p:sp>
        <p:nvSpPr>
          <p:cNvPr id="90" name="Google Shape;90;p11"/>
          <p:cNvSpPr txBox="1">
            <a:spLocks noGrp="1"/>
          </p:cNvSpPr>
          <p:nvPr>
            <p:ph type="subTitle" idx="1"/>
          </p:nvPr>
        </p:nvSpPr>
        <p:spPr>
          <a:xfrm>
            <a:off x="504000" y="1203050"/>
            <a:ext cx="9072000" cy="5650800"/>
          </a:xfrm>
          <a:prstGeom prst="rect">
            <a:avLst/>
          </a:prstGeom>
        </p:spPr>
        <p:txBody>
          <a:bodyPr spcFirstLastPara="1" wrap="square" lIns="0" tIns="0" rIns="0" bIns="0" anchor="ctr" anchorCtr="0">
            <a:normAutofit/>
          </a:bodyPr>
          <a:lstStyle/>
          <a:p>
            <a:pPr marL="457200" lvl="0" indent="-317500" algn="l" rtl="0">
              <a:lnSpc>
                <a:spcPct val="110000"/>
              </a:lnSpc>
              <a:spcBef>
                <a:spcPts val="0"/>
              </a:spcBef>
              <a:spcAft>
                <a:spcPts val="0"/>
              </a:spcAft>
              <a:buSzPts val="1400"/>
              <a:buFont typeface="Bree Serif"/>
              <a:buChar char="●"/>
            </a:pPr>
            <a:r>
              <a:rPr lang="fr-FR">
                <a:latin typeface="Bree Serif"/>
                <a:ea typeface="Bree Serif"/>
                <a:cs typeface="Bree Serif"/>
                <a:sym typeface="Bree Serif"/>
              </a:rPr>
              <a:t>L’article 4 de la loi crée un nouveau contrat de “pré-titularisation”</a:t>
            </a:r>
            <a:endParaRPr>
              <a:latin typeface="Bree Serif"/>
              <a:ea typeface="Bree Serif"/>
              <a:cs typeface="Bree Serif"/>
              <a:sym typeface="Bree Serif"/>
            </a:endParaRPr>
          </a:p>
          <a:p>
            <a:pPr marL="457200" lvl="0" indent="-317500" algn="l" rtl="0">
              <a:lnSpc>
                <a:spcPct val="110000"/>
              </a:lnSpc>
              <a:spcBef>
                <a:spcPts val="100"/>
              </a:spcBef>
              <a:spcAft>
                <a:spcPts val="0"/>
              </a:spcAft>
              <a:buSzPts val="1400"/>
              <a:buFont typeface="Bree Serif"/>
              <a:buChar char="●"/>
            </a:pPr>
            <a:r>
              <a:rPr lang="fr-FR">
                <a:latin typeface="Bree Serif"/>
                <a:ea typeface="Bree Serif"/>
                <a:cs typeface="Bree Serif"/>
                <a:sym typeface="Bree Serif"/>
              </a:rPr>
              <a:t>Recrutement sous forme de contractuel de droit public de personnes titulaires d’un doctorat pour une durée de trois à six ans.</a:t>
            </a:r>
            <a:endParaRPr>
              <a:latin typeface="Bree Serif"/>
              <a:ea typeface="Bree Serif"/>
              <a:cs typeface="Bree Serif"/>
              <a:sym typeface="Bree Serif"/>
            </a:endParaRPr>
          </a:p>
          <a:p>
            <a:pPr marL="457200" lvl="0" indent="-317500" algn="l" rtl="0">
              <a:lnSpc>
                <a:spcPct val="110000"/>
              </a:lnSpc>
              <a:spcBef>
                <a:spcPts val="100"/>
              </a:spcBef>
              <a:spcAft>
                <a:spcPts val="0"/>
              </a:spcAft>
              <a:buSzPts val="1400"/>
              <a:buFont typeface="Bree Serif"/>
              <a:buChar char="●"/>
            </a:pPr>
            <a:r>
              <a:rPr lang="fr-FR">
                <a:latin typeface="Bree Serif"/>
                <a:ea typeface="Bree Serif"/>
                <a:cs typeface="Bree Serif"/>
                <a:sym typeface="Bree Serif"/>
              </a:rPr>
              <a:t>Pourra représenter jusqu’à 15 % des recrutements PU</a:t>
            </a:r>
            <a:endParaRPr>
              <a:latin typeface="Bree Serif"/>
              <a:ea typeface="Bree Serif"/>
              <a:cs typeface="Bree Serif"/>
              <a:sym typeface="Bree Serif"/>
            </a:endParaRPr>
          </a:p>
          <a:p>
            <a:pPr marL="914400" lvl="0" indent="0" algn="l" rtl="0">
              <a:lnSpc>
                <a:spcPct val="110000"/>
              </a:lnSpc>
              <a:spcBef>
                <a:spcPts val="100"/>
              </a:spcBef>
              <a:spcAft>
                <a:spcPts val="0"/>
              </a:spcAft>
              <a:buNone/>
            </a:pPr>
            <a:r>
              <a:rPr lang="fr-FR">
                <a:latin typeface="Bree Serif"/>
                <a:ea typeface="Bree Serif"/>
                <a:cs typeface="Bree Serif"/>
                <a:sym typeface="Bree Serif"/>
              </a:rPr>
              <a:t>soit </a:t>
            </a:r>
            <a:r>
              <a:rPr lang="fr-FR" i="1">
                <a:latin typeface="Bree Serif"/>
                <a:ea typeface="Bree Serif"/>
                <a:cs typeface="Bree Serif"/>
                <a:sym typeface="Bree Serif"/>
              </a:rPr>
              <a:t>1200 à 1300 CPJ  et 600 ou 700 versant EPST (20% des recrutements DR).</a:t>
            </a:r>
            <a:endParaRPr i="1">
              <a:latin typeface="Bree Serif"/>
              <a:ea typeface="Bree Serif"/>
              <a:cs typeface="Bree Serif"/>
              <a:sym typeface="Bree Serif"/>
            </a:endParaRPr>
          </a:p>
          <a:p>
            <a:pPr marL="457200" lvl="0" indent="-317500" algn="l" rtl="0">
              <a:lnSpc>
                <a:spcPct val="110000"/>
              </a:lnSpc>
              <a:spcBef>
                <a:spcPts val="100"/>
              </a:spcBef>
              <a:spcAft>
                <a:spcPts val="0"/>
              </a:spcAft>
              <a:buSzPts val="1400"/>
              <a:buFont typeface="Bree Serif"/>
              <a:buChar char="●"/>
            </a:pPr>
            <a:r>
              <a:rPr lang="fr-FR">
                <a:latin typeface="Bree Serif"/>
                <a:ea typeface="Bree Serif"/>
                <a:cs typeface="Bree Serif"/>
                <a:sym typeface="Bree Serif"/>
              </a:rPr>
              <a:t>Recrutement fait par une commission </a:t>
            </a:r>
            <a:r>
              <a:rPr lang="fr-FR" i="1">
                <a:latin typeface="Bree Serif"/>
                <a:ea typeface="Bree Serif"/>
                <a:cs typeface="Bree Serif"/>
                <a:sym typeface="Bree Serif"/>
              </a:rPr>
              <a:t>ad hoc</a:t>
            </a:r>
            <a:r>
              <a:rPr lang="fr-FR">
                <a:latin typeface="Bree Serif"/>
                <a:ea typeface="Bree Serif"/>
                <a:cs typeface="Bree Serif"/>
                <a:sym typeface="Bree Serif"/>
              </a:rPr>
              <a:t> de 6 à 10 membres.</a:t>
            </a:r>
            <a:endParaRPr i="1">
              <a:latin typeface="Bree Serif"/>
              <a:ea typeface="Bree Serif"/>
              <a:cs typeface="Bree Serif"/>
              <a:sym typeface="Bree Serif"/>
            </a:endParaRPr>
          </a:p>
          <a:p>
            <a:pPr marL="457200" lvl="0" indent="-317500" algn="l" rtl="0">
              <a:lnSpc>
                <a:spcPct val="110000"/>
              </a:lnSpc>
              <a:spcBef>
                <a:spcPts val="100"/>
              </a:spcBef>
              <a:spcAft>
                <a:spcPts val="0"/>
              </a:spcAft>
              <a:buClr>
                <a:schemeClr val="dk1"/>
              </a:buClr>
              <a:buSzPts val="1400"/>
              <a:buFont typeface="Bree Serif"/>
              <a:buChar char="●"/>
            </a:pPr>
            <a:r>
              <a:rPr lang="fr-FR" i="1">
                <a:solidFill>
                  <a:schemeClr val="dk1"/>
                </a:solidFill>
                <a:latin typeface="Bree Serif"/>
                <a:ea typeface="Bree Serif"/>
                <a:cs typeface="Bree Serif"/>
                <a:sym typeface="Bree Serif"/>
              </a:rPr>
              <a:t>Contrat</a:t>
            </a:r>
            <a:r>
              <a:rPr lang="fr-FR" u="sng">
                <a:solidFill>
                  <a:schemeClr val="dk1"/>
                </a:solidFill>
                <a:latin typeface="Bree Serif"/>
                <a:ea typeface="Bree Serif"/>
                <a:cs typeface="Bree Serif"/>
                <a:sym typeface="Bree Serif"/>
              </a:rPr>
              <a:t> </a:t>
            </a:r>
            <a:r>
              <a:rPr lang="fr-FR">
                <a:solidFill>
                  <a:schemeClr val="dk1"/>
                </a:solidFill>
                <a:latin typeface="Bree Serif"/>
                <a:ea typeface="Bree Serif"/>
                <a:cs typeface="Bree Serif"/>
                <a:sym typeface="Bree Serif"/>
              </a:rPr>
              <a:t>entre l’établissement et le contractuel : </a:t>
            </a:r>
            <a:endParaRPr>
              <a:solidFill>
                <a:schemeClr val="dk1"/>
              </a:solidFill>
              <a:latin typeface="Bree Serif"/>
              <a:ea typeface="Bree Serif"/>
              <a:cs typeface="Bree Serif"/>
              <a:sym typeface="Bree Serif"/>
            </a:endParaRPr>
          </a:p>
          <a:p>
            <a:pPr marL="914400" lvl="1" indent="-317500" algn="l" rtl="0">
              <a:lnSpc>
                <a:spcPct val="110000"/>
              </a:lnSpc>
              <a:spcBef>
                <a:spcPts val="100"/>
              </a:spcBef>
              <a:spcAft>
                <a:spcPts val="0"/>
              </a:spcAft>
              <a:buClr>
                <a:schemeClr val="dk1"/>
              </a:buClr>
              <a:buSzPts val="1400"/>
              <a:buFont typeface="Bree Serif"/>
              <a:buChar char="○"/>
            </a:pPr>
            <a:r>
              <a:rPr lang="fr-FR">
                <a:solidFill>
                  <a:schemeClr val="dk1"/>
                </a:solidFill>
                <a:latin typeface="Bree Serif"/>
                <a:ea typeface="Bree Serif"/>
                <a:cs typeface="Bree Serif"/>
                <a:sym typeface="Bree Serif"/>
              </a:rPr>
              <a:t>objectifs de recherche, de formation, de valorisation, de réponses à appel à projets…</a:t>
            </a:r>
            <a:endParaRPr>
              <a:solidFill>
                <a:schemeClr val="dk1"/>
              </a:solidFill>
              <a:latin typeface="Bree Serif"/>
              <a:ea typeface="Bree Serif"/>
              <a:cs typeface="Bree Serif"/>
              <a:sym typeface="Bree Serif"/>
            </a:endParaRPr>
          </a:p>
          <a:p>
            <a:pPr marL="914400" lvl="1" indent="-317500" algn="l" rtl="0">
              <a:lnSpc>
                <a:spcPct val="110000"/>
              </a:lnSpc>
              <a:spcBef>
                <a:spcPts val="100"/>
              </a:spcBef>
              <a:spcAft>
                <a:spcPts val="0"/>
              </a:spcAft>
              <a:buSzPts val="1400"/>
              <a:buFont typeface="Bree Serif"/>
              <a:buChar char="○"/>
            </a:pPr>
            <a:r>
              <a:rPr lang="fr-FR">
                <a:solidFill>
                  <a:schemeClr val="dk1"/>
                </a:solidFill>
                <a:latin typeface="Bree Serif"/>
                <a:ea typeface="Bree Serif"/>
                <a:cs typeface="Bree Serif"/>
                <a:sym typeface="Bree Serif"/>
              </a:rPr>
              <a:t>obligation</a:t>
            </a:r>
            <a:r>
              <a:rPr lang="fr-FR">
                <a:latin typeface="Bree Serif"/>
                <a:ea typeface="Bree Serif"/>
                <a:cs typeface="Bree Serif"/>
                <a:sym typeface="Bree Serif"/>
              </a:rPr>
              <a:t> d’enseignement de 64 h minimum. </a:t>
            </a:r>
            <a:endParaRPr>
              <a:latin typeface="Bree Serif"/>
              <a:ea typeface="Bree Serif"/>
              <a:cs typeface="Bree Serif"/>
              <a:sym typeface="Bree Serif"/>
            </a:endParaRPr>
          </a:p>
          <a:p>
            <a:pPr marL="914400" lvl="1" indent="-317500" algn="l" rtl="0">
              <a:lnSpc>
                <a:spcPct val="110000"/>
              </a:lnSpc>
              <a:spcBef>
                <a:spcPts val="100"/>
              </a:spcBef>
              <a:spcAft>
                <a:spcPts val="0"/>
              </a:spcAft>
              <a:buSzPts val="1400"/>
              <a:buFont typeface="Bree Serif"/>
              <a:buChar char="○"/>
            </a:pPr>
            <a:r>
              <a:rPr lang="fr-FR">
                <a:latin typeface="Bree Serif"/>
                <a:ea typeface="Bree Serif"/>
                <a:cs typeface="Bree Serif"/>
                <a:sym typeface="Bree Serif"/>
              </a:rPr>
              <a:t>“Moyens garantis” 	 </a:t>
            </a:r>
            <a:endParaRPr>
              <a:latin typeface="Bree Serif"/>
              <a:ea typeface="Bree Serif"/>
              <a:cs typeface="Bree Serif"/>
              <a:sym typeface="Bree Serif"/>
            </a:endParaRPr>
          </a:p>
          <a:p>
            <a:pPr marL="457200" lvl="0" indent="0" algn="l" rtl="0">
              <a:lnSpc>
                <a:spcPct val="110000"/>
              </a:lnSpc>
              <a:spcBef>
                <a:spcPts val="100"/>
              </a:spcBef>
              <a:spcAft>
                <a:spcPts val="0"/>
              </a:spcAft>
              <a:buNone/>
            </a:pPr>
            <a:r>
              <a:rPr lang="fr-FR" i="1">
                <a:latin typeface="Bree Serif"/>
                <a:ea typeface="Bree Serif"/>
                <a:cs typeface="Bree Serif"/>
                <a:sym typeface="Bree Serif"/>
              </a:rPr>
              <a:t>Dans le cas des recrutements par EPST, il y aura à trouver un établissement partenaire puisque le contrat est soumis à obligation d’enseignement</a:t>
            </a:r>
            <a:endParaRPr i="1">
              <a:latin typeface="Bree Serif"/>
              <a:ea typeface="Bree Serif"/>
              <a:cs typeface="Bree Serif"/>
              <a:sym typeface="Bree Serif"/>
            </a:endParaRPr>
          </a:p>
          <a:p>
            <a:pPr marL="457200" lvl="0" indent="-317500" algn="l" rtl="0">
              <a:lnSpc>
                <a:spcPct val="110000"/>
              </a:lnSpc>
              <a:spcBef>
                <a:spcPts val="100"/>
              </a:spcBef>
              <a:spcAft>
                <a:spcPts val="0"/>
              </a:spcAft>
              <a:buSzPts val="1400"/>
              <a:buFont typeface="Bree Serif"/>
              <a:buChar char="●"/>
            </a:pPr>
            <a:r>
              <a:rPr lang="fr-FR">
                <a:latin typeface="Bree Serif"/>
                <a:ea typeface="Bree Serif"/>
                <a:cs typeface="Bree Serif"/>
                <a:sym typeface="Bree Serif"/>
              </a:rPr>
              <a:t>Titularisation par une commission </a:t>
            </a:r>
            <a:r>
              <a:rPr lang="fr-FR" i="1">
                <a:latin typeface="Bree Serif"/>
                <a:ea typeface="Bree Serif"/>
                <a:cs typeface="Bree Serif"/>
                <a:sym typeface="Bree Serif"/>
              </a:rPr>
              <a:t>ad hoc</a:t>
            </a:r>
            <a:r>
              <a:rPr lang="fr-FR">
                <a:latin typeface="Bree Serif"/>
                <a:ea typeface="Bree Serif"/>
                <a:cs typeface="Bree Serif"/>
                <a:sym typeface="Bree Serif"/>
              </a:rPr>
              <a:t> de quatre à six membres</a:t>
            </a:r>
            <a:endParaRPr>
              <a:latin typeface="Bree Serif"/>
              <a:ea typeface="Bree Serif"/>
              <a:cs typeface="Bree Serif"/>
              <a:sym typeface="Bree Serif"/>
            </a:endParaRPr>
          </a:p>
          <a:p>
            <a:pPr marL="457200" lvl="0" indent="-317500" algn="l" rtl="0">
              <a:lnSpc>
                <a:spcPct val="110000"/>
              </a:lnSpc>
              <a:spcBef>
                <a:spcPts val="100"/>
              </a:spcBef>
              <a:spcAft>
                <a:spcPts val="0"/>
              </a:spcAft>
              <a:buSzPts val="1400"/>
              <a:buFont typeface="Bree Serif"/>
              <a:buChar char="●"/>
            </a:pPr>
            <a:r>
              <a:rPr lang="fr-FR">
                <a:latin typeface="Bree Serif"/>
                <a:ea typeface="Bree Serif"/>
                <a:cs typeface="Bree Serif"/>
                <a:sym typeface="Bree Serif"/>
              </a:rPr>
              <a:t>HDR automatique en bonus de la titularisation</a:t>
            </a:r>
            <a:endParaRPr>
              <a:latin typeface="Bree Serif"/>
              <a:ea typeface="Bree Serif"/>
              <a:cs typeface="Bree Serif"/>
              <a:sym typeface="Bree Serif"/>
            </a:endParaRPr>
          </a:p>
          <a:p>
            <a:pPr marL="0" lvl="0" indent="0" algn="l" rtl="0">
              <a:lnSpc>
                <a:spcPct val="115000"/>
              </a:lnSpc>
              <a:spcBef>
                <a:spcPts val="100"/>
              </a:spcBef>
              <a:spcAft>
                <a:spcPts val="0"/>
              </a:spcAft>
              <a:buNone/>
            </a:pPr>
            <a:endParaRPr>
              <a:latin typeface="Bree Serif"/>
              <a:ea typeface="Bree Serif"/>
              <a:cs typeface="Bree Serif"/>
              <a:sym typeface="Bree Serif"/>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2"/>
          <p:cNvSpPr txBox="1">
            <a:spLocks noGrp="1"/>
          </p:cNvSpPr>
          <p:nvPr>
            <p:ph type="title"/>
          </p:nvPr>
        </p:nvSpPr>
        <p:spPr>
          <a:xfrm>
            <a:off x="504000" y="301325"/>
            <a:ext cx="9485100" cy="7221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fr-FR" sz="3900" b="1">
                <a:solidFill>
                  <a:srgbClr val="37962A"/>
                </a:solidFill>
                <a:latin typeface="Lato"/>
                <a:ea typeface="Lato"/>
                <a:cs typeface="Lato"/>
                <a:sym typeface="Lato"/>
              </a:rPr>
              <a:t>Chaires de Professeurs Juniors  </a:t>
            </a:r>
            <a:r>
              <a:rPr lang="fr-FR" sz="2200" b="1">
                <a:solidFill>
                  <a:srgbClr val="37962A"/>
                </a:solidFill>
                <a:latin typeface="Lato"/>
                <a:ea typeface="Lato"/>
                <a:cs typeface="Lato"/>
                <a:sym typeface="Lato"/>
              </a:rPr>
              <a:t>(</a:t>
            </a:r>
            <a:r>
              <a:rPr lang="fr-FR" sz="2200" b="1" i="1">
                <a:solidFill>
                  <a:srgbClr val="37962A"/>
                </a:solidFill>
                <a:latin typeface="Lato"/>
                <a:ea typeface="Lato"/>
                <a:cs typeface="Lato"/>
                <a:sym typeface="Lato"/>
              </a:rPr>
              <a:t>tenure tracks</a:t>
            </a:r>
            <a:r>
              <a:rPr lang="fr-FR" sz="2200" b="1">
                <a:solidFill>
                  <a:srgbClr val="37962A"/>
                </a:solidFill>
                <a:latin typeface="Lato"/>
                <a:ea typeface="Lato"/>
                <a:cs typeface="Lato"/>
                <a:sym typeface="Lato"/>
              </a:rPr>
              <a:t>)</a:t>
            </a:r>
            <a:r>
              <a:rPr lang="fr-FR" sz="100" b="1" i="1">
                <a:solidFill>
                  <a:schemeClr val="dk1"/>
                </a:solidFill>
                <a:latin typeface="Lato"/>
                <a:ea typeface="Lato"/>
                <a:cs typeface="Lato"/>
                <a:sym typeface="Lato"/>
              </a:rPr>
              <a:t>)</a:t>
            </a:r>
            <a:endParaRPr>
              <a:latin typeface="Lato"/>
              <a:ea typeface="Lato"/>
              <a:cs typeface="Lato"/>
              <a:sym typeface="Lato"/>
            </a:endParaRPr>
          </a:p>
        </p:txBody>
      </p:sp>
      <p:sp>
        <p:nvSpPr>
          <p:cNvPr id="97" name="Google Shape;97;p12"/>
          <p:cNvSpPr txBox="1">
            <a:spLocks noGrp="1"/>
          </p:cNvSpPr>
          <p:nvPr>
            <p:ph type="subTitle" idx="1"/>
          </p:nvPr>
        </p:nvSpPr>
        <p:spPr>
          <a:xfrm>
            <a:off x="504000" y="1023350"/>
            <a:ext cx="9485100" cy="5817000"/>
          </a:xfrm>
          <a:prstGeom prst="rect">
            <a:avLst/>
          </a:prstGeom>
        </p:spPr>
        <p:txBody>
          <a:bodyPr spcFirstLastPara="1" wrap="square" lIns="0" tIns="0" rIns="0" bIns="0" anchor="ctr" anchorCtr="0">
            <a:normAutofit/>
          </a:bodyPr>
          <a:lstStyle/>
          <a:p>
            <a:pPr marL="0" lvl="0" indent="0" algn="l" rtl="0">
              <a:spcBef>
                <a:spcPts val="0"/>
              </a:spcBef>
              <a:spcAft>
                <a:spcPts val="0"/>
              </a:spcAft>
              <a:buClr>
                <a:schemeClr val="dk1"/>
              </a:buClr>
              <a:buSzPts val="1100"/>
              <a:buFont typeface="Arial"/>
              <a:buNone/>
            </a:pPr>
            <a:r>
              <a:rPr lang="fr-FR" sz="2608" b="1">
                <a:solidFill>
                  <a:srgbClr val="980000"/>
                </a:solidFill>
                <a:latin typeface="Lato"/>
                <a:ea typeface="Lato"/>
                <a:cs typeface="Lato"/>
                <a:sym typeface="Lato"/>
              </a:rPr>
              <a:t>Analyse du SNESUP</a:t>
            </a:r>
            <a:endParaRPr b="1">
              <a:solidFill>
                <a:schemeClr val="dk1"/>
              </a:solidFill>
              <a:latin typeface="Lato"/>
              <a:ea typeface="Lato"/>
              <a:cs typeface="Lato"/>
              <a:sym typeface="Lato"/>
            </a:endParaRPr>
          </a:p>
          <a:p>
            <a:pPr marL="0" lvl="0" indent="0" algn="l" rtl="0">
              <a:spcBef>
                <a:spcPts val="0"/>
              </a:spcBef>
              <a:spcAft>
                <a:spcPts val="0"/>
              </a:spcAft>
              <a:buNone/>
            </a:pPr>
            <a:endParaRPr>
              <a:solidFill>
                <a:schemeClr val="dk1"/>
              </a:solidFill>
              <a:latin typeface="Bree Serif"/>
              <a:ea typeface="Bree Serif"/>
              <a:cs typeface="Bree Serif"/>
              <a:sym typeface="Bree Serif"/>
            </a:endParaRPr>
          </a:p>
          <a:p>
            <a:pPr marL="457200" lvl="0" indent="-317500" algn="l" rtl="0">
              <a:spcBef>
                <a:spcPts val="0"/>
              </a:spcBef>
              <a:spcAft>
                <a:spcPts val="0"/>
              </a:spcAft>
              <a:buClr>
                <a:schemeClr val="dk1"/>
              </a:buClr>
              <a:buSzPts val="1400"/>
              <a:buChar char="●"/>
            </a:pPr>
            <a:r>
              <a:rPr lang="fr-FR" b="1">
                <a:solidFill>
                  <a:srgbClr val="980000"/>
                </a:solidFill>
                <a:latin typeface="Bree Serif"/>
                <a:ea typeface="Bree Serif"/>
                <a:cs typeface="Bree Serif"/>
                <a:sym typeface="Bree Serif"/>
              </a:rPr>
              <a:t>Attaque sans précédent contre les statuts</a:t>
            </a:r>
            <a:r>
              <a:rPr lang="fr-FR">
                <a:solidFill>
                  <a:srgbClr val="980000"/>
                </a:solidFill>
                <a:latin typeface="Bree Serif"/>
                <a:ea typeface="Bree Serif"/>
                <a:cs typeface="Bree Serif"/>
                <a:sym typeface="Bree Serif"/>
              </a:rPr>
              <a:t> </a:t>
            </a:r>
            <a:r>
              <a:rPr lang="fr-FR">
                <a:solidFill>
                  <a:schemeClr val="dk1"/>
                </a:solidFill>
                <a:latin typeface="Bree Serif"/>
                <a:ea typeface="Bree Serif"/>
                <a:cs typeface="Bree Serif"/>
                <a:sym typeface="Bree Serif"/>
              </a:rPr>
              <a:t>des EC et de la FP.</a:t>
            </a:r>
            <a:endParaRPr>
              <a:solidFill>
                <a:schemeClr val="dk1"/>
              </a:solidFill>
              <a:latin typeface="Bree Serif"/>
              <a:ea typeface="Bree Serif"/>
              <a:cs typeface="Bree Serif"/>
              <a:sym typeface="Bree Serif"/>
            </a:endParaRPr>
          </a:p>
          <a:p>
            <a:pPr marL="457200" lvl="0" indent="-317500" algn="l" rtl="0">
              <a:spcBef>
                <a:spcPts val="0"/>
              </a:spcBef>
              <a:spcAft>
                <a:spcPts val="0"/>
              </a:spcAft>
              <a:buClr>
                <a:schemeClr val="dk1"/>
              </a:buClr>
              <a:buSzPts val="1400"/>
              <a:buChar char="●"/>
            </a:pPr>
            <a:r>
              <a:rPr lang="fr-FR" b="1">
                <a:solidFill>
                  <a:srgbClr val="980000"/>
                </a:solidFill>
                <a:latin typeface="Bree Serif"/>
                <a:ea typeface="Bree Serif"/>
                <a:cs typeface="Bree Serif"/>
                <a:sym typeface="Bree Serif"/>
              </a:rPr>
              <a:t>Création d’une obligation contractuelle de résultats</a:t>
            </a:r>
            <a:r>
              <a:rPr lang="fr-FR">
                <a:solidFill>
                  <a:schemeClr val="dk1"/>
                </a:solidFill>
                <a:latin typeface="Bree Serif"/>
                <a:ea typeface="Bree Serif"/>
                <a:cs typeface="Bree Serif"/>
                <a:sym typeface="Bree Serif"/>
              </a:rPr>
              <a:t> dans la recherche et la formation.</a:t>
            </a:r>
            <a:endParaRPr>
              <a:solidFill>
                <a:schemeClr val="dk1"/>
              </a:solidFill>
              <a:latin typeface="Bree Serif"/>
              <a:ea typeface="Bree Serif"/>
              <a:cs typeface="Bree Serif"/>
              <a:sym typeface="Bree Serif"/>
            </a:endParaRPr>
          </a:p>
          <a:p>
            <a:pPr marL="914400" lvl="1" indent="-317500" algn="l" rtl="0">
              <a:spcBef>
                <a:spcPts val="0"/>
              </a:spcBef>
              <a:spcAft>
                <a:spcPts val="0"/>
              </a:spcAft>
              <a:buClr>
                <a:schemeClr val="dk1"/>
              </a:buClr>
              <a:buSzPts val="1400"/>
              <a:buFont typeface="Bree Serif"/>
              <a:buChar char="○"/>
            </a:pPr>
            <a:r>
              <a:rPr lang="fr-FR" i="1">
                <a:solidFill>
                  <a:schemeClr val="dk1"/>
                </a:solidFill>
                <a:latin typeface="Bree Serif"/>
                <a:ea typeface="Bree Serif"/>
                <a:cs typeface="Bree Serif"/>
                <a:sym typeface="Bree Serif"/>
              </a:rPr>
              <a:t>objectifs en matière de publications, de participation à des colloques, d’AAP, de transfert, de tâches collectives, de coopérations….</a:t>
            </a:r>
            <a:endParaRPr i="1">
              <a:solidFill>
                <a:schemeClr val="dk1"/>
              </a:solidFill>
              <a:latin typeface="Bree Serif"/>
              <a:ea typeface="Bree Serif"/>
              <a:cs typeface="Bree Serif"/>
              <a:sym typeface="Bree Serif"/>
            </a:endParaRPr>
          </a:p>
          <a:p>
            <a:pPr marL="457200" lvl="0" indent="-317500" algn="l" rtl="0">
              <a:spcBef>
                <a:spcPts val="0"/>
              </a:spcBef>
              <a:spcAft>
                <a:spcPts val="0"/>
              </a:spcAft>
              <a:buClr>
                <a:schemeClr val="dk1"/>
              </a:buClr>
              <a:buSzPts val="1400"/>
              <a:buChar char="●"/>
            </a:pPr>
            <a:r>
              <a:rPr lang="fr-FR" b="1">
                <a:solidFill>
                  <a:srgbClr val="980000"/>
                </a:solidFill>
                <a:latin typeface="Bree Serif"/>
                <a:ea typeface="Bree Serif"/>
                <a:cs typeface="Bree Serif"/>
                <a:sym typeface="Bree Serif"/>
              </a:rPr>
              <a:t>Atteinte à l’indépendance de la recherche</a:t>
            </a:r>
            <a:r>
              <a:rPr lang="fr-FR">
                <a:solidFill>
                  <a:schemeClr val="dk1"/>
                </a:solidFill>
                <a:latin typeface="Bree Serif"/>
                <a:ea typeface="Bree Serif"/>
                <a:cs typeface="Bree Serif"/>
                <a:sym typeface="Bree Serif"/>
              </a:rPr>
              <a:t> ;</a:t>
            </a:r>
            <a:endParaRPr>
              <a:solidFill>
                <a:schemeClr val="dk1"/>
              </a:solidFill>
              <a:latin typeface="Bree Serif"/>
              <a:ea typeface="Bree Serif"/>
              <a:cs typeface="Bree Serif"/>
              <a:sym typeface="Bree Serif"/>
            </a:endParaRPr>
          </a:p>
          <a:p>
            <a:pPr marL="457200" lvl="0" indent="-317500" algn="l" rtl="0">
              <a:spcBef>
                <a:spcPts val="0"/>
              </a:spcBef>
              <a:spcAft>
                <a:spcPts val="0"/>
              </a:spcAft>
              <a:buClr>
                <a:schemeClr val="dk1"/>
              </a:buClr>
              <a:buSzPts val="1400"/>
              <a:buChar char="●"/>
            </a:pPr>
            <a:r>
              <a:rPr lang="fr-FR" b="1">
                <a:solidFill>
                  <a:srgbClr val="980000"/>
                </a:solidFill>
                <a:latin typeface="Bree Serif"/>
                <a:ea typeface="Bree Serif"/>
                <a:cs typeface="Bree Serif"/>
                <a:sym typeface="Bree Serif"/>
              </a:rPr>
              <a:t>Inégalité d’accès </a:t>
            </a:r>
            <a:r>
              <a:rPr lang="fr-FR">
                <a:solidFill>
                  <a:schemeClr val="dk1"/>
                </a:solidFill>
                <a:latin typeface="Bree Serif"/>
                <a:ea typeface="Bree Serif"/>
                <a:cs typeface="Bree Serif"/>
                <a:sym typeface="Bree Serif"/>
              </a:rPr>
              <a:t>au corps de PU et dans les perspectives de carrière ;</a:t>
            </a:r>
            <a:endParaRPr>
              <a:solidFill>
                <a:schemeClr val="dk1"/>
              </a:solidFill>
              <a:latin typeface="Bree Serif"/>
              <a:ea typeface="Bree Serif"/>
              <a:cs typeface="Bree Serif"/>
              <a:sym typeface="Bree Serif"/>
            </a:endParaRPr>
          </a:p>
          <a:p>
            <a:pPr marL="457200" lvl="0" indent="-317500" algn="l" rtl="0">
              <a:spcBef>
                <a:spcPts val="0"/>
              </a:spcBef>
              <a:spcAft>
                <a:spcPts val="0"/>
              </a:spcAft>
              <a:buClr>
                <a:schemeClr val="dk1"/>
              </a:buClr>
              <a:buSzPts val="1400"/>
              <a:buChar char="●"/>
            </a:pPr>
            <a:r>
              <a:rPr lang="fr-FR">
                <a:solidFill>
                  <a:schemeClr val="dk1"/>
                </a:solidFill>
                <a:latin typeface="Bree Serif"/>
                <a:ea typeface="Bree Serif"/>
                <a:cs typeface="Bree Serif"/>
                <a:sym typeface="Bree Serif"/>
              </a:rPr>
              <a:t>La titularisation en PU via </a:t>
            </a:r>
            <a:r>
              <a:rPr lang="fr-FR" b="1">
                <a:solidFill>
                  <a:srgbClr val="980000"/>
                </a:solidFill>
                <a:latin typeface="Bree Serif"/>
                <a:ea typeface="Bree Serif"/>
                <a:cs typeface="Bree Serif"/>
                <a:sym typeface="Bree Serif"/>
              </a:rPr>
              <a:t>la précarité, ou la porte</a:t>
            </a:r>
            <a:r>
              <a:rPr lang="fr-FR">
                <a:solidFill>
                  <a:schemeClr val="dk1"/>
                </a:solidFill>
                <a:latin typeface="Bree Serif"/>
                <a:ea typeface="Bree Serif"/>
                <a:cs typeface="Bree Serif"/>
                <a:sym typeface="Bree Serif"/>
              </a:rPr>
              <a:t> ;</a:t>
            </a:r>
            <a:endParaRPr>
              <a:solidFill>
                <a:schemeClr val="dk1"/>
              </a:solidFill>
              <a:latin typeface="Bree Serif"/>
              <a:ea typeface="Bree Serif"/>
              <a:cs typeface="Bree Serif"/>
              <a:sym typeface="Bree Serif"/>
            </a:endParaRPr>
          </a:p>
          <a:p>
            <a:pPr marL="457200" lvl="0" indent="-317500" algn="l" rtl="0">
              <a:spcBef>
                <a:spcPts val="0"/>
              </a:spcBef>
              <a:spcAft>
                <a:spcPts val="0"/>
              </a:spcAft>
              <a:buClr>
                <a:schemeClr val="dk1"/>
              </a:buClr>
              <a:buSzPts val="1400"/>
              <a:buChar char="●"/>
            </a:pPr>
            <a:r>
              <a:rPr lang="fr-FR" b="1">
                <a:solidFill>
                  <a:srgbClr val="980000"/>
                </a:solidFill>
                <a:latin typeface="Bree Serif"/>
                <a:ea typeface="Bree Serif"/>
                <a:cs typeface="Bree Serif"/>
                <a:sym typeface="Bree Serif"/>
              </a:rPr>
              <a:t>Ecosystème de précarisation </a:t>
            </a:r>
            <a:r>
              <a:rPr lang="fr-FR">
                <a:solidFill>
                  <a:schemeClr val="dk1"/>
                </a:solidFill>
                <a:latin typeface="Bree Serif"/>
                <a:ea typeface="Bree Serif"/>
                <a:cs typeface="Bree Serif"/>
                <a:sym typeface="Bree Serif"/>
              </a:rPr>
              <a:t>via la création de post-doc sous la supervision de la chaire de professeur junior</a:t>
            </a:r>
            <a:endParaRPr>
              <a:solidFill>
                <a:schemeClr val="dk1"/>
              </a:solidFill>
              <a:latin typeface="Bree Serif"/>
              <a:ea typeface="Bree Serif"/>
              <a:cs typeface="Bree Serif"/>
              <a:sym typeface="Bree Serif"/>
            </a:endParaRPr>
          </a:p>
          <a:p>
            <a:pPr marL="457200" lvl="0" indent="-317500" algn="l" rtl="0">
              <a:spcBef>
                <a:spcPts val="0"/>
              </a:spcBef>
              <a:spcAft>
                <a:spcPts val="0"/>
              </a:spcAft>
              <a:buClr>
                <a:schemeClr val="dk1"/>
              </a:buClr>
              <a:buSzPts val="1400"/>
              <a:buChar char="●"/>
            </a:pPr>
            <a:r>
              <a:rPr lang="fr-FR" b="1">
                <a:solidFill>
                  <a:srgbClr val="980000"/>
                </a:solidFill>
                <a:latin typeface="Bree Serif"/>
                <a:ea typeface="Bree Serif"/>
                <a:cs typeface="Bree Serif"/>
                <a:sym typeface="Bree Serif"/>
              </a:rPr>
              <a:t>Confusion diplôme-concours </a:t>
            </a:r>
            <a:r>
              <a:rPr lang="fr-FR">
                <a:solidFill>
                  <a:schemeClr val="dk1"/>
                </a:solidFill>
                <a:latin typeface="Bree Serif"/>
                <a:ea typeface="Bree Serif"/>
                <a:cs typeface="Bree Serif"/>
                <a:sym typeface="Bree Serif"/>
              </a:rPr>
              <a:t>pour l’HDR</a:t>
            </a:r>
            <a:endParaRPr>
              <a:solidFill>
                <a:schemeClr val="dk1"/>
              </a:solidFill>
              <a:latin typeface="Bree Serif"/>
              <a:ea typeface="Bree Serif"/>
              <a:cs typeface="Bree Serif"/>
              <a:sym typeface="Bree Serif"/>
            </a:endParaRPr>
          </a:p>
          <a:p>
            <a:pPr marL="0" lvl="0" indent="0" algn="just" rtl="0">
              <a:spcBef>
                <a:spcPts val="1000"/>
              </a:spcBef>
              <a:spcAft>
                <a:spcPts val="0"/>
              </a:spcAft>
              <a:buClr>
                <a:schemeClr val="dk1"/>
              </a:buClr>
              <a:buSzPts val="1100"/>
              <a:buFont typeface="Arial"/>
              <a:buNone/>
            </a:pPr>
            <a:r>
              <a:rPr lang="fr-FR" sz="2608" b="1">
                <a:solidFill>
                  <a:schemeClr val="dk2"/>
                </a:solidFill>
                <a:latin typeface="Lato"/>
                <a:ea typeface="Lato"/>
                <a:cs typeface="Lato"/>
                <a:sym typeface="Lato"/>
              </a:rPr>
              <a:t>Nos revendications</a:t>
            </a:r>
            <a:endParaRPr sz="2608" b="1">
              <a:solidFill>
                <a:schemeClr val="dk2"/>
              </a:solidFill>
              <a:latin typeface="Lato"/>
              <a:ea typeface="Lato"/>
              <a:cs typeface="Lato"/>
              <a:sym typeface="Lato"/>
            </a:endParaRPr>
          </a:p>
          <a:p>
            <a:pPr marL="457200" lvl="0" indent="-317500" algn="l" rtl="0">
              <a:lnSpc>
                <a:spcPct val="115000"/>
              </a:lnSpc>
              <a:spcBef>
                <a:spcPts val="1000"/>
              </a:spcBef>
              <a:spcAft>
                <a:spcPts val="0"/>
              </a:spcAft>
              <a:buSzPts val="1400"/>
              <a:buFont typeface="Bree Serif"/>
              <a:buChar char="➔"/>
            </a:pPr>
            <a:r>
              <a:rPr lang="fr-FR" b="1">
                <a:solidFill>
                  <a:schemeClr val="dk2"/>
                </a:solidFill>
                <a:latin typeface="Bree Serif"/>
                <a:ea typeface="Bree Serif"/>
                <a:cs typeface="Bree Serif"/>
                <a:sym typeface="Bree Serif"/>
              </a:rPr>
              <a:t>Favoriser un recrutement au plus près de la thèse</a:t>
            </a:r>
            <a:r>
              <a:rPr lang="fr-FR">
                <a:solidFill>
                  <a:schemeClr val="dk1"/>
                </a:solidFill>
                <a:latin typeface="Bree Serif"/>
                <a:ea typeface="Bree Serif"/>
                <a:cs typeface="Bree Serif"/>
                <a:sym typeface="Bree Serif"/>
              </a:rPr>
              <a:t> sur des postes d'enseignants-chercheurs (et chercheurs) titulaires.</a:t>
            </a:r>
            <a:endParaRPr sz="1100">
              <a:solidFill>
                <a:schemeClr val="dk1"/>
              </a:solidFill>
              <a:latin typeface="Bree Serif"/>
              <a:ea typeface="Bree Serif"/>
              <a:cs typeface="Bree Serif"/>
              <a:sym typeface="Bree Serif"/>
            </a:endParaRPr>
          </a:p>
          <a:p>
            <a:pPr marL="457200" lvl="0" indent="-317500" algn="l" rtl="0">
              <a:lnSpc>
                <a:spcPct val="115000"/>
              </a:lnSpc>
              <a:spcBef>
                <a:spcPts val="0"/>
              </a:spcBef>
              <a:spcAft>
                <a:spcPts val="0"/>
              </a:spcAft>
              <a:buSzPts val="1400"/>
              <a:buFont typeface="Bree Serif"/>
              <a:buChar char="➔"/>
            </a:pPr>
            <a:r>
              <a:rPr lang="fr-FR">
                <a:solidFill>
                  <a:schemeClr val="dk1"/>
                </a:solidFill>
                <a:latin typeface="Bree Serif"/>
                <a:ea typeface="Bree Serif"/>
                <a:cs typeface="Bree Serif"/>
                <a:sym typeface="Bree Serif"/>
              </a:rPr>
              <a:t>Production et diffusion des connaissances, </a:t>
            </a:r>
            <a:r>
              <a:rPr lang="fr-FR" b="1">
                <a:solidFill>
                  <a:schemeClr val="dk2"/>
                </a:solidFill>
                <a:latin typeface="Bree Serif"/>
                <a:ea typeface="Bree Serif"/>
                <a:cs typeface="Bree Serif"/>
                <a:sym typeface="Bree Serif"/>
              </a:rPr>
              <a:t>libres et indépendantes de tout pouvoir</a:t>
            </a:r>
            <a:r>
              <a:rPr lang="fr-FR">
                <a:solidFill>
                  <a:schemeClr val="dk2"/>
                </a:solidFill>
                <a:latin typeface="Bree Serif"/>
                <a:ea typeface="Bree Serif"/>
                <a:cs typeface="Bree Serif"/>
                <a:sym typeface="Bree Serif"/>
              </a:rPr>
              <a:t>.</a:t>
            </a:r>
            <a:endParaRPr>
              <a:solidFill>
                <a:schemeClr val="dk2"/>
              </a:solidFill>
              <a:latin typeface="Bree Serif"/>
              <a:ea typeface="Bree Serif"/>
              <a:cs typeface="Bree Serif"/>
              <a:sym typeface="Bree Serif"/>
            </a:endParaRPr>
          </a:p>
          <a:p>
            <a:pPr marL="457200" lvl="0" indent="-317500" algn="l" rtl="0">
              <a:lnSpc>
                <a:spcPct val="115000"/>
              </a:lnSpc>
              <a:spcBef>
                <a:spcPts val="0"/>
              </a:spcBef>
              <a:spcAft>
                <a:spcPts val="0"/>
              </a:spcAft>
              <a:buSzPts val="1400"/>
              <a:buFont typeface="Bree Serif"/>
              <a:buChar char="➔"/>
            </a:pPr>
            <a:r>
              <a:rPr lang="fr-FR" b="1">
                <a:solidFill>
                  <a:schemeClr val="dk2"/>
                </a:solidFill>
                <a:latin typeface="Bree Serif"/>
                <a:ea typeface="Bree Serif"/>
                <a:cs typeface="Bree Serif"/>
                <a:sym typeface="Bree Serif"/>
              </a:rPr>
              <a:t>Réaffirmer que les AAP doivent être l'exception et le financement récurrent la règle.</a:t>
            </a:r>
            <a:endParaRPr b="1">
              <a:solidFill>
                <a:schemeClr val="dk2"/>
              </a:solidFill>
              <a:latin typeface="Bree Serif"/>
              <a:ea typeface="Bree Serif"/>
              <a:cs typeface="Bree Serif"/>
              <a:sym typeface="Bree Serif"/>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2417</Words>
  <Application>Microsoft Macintosh PowerPoint</Application>
  <PresentationFormat>Personnalisé</PresentationFormat>
  <Paragraphs>176</Paragraphs>
  <Slides>12</Slides>
  <Notes>12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Bree Serif</vt:lpstr>
      <vt:lpstr>Times New Roman</vt:lpstr>
      <vt:lpstr>Calibri</vt:lpstr>
      <vt:lpstr>Arial</vt:lpstr>
      <vt:lpstr>Lato</vt:lpstr>
      <vt:lpstr>Office Theme</vt:lpstr>
      <vt:lpstr>Présentation PowerPoint</vt:lpstr>
      <vt:lpstr>Les décrets à venir…</vt:lpstr>
      <vt:lpstr>RIPEC (Régime Indemnitaire des Personnels Enseignants et Chercheurs) PRIMES versées en complément de notre traitement indiciaire</vt:lpstr>
      <vt:lpstr>Scénario d’évolution des trois parties du RIPEC</vt:lpstr>
      <vt:lpstr>RIPEC (Régime Indemnitaire des Personnels Enseignants et Chercheurs)</vt:lpstr>
      <vt:lpstr>Repyramidage : possibilité de promotion MCF vers PU par liste d’aptitude</vt:lpstr>
      <vt:lpstr>Repyramidage : possibilité de promotion MCF vers PU par liste d’aptitude</vt:lpstr>
      <vt:lpstr>Chaires de Professeurs Juniors (tenure tracks)</vt:lpstr>
      <vt:lpstr>Chaires de Professeurs Juniors  (tenure tracks))</vt:lpstr>
      <vt:lpstr>Recrutement : contournement du CNU </vt:lpstr>
      <vt:lpstr>Recrutement : contournement du CNU </vt:lpstr>
      <vt:lpstr>Quelles actions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Anne Roger</cp:lastModifiedBy>
  <cp:revision>1</cp:revision>
  <dcterms:modified xsi:type="dcterms:W3CDTF">2021-10-26T14:59:34Z</dcterms:modified>
</cp:coreProperties>
</file>