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embeddedFontLst>
    <p:embeddedFont>
      <p:font typeface="Helvetica Neue" panose="02000503000000020004" pitchFamily="2" charset="0"/>
      <p:regular r:id="rId28"/>
      <p:bold r:id="rId29"/>
      <p:italic r:id="rId30"/>
      <p:boldItalic r:id="rId31"/>
    </p:embeddedFont>
    <p:embeddedFont>
      <p:font typeface="Raleway" pitchFamily="2" charset="77"/>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xJZonvm5UWXHZ9a8DjqpI6/n3Z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èle Artau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3C5763-ECCA-4579-A1C0-CB5B7C946302}">
  <a:tblStyle styleId="{E23C5763-ECCA-4579-A1C0-CB5B7C9463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A7E96CD-948C-4455-98D5-015961626DF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8"/>
    <p:restoredTop sz="63896"/>
  </p:normalViewPr>
  <p:slideViewPr>
    <p:cSldViewPr snapToGrid="0">
      <p:cViewPr varScale="1">
        <p:scale>
          <a:sx n="81" d="100"/>
          <a:sy n="81" d="100"/>
        </p:scale>
        <p:origin x="131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4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sers/hervechristofol/Fichiers/SNESUP%20FSU/3_Ministe&#768;re%20MIRES%20et%20DGSIP/DATA%20ESR/Effectifs%20e&#769;rudiants/DataESRemploisBudgetsv2024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9961957088942982E-2"/>
          <c:y val="2.60791439531597E-2"/>
          <c:w val="0.88756748688978437"/>
          <c:h val="0.8454949862036476"/>
        </c:manualLayout>
      </c:layout>
      <c:barChart>
        <c:barDir val="col"/>
        <c:grouping val="clustered"/>
        <c:varyColors val="0"/>
        <c:ser>
          <c:idx val="0"/>
          <c:order val="0"/>
          <c:spPr>
            <a:gradFill flip="none" rotWithShape="1">
              <a:gsLst>
                <a:gs pos="0">
                  <a:schemeClr val="accent2">
                    <a:lumMod val="40000"/>
                    <a:lumOff val="60000"/>
                  </a:schemeClr>
                </a:gs>
                <a:gs pos="100000">
                  <a:schemeClr val="accent2">
                    <a:lumMod val="75000"/>
                  </a:schemeClr>
                </a:gs>
              </a:gsLst>
              <a:lin ang="16200000" scaled="0"/>
              <a:tileRect/>
            </a:gradFill>
            <a:effectLst/>
          </c:spPr>
          <c:invertIfNegative val="0"/>
          <c:dPt>
            <c:idx val="18"/>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1-8F79-A243-8627-65FC45EB54D4}"/>
              </c:ext>
            </c:extLst>
          </c:dPt>
          <c:dPt>
            <c:idx val="19"/>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3-8F79-A243-8627-65FC45EB54D4}"/>
              </c:ext>
            </c:extLst>
          </c:dPt>
          <c:dPt>
            <c:idx val="20"/>
            <c:invertIfNegative val="0"/>
            <c:bubble3D val="0"/>
            <c:spPr>
              <a:gradFill flip="none" rotWithShape="1">
                <a:gsLst>
                  <a:gs pos="0">
                    <a:schemeClr val="accent1">
                      <a:lumMod val="40000"/>
                      <a:lumOff val="60000"/>
                    </a:schemeClr>
                  </a:gs>
                  <a:gs pos="100000">
                    <a:schemeClr val="accent1"/>
                  </a:gs>
                </a:gsLst>
                <a:lin ang="16200000" scaled="0"/>
                <a:tileRect/>
              </a:gradFill>
              <a:effectLst/>
            </c:spPr>
            <c:extLst>
              <c:ext xmlns:c16="http://schemas.microsoft.com/office/drawing/2014/chart" uri="{C3380CC4-5D6E-409C-BE32-E72D297353CC}">
                <c16:uniqueId val="{00000005-8F79-A243-8627-65FC45EB54D4}"/>
              </c:ext>
            </c:extLst>
          </c:dPt>
          <c:cat>
            <c:numRef>
              <c:f>DIRD!$H$2:$AB$2</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DIRD!$H$11:$AB$11</c:f>
              <c:numCache>
                <c:formatCode>_ * #\ ##0.000_)\ _€_ ;_ * \(#\ ##0.000\)\ _€_ ;_ * "-"??_)\ _€_ ;_ @_ </c:formatCode>
                <c:ptCount val="21"/>
                <c:pt idx="0">
                  <c:v>0.98199999999999998</c:v>
                </c:pt>
                <c:pt idx="1">
                  <c:v>1.4950000000000001</c:v>
                </c:pt>
                <c:pt idx="2">
                  <c:v>1.802</c:v>
                </c:pt>
                <c:pt idx="3">
                  <c:v>4.452</c:v>
                </c:pt>
                <c:pt idx="4">
                  <c:v>4.88</c:v>
                </c:pt>
                <c:pt idx="5">
                  <c:v>5.4020000000000001</c:v>
                </c:pt>
                <c:pt idx="6">
                  <c:v>5.3810000000000002</c:v>
                </c:pt>
                <c:pt idx="7">
                  <c:v>5.6989999999999998</c:v>
                </c:pt>
                <c:pt idx="8">
                  <c:v>5.8460000000000001</c:v>
                </c:pt>
                <c:pt idx="9">
                  <c:v>6.01</c:v>
                </c:pt>
                <c:pt idx="10">
                  <c:v>6.2469999999999999</c:v>
                </c:pt>
                <c:pt idx="11">
                  <c:v>6.4119999999999999</c:v>
                </c:pt>
                <c:pt idx="12">
                  <c:v>6.657</c:v>
                </c:pt>
                <c:pt idx="13">
                  <c:v>6.8869999999999996</c:v>
                </c:pt>
                <c:pt idx="14">
                  <c:v>7.141</c:v>
                </c:pt>
                <c:pt idx="15">
                  <c:v>7.5</c:v>
                </c:pt>
                <c:pt idx="16">
                  <c:v>7.2469999999999999</c:v>
                </c:pt>
                <c:pt idx="17">
                  <c:v>7.1929999999999996</c:v>
                </c:pt>
                <c:pt idx="18">
                  <c:v>7.2610000000000001</c:v>
                </c:pt>
                <c:pt idx="19">
                  <c:v>7.8680000000000003</c:v>
                </c:pt>
                <c:pt idx="20">
                  <c:v>7.7560000000000002</c:v>
                </c:pt>
              </c:numCache>
            </c:numRef>
          </c:val>
          <c:extLst>
            <c:ext xmlns:c16="http://schemas.microsoft.com/office/drawing/2014/chart" uri="{C3380CC4-5D6E-409C-BE32-E72D297353CC}">
              <c16:uniqueId val="{00000006-8F79-A243-8627-65FC45EB54D4}"/>
            </c:ext>
          </c:extLst>
        </c:ser>
        <c:dLbls>
          <c:showLegendKey val="0"/>
          <c:showVal val="0"/>
          <c:showCatName val="0"/>
          <c:showSerName val="0"/>
          <c:showPercent val="0"/>
          <c:showBubbleSize val="0"/>
        </c:dLbls>
        <c:gapWidth val="150"/>
        <c:axId val="-1603745200"/>
        <c:axId val="-1603742880"/>
      </c:barChart>
      <c:catAx>
        <c:axId val="-1603745200"/>
        <c:scaling>
          <c:orientation val="minMax"/>
        </c:scaling>
        <c:delete val="0"/>
        <c:axPos val="b"/>
        <c:numFmt formatCode="General" sourceLinked="1"/>
        <c:majorTickMark val="out"/>
        <c:minorTickMark val="none"/>
        <c:tickLblPos val="nextTo"/>
        <c:crossAx val="-1603742880"/>
        <c:crosses val="autoZero"/>
        <c:auto val="1"/>
        <c:lblAlgn val="ctr"/>
        <c:lblOffset val="100"/>
        <c:noMultiLvlLbl val="0"/>
      </c:catAx>
      <c:valAx>
        <c:axId val="-1603742880"/>
        <c:scaling>
          <c:orientation val="minMax"/>
        </c:scaling>
        <c:delete val="0"/>
        <c:axPos val="l"/>
        <c:majorGridlines/>
        <c:numFmt formatCode="_ * #\ ##0.000_)\ _€_ ;_ * \(#\ ##0.000\)\ _€_ ;_ * &quot;-&quot;??_)\ _€_ ;_ @_ " sourceLinked="1"/>
        <c:majorTickMark val="out"/>
        <c:minorTickMark val="none"/>
        <c:tickLblPos val="nextTo"/>
        <c:crossAx val="-1603745200"/>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5-01-08T18:53:29.495" idx="1">
    <p:pos x="0" y="889"/>
    <p:text>Je ne crois pas que ce soit possible vraiment, ou du moins que ce soit spécifique des EPE ou répandu ; ça l'est dans les GE avec des conditions restrictives. Je fais une note précise là-dessus dans le week-end.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bc0Ewd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6" name="Google Shape;4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Mise en concurrence. Juste commenter la tendance à la baisse avec fort décrochage en 2021, puis 2023 et 2025.</a:t>
            </a:r>
            <a:endParaRPr/>
          </a:p>
          <a:p>
            <a:pPr marL="0" lvl="0" indent="0" algn="l" rtl="0">
              <a:spcBef>
                <a:spcPts val="0"/>
              </a:spcBef>
              <a:spcAft>
                <a:spcPts val="0"/>
              </a:spcAft>
              <a:buNone/>
            </a:pPr>
            <a:endParaRPr/>
          </a:p>
          <a:p>
            <a:pPr marL="0" lvl="0" indent="0" algn="l" rtl="0">
              <a:spcBef>
                <a:spcPts val="360"/>
              </a:spcBef>
              <a:spcAft>
                <a:spcPts val="0"/>
              </a:spcAft>
              <a:buNone/>
            </a:pPr>
            <a:endParaRPr/>
          </a:p>
        </p:txBody>
      </p:sp>
      <p:sp>
        <p:nvSpPr>
          <p:cNvPr id="142" name="Google Shape;14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Nous en avons parlé dans le mensuel de Novembre</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Commentaire MA. Là, je pense qu’il faut résumer les petites contributions qui ne nous concernent pas énormément en plus, juste laisser l’ESR agricole. Je referai un tableau si tu es d’accord.</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Les mesures </a:t>
            </a:r>
            <a:r>
              <a:rPr lang="fr-FR" dirty="0" err="1"/>
              <a:t>Guérini</a:t>
            </a:r>
            <a:r>
              <a:rPr lang="fr-FR" dirty="0"/>
              <a:t> 2022 et 2023 devrait coûter 140 M€</a:t>
            </a:r>
          </a:p>
          <a:p>
            <a:pPr marL="0" lvl="0" indent="0" algn="l" rtl="0">
              <a:spcBef>
                <a:spcPts val="360"/>
              </a:spcBef>
              <a:spcAft>
                <a:spcPts val="0"/>
              </a:spcAft>
              <a:buNone/>
            </a:pPr>
            <a:r>
              <a:rPr lang="fr-FR" dirty="0"/>
              <a:t>Le GVT devrait s’élever à 45 M€</a:t>
            </a:r>
          </a:p>
          <a:p>
            <a:pPr marL="0" lvl="0" indent="0" algn="l" rtl="0">
              <a:spcBef>
                <a:spcPts val="360"/>
              </a:spcBef>
              <a:spcAft>
                <a:spcPts val="0"/>
              </a:spcAft>
              <a:buNone/>
            </a:pPr>
            <a:r>
              <a:rPr lang="fr-FR" dirty="0"/>
              <a:t>Le CAS pension devrait coûter 180M€</a:t>
            </a:r>
          </a:p>
          <a:p>
            <a:pPr marL="0" lvl="0" indent="0" algn="l" rtl="0">
              <a:spcBef>
                <a:spcPts val="360"/>
              </a:spcBef>
              <a:spcAft>
                <a:spcPts val="0"/>
              </a:spcAft>
              <a:buNone/>
            </a:pPr>
            <a:r>
              <a:rPr lang="fr-FR" dirty="0"/>
              <a:t>Les mesures indemnitaires de la LPR : 92M€</a:t>
            </a:r>
          </a:p>
          <a:p>
            <a:pPr marL="0" lvl="0" indent="0" algn="l" rtl="0">
              <a:spcBef>
                <a:spcPts val="360"/>
              </a:spcBef>
              <a:spcAft>
                <a:spcPts val="0"/>
              </a:spcAft>
              <a:buNone/>
            </a:pPr>
            <a:r>
              <a:rPr lang="fr-FR" dirty="0"/>
              <a:t>L’augmentation de l’ANR </a:t>
            </a:r>
            <a:r>
              <a:rPr lang="fr-FR"/>
              <a:t>: 140 M€</a:t>
            </a:r>
            <a:endParaRPr lang="fr-FR" dirty="0"/>
          </a:p>
          <a:p>
            <a:pPr marL="0" lvl="0" indent="0" algn="l" rtl="0">
              <a:spcBef>
                <a:spcPts val="360"/>
              </a:spcBef>
              <a:spcAft>
                <a:spcPts val="0"/>
              </a:spcAft>
              <a:buNone/>
            </a:pPr>
            <a:endParaRPr dirty="0"/>
          </a:p>
        </p:txBody>
      </p:sp>
      <p:sp>
        <p:nvSpPr>
          <p:cNvPr id="149" name="Google Shape;14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4d473d044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24d473d04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la progression du nb d’étudiants entre 2024 et 2015 s’élève à +555 000</a:t>
            </a:r>
            <a:endParaRPr/>
          </a:p>
          <a:p>
            <a:pPr marL="0" lvl="0" indent="0" algn="l" rtl="0">
              <a:spcBef>
                <a:spcPts val="360"/>
              </a:spcBef>
              <a:spcAft>
                <a:spcPts val="0"/>
              </a:spcAft>
              <a:buNone/>
            </a:pPr>
            <a:r>
              <a:rPr lang="fr-FR"/>
              <a:t>dont +202 000 dans le public (+110%) et 105 000 à l’université (+107%) (11000 agents dont 5500 E et EC ou 4 universités de 26000 étudiants)</a:t>
            </a:r>
            <a:endParaRPr/>
          </a:p>
          <a:p>
            <a:pPr marL="0" lvl="0" indent="0" algn="l" rtl="0">
              <a:spcBef>
                <a:spcPts val="360"/>
              </a:spcBef>
              <a:spcAft>
                <a:spcPts val="0"/>
              </a:spcAft>
              <a:buNone/>
            </a:pPr>
            <a:r>
              <a:rPr lang="fr-FR"/>
              <a:t>dont +350 000 dans le privé (+180%)</a:t>
            </a:r>
            <a:endParaRPr/>
          </a:p>
          <a:p>
            <a:pPr marL="0" lvl="0" indent="0" algn="l" rtl="0">
              <a:spcBef>
                <a:spcPts val="360"/>
              </a:spcBef>
              <a:spcAft>
                <a:spcPts val="0"/>
              </a:spcAft>
              <a:buNone/>
            </a:pPr>
            <a:r>
              <a:rPr lang="fr-FR"/>
              <a:t>Comme en 1959 où avec la loi Debré, le gouvernement de l’époque choisit pour scolariser les enfant du “baby-boom” de financer massivement l’enseignement privé, en 2017 le gouvernement Macron fait le même choix en faveur de l’enseignement supérieur privé.</a:t>
            </a:r>
            <a:endParaRPr/>
          </a:p>
        </p:txBody>
      </p:sp>
      <p:sp>
        <p:nvSpPr>
          <p:cNvPr id="167" name="Google Shape;167;g324d473d04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Taux de titulaires me paraîtrait plus clair.</a:t>
            </a:r>
            <a:endParaRPr/>
          </a:p>
        </p:txBody>
      </p:sp>
      <p:sp>
        <p:nvSpPr>
          <p:cNvPr id="192" name="Google Shape;19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4cdf272b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24cdf272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Commentaire MA : faudra détailler le décret le 22 pour les élus.</a:t>
            </a:r>
            <a:endParaRPr/>
          </a:p>
          <a:p>
            <a:pPr marL="0" lvl="0" indent="0" algn="l" rtl="0">
              <a:spcBef>
                <a:spcPts val="0"/>
              </a:spcBef>
              <a:spcAft>
                <a:spcPts val="0"/>
              </a:spcAft>
              <a:buNone/>
            </a:pPr>
            <a:r>
              <a:rPr lang="fr-FR"/>
              <a:t> fin 2023 :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00" name="Google Shape;200;g324cdf272b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fin 2023</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Nantesfin 2023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18" name="Google Shape;2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Commentaire MA : on peut laisser Angers et Nantes et enlever Rouen pour laisser une place au décret sur les seuils prudentiels qu’il faut expliquer un peu je crois. fin 2023 : </a:t>
            </a:r>
            <a:endParaRPr/>
          </a:p>
          <a:p>
            <a:pPr marL="171450" lvl="0" indent="-171450" algn="l" rtl="0">
              <a:spcBef>
                <a:spcPts val="360"/>
              </a:spcBef>
              <a:spcAft>
                <a:spcPts val="0"/>
              </a:spcAft>
              <a:buClr>
                <a:schemeClr val="dk1"/>
              </a:buClr>
              <a:buSzPts val="1200"/>
              <a:buFont typeface="Calibri"/>
              <a:buChar char="-"/>
            </a:pPr>
            <a:r>
              <a:rPr lang="fr-FR"/>
              <a:t>31 universités étaient en déficit</a:t>
            </a:r>
            <a:endParaRPr/>
          </a:p>
          <a:p>
            <a:pPr marL="171450" lvl="0" indent="-171450" algn="l" rtl="0">
              <a:spcBef>
                <a:spcPts val="360"/>
              </a:spcBef>
              <a:spcAft>
                <a:spcPts val="0"/>
              </a:spcAft>
              <a:buClr>
                <a:schemeClr val="dk1"/>
              </a:buClr>
              <a:buSzPts val="1200"/>
              <a:buFont typeface="Calibri"/>
              <a:buChar char="-"/>
            </a:pPr>
            <a:r>
              <a:rPr lang="fr-FR"/>
              <a:t>11 avaient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2 avaient une trésorerie inférieure à 30 jours (La Réunion, Pau)</a:t>
            </a:r>
            <a:endParaRPr/>
          </a:p>
          <a:p>
            <a:pPr marL="171450" marR="0" lvl="0" indent="-171450" algn="l" rtl="0">
              <a:lnSpc>
                <a:spcPct val="100000"/>
              </a:lnSpc>
              <a:spcBef>
                <a:spcPts val="360"/>
              </a:spcBef>
              <a:spcAft>
                <a:spcPts val="0"/>
              </a:spcAft>
              <a:buClr>
                <a:schemeClr val="dk1"/>
              </a:buClr>
              <a:buSzPts val="1200"/>
              <a:buFont typeface="Calibri"/>
              <a:buChar char="-"/>
            </a:pPr>
            <a:r>
              <a:rPr lang="fr-FR"/>
              <a:t>1 avait un FdR inférieur à 15 jours (Rennes2)</a:t>
            </a:r>
            <a:endParaRPr/>
          </a:p>
          <a:p>
            <a:pPr marL="171450" lvl="0" indent="-95250" algn="l" rtl="0">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fr-FR"/>
              <a:t>En 2024</a:t>
            </a:r>
            <a:endParaRPr/>
          </a:p>
          <a:p>
            <a:pPr marL="171450" lvl="0" indent="-171450" algn="l" rtl="0">
              <a:spcBef>
                <a:spcPts val="360"/>
              </a:spcBef>
              <a:spcAft>
                <a:spcPts val="0"/>
              </a:spcAft>
              <a:buClr>
                <a:schemeClr val="dk1"/>
              </a:buClr>
              <a:buSzPts val="1200"/>
              <a:buFont typeface="Calibri"/>
              <a:buChar char="-"/>
            </a:pPr>
            <a:r>
              <a:rPr lang="fr-FR"/>
              <a:t>61 universités sur 76 sont en déficit en septembre 2024</a:t>
            </a:r>
            <a:endParaRPr/>
          </a:p>
          <a:p>
            <a:pPr marL="171450" lvl="0" indent="-171450" algn="l" rtl="0">
              <a:spcBef>
                <a:spcPts val="360"/>
              </a:spcBef>
              <a:spcAft>
                <a:spcPts val="0"/>
              </a:spcAft>
              <a:buClr>
                <a:schemeClr val="dk1"/>
              </a:buClr>
              <a:buSzPts val="1200"/>
              <a:buFont typeface="Calibri"/>
              <a:buChar char="-"/>
            </a:pPr>
            <a:r>
              <a:rPr lang="fr-FR"/>
              <a:t>25 ont un ratio masse salariale/ressources supérieur à 83%</a:t>
            </a:r>
            <a:endParaRPr/>
          </a:p>
          <a:p>
            <a:pPr marL="171450" marR="0" lvl="0" indent="-171450" algn="l" rtl="0">
              <a:lnSpc>
                <a:spcPct val="100000"/>
              </a:lnSpc>
              <a:spcBef>
                <a:spcPts val="360"/>
              </a:spcBef>
              <a:spcAft>
                <a:spcPts val="0"/>
              </a:spcAft>
              <a:buClr>
                <a:schemeClr val="dk1"/>
              </a:buClr>
              <a:buSzPts val="1200"/>
              <a:buFont typeface="Calibri"/>
              <a:buChar char="-"/>
            </a:pPr>
            <a:r>
              <a:rPr lang="fr-FR"/>
              <a:t>17 ont une trésorerie inférieure à 30 jours </a:t>
            </a:r>
            <a:endParaRPr/>
          </a:p>
          <a:p>
            <a:pPr marL="171450" marR="0" lvl="0" indent="-171450" algn="l" rtl="0">
              <a:lnSpc>
                <a:spcPct val="100000"/>
              </a:lnSpc>
              <a:spcBef>
                <a:spcPts val="360"/>
              </a:spcBef>
              <a:spcAft>
                <a:spcPts val="0"/>
              </a:spcAft>
              <a:buClr>
                <a:schemeClr val="dk1"/>
              </a:buClr>
              <a:buSzPts val="1200"/>
              <a:buFont typeface="Calibri"/>
              <a:buChar char="-"/>
            </a:pPr>
            <a:r>
              <a:rPr lang="fr-FR"/>
              <a:t>19 ont un FdR inférieur à 15 jours</a:t>
            </a:r>
            <a:endParaRPr/>
          </a:p>
          <a:p>
            <a:pPr marL="0" lvl="0" indent="0" algn="l" rtl="0">
              <a:spcBef>
                <a:spcPts val="360"/>
              </a:spcBef>
              <a:spcAft>
                <a:spcPts val="0"/>
              </a:spcAft>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Google Shape;23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Environ entre 50 et 100 emplois non publiés par rapport au plafond d’emploi Etat</a:t>
            </a:r>
            <a:endParaRPr/>
          </a:p>
          <a:p>
            <a:pPr marL="0" lvl="0" indent="0" algn="l" rtl="0">
              <a:spcBef>
                <a:spcPts val="360"/>
              </a:spcBef>
              <a:spcAft>
                <a:spcPts val="0"/>
              </a:spcAft>
              <a:buNone/>
            </a:pPr>
            <a:endParaRPr/>
          </a:p>
        </p:txBody>
      </p:sp>
      <p:sp>
        <p:nvSpPr>
          <p:cNvPr id="236" name="Google Shape;23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Commentaires MA : pas certaine qu’on ait le temps parce qu’il faut expliciter un peu. </a:t>
            </a:r>
            <a:endParaRPr/>
          </a:p>
        </p:txBody>
      </p:sp>
      <p:sp>
        <p:nvSpPr>
          <p:cNvPr id="242" name="Google Shape;24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0" algn="l" rtl="0">
              <a:spcBef>
                <a:spcPts val="360"/>
              </a:spcBef>
              <a:spcAft>
                <a:spcPts val="0"/>
              </a:spcAft>
              <a:buNone/>
            </a:pPr>
            <a:r>
              <a:rPr lang="fr-FR"/>
              <a:t>entre 2017 et 2025 les crédit d’impôt et exonération d’impôts et de taxe ont augmenté de 38 Md€ (+16 Md€ en € constants de 2024)</a:t>
            </a:r>
            <a:endParaRPr/>
          </a:p>
          <a:p>
            <a:pPr marL="0" lvl="0" indent="0" algn="l" rtl="0">
              <a:spcBef>
                <a:spcPts val="360"/>
              </a:spcBef>
              <a:spcAft>
                <a:spcPts val="0"/>
              </a:spcAft>
              <a:buNone/>
            </a:pPr>
            <a:r>
              <a:rPr lang="fr-FR"/>
              <a:t>Commentaire MA : je suis pour ne pas en parler sauf si on a du temps ; je trouve plus important de justifier le chiffrage des besoins de la diapo précédente pour que les collègues puissent décoder nos écrits.</a:t>
            </a: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3468350" y="-9407525"/>
            <a:ext cx="26938288" cy="20204113"/>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8" name="Google Shape;258;p19:notes"/>
          <p:cNvSpPr txBox="1">
            <a:spLocks noGrp="1"/>
          </p:cNvSpPr>
          <p:nvPr>
            <p:ph type="body" idx="1"/>
          </p:nvPr>
        </p:nvSpPr>
        <p:spPr>
          <a:xfrm>
            <a:off x="685800" y="4343400"/>
            <a:ext cx="5484813" cy="4114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a5129eabb1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a5129eab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7" name="Google Shape;267;g2a5129eab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fr-FR" sz="2800"/>
              <a:t>Remplir correctement nos missions devient de plus en plus difficile et recherche de ressources propres absorbe une énergie qui fait défaut ailleurs. </a:t>
            </a:r>
            <a:endParaRPr sz="2800"/>
          </a:p>
          <a:p>
            <a:pPr marL="0" lvl="0" indent="0" algn="l" rtl="0">
              <a:spcBef>
                <a:spcPts val="1200"/>
              </a:spcBef>
              <a:spcAft>
                <a:spcPts val="0"/>
              </a:spcAft>
              <a:buNone/>
            </a:pPr>
            <a:endParaRPr/>
          </a:p>
        </p:txBody>
      </p:sp>
      <p:sp>
        <p:nvSpPr>
          <p:cNvPr id="62" name="Google Shape;6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52aa57bd2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252aa57bd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Le budget de Paris 1 a été retoqué par le rectorat</a:t>
            </a:r>
            <a:endParaRPr/>
          </a:p>
          <a:p>
            <a:pPr marL="0" lvl="0" indent="0" algn="l" rtl="0">
              <a:spcBef>
                <a:spcPts val="360"/>
              </a:spcBef>
              <a:spcAft>
                <a:spcPts val="0"/>
              </a:spcAft>
              <a:buNone/>
            </a:pPr>
            <a:r>
              <a:rPr lang="fr-FR"/>
              <a:t>Le budget de Paris Saclay n’a pas été voté en décembre ; il a été voté en janvier…</a:t>
            </a:r>
            <a:endParaRPr/>
          </a:p>
        </p:txBody>
      </p:sp>
      <p:sp>
        <p:nvSpPr>
          <p:cNvPr id="70" name="Google Shape;70;g3252aa57bd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37dbd0b9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a:solidFill>
                  <a:srgbClr val="333333"/>
                </a:solidFill>
                <a:latin typeface="Arial"/>
                <a:ea typeface="Arial"/>
                <a:cs typeface="Arial"/>
                <a:sym typeface="Arial"/>
              </a:rPr>
              <a:t>Et c'est en effet bien au Sénat que le PLFSS va faire son retour mais dans une version encore plus avancée, puisque l'examen des conclusions de la commission mixte paritaire (CMP, soit le texte déposé le 27 novembre) y est programmé en séance publique le 23 janvier.</a:t>
            </a:r>
            <a:endParaRPr>
              <a:solidFill>
                <a:srgbClr val="333333"/>
              </a:solidFill>
              <a:latin typeface="Arial"/>
              <a:ea typeface="Arial"/>
              <a:cs typeface="Arial"/>
              <a:sym typeface="Arial"/>
            </a:endParaRPr>
          </a:p>
          <a:p>
            <a:pPr marL="0" lvl="0" indent="0" algn="l" rtl="0">
              <a:lnSpc>
                <a:spcPct val="115000"/>
              </a:lnSpc>
              <a:spcBef>
                <a:spcPts val="0"/>
              </a:spcBef>
              <a:spcAft>
                <a:spcPts val="0"/>
              </a:spcAft>
              <a:buNone/>
            </a:pPr>
            <a:r>
              <a:rPr lang="fr-FR">
                <a:solidFill>
                  <a:srgbClr val="333333"/>
                </a:solidFill>
                <a:latin typeface="Arial"/>
                <a:ea typeface="Arial"/>
                <a:cs typeface="Arial"/>
                <a:sym typeface="Arial"/>
              </a:rPr>
              <a:t>La reprise de l'examen du projet de loi de finances est programmée au Sénat dès ce mercredi 15 janvier en séance publique au Sénat. L'examen du PLF va intervenir encore plus tôt à l’Assemblée nationale. </a:t>
            </a:r>
            <a:endParaRPr/>
          </a:p>
        </p:txBody>
      </p:sp>
      <p:sp>
        <p:nvSpPr>
          <p:cNvPr id="77" name="Google Shape;77;g3237dbd0b9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a:t>Insister sur les grandes masses : à peu près la moitié du budget est pour le P150 (universités, écoles…) ; un quart pour la recherche “publique” (CNRS, etc.) 10 % pour la vie étudiante et le reste concerne d’autres opérateurs de recherche.  (J’ai mis les milliards en bleu et gras pour qu’on les repère plus facilement).</a:t>
            </a:r>
            <a:endParaRPr/>
          </a:p>
        </p:txBody>
      </p:sp>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a5129eabb1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g2a5129eabb1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fr-FR" sz="1800">
                <a:latin typeface="Arial"/>
                <a:ea typeface="Arial"/>
                <a:cs typeface="Arial"/>
                <a:sym typeface="Arial"/>
              </a:rPr>
              <a:t>la </a:t>
            </a:r>
            <a:r>
              <a:rPr lang="fr-FR" sz="1800" b="1">
                <a:latin typeface="Arial"/>
                <a:ea typeface="Arial"/>
                <a:cs typeface="Arial"/>
                <a:sym typeface="Arial"/>
              </a:rPr>
              <a:t>subvention pour charge de service public</a:t>
            </a:r>
            <a:r>
              <a:rPr lang="fr-FR" sz="1800">
                <a:latin typeface="Arial"/>
                <a:ea typeface="Arial"/>
                <a:cs typeface="Arial"/>
                <a:sym typeface="Arial"/>
              </a:rPr>
              <a:t> </a:t>
            </a:r>
            <a:r>
              <a:rPr lang="fr-FR" sz="1800" b="1">
                <a:latin typeface="Arial"/>
                <a:ea typeface="Arial"/>
                <a:cs typeface="Arial"/>
                <a:sym typeface="Arial"/>
              </a:rPr>
              <a:t>SCSP</a:t>
            </a:r>
            <a:r>
              <a:rPr lang="fr-FR" sz="1800">
                <a:latin typeface="Arial"/>
                <a:ea typeface="Arial"/>
                <a:cs typeface="Arial"/>
                <a:sym typeface="Arial"/>
              </a:rPr>
              <a:t> (12 252 643 000€ soit quasiment 80 % des recettes) mais moins que les dépenses de personnels des universités !</a:t>
            </a:r>
            <a:endParaRPr/>
          </a:p>
        </p:txBody>
      </p:sp>
      <p:sp>
        <p:nvSpPr>
          <p:cNvPr id="114" name="Google Shape;114;g2a5129eabb1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fr-FR" dirty="0"/>
              <a:t>Nous l’avons évoqué dans le mensuel de décembre-janvier 2024</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Commentaire MA : Pas persuadée de l’intérêt du tableau ; le texte me paraît suffire. Il me paraît intéressant de s’arrêter là pour la première partie. </a:t>
            </a:r>
          </a:p>
          <a:p>
            <a:pPr marL="0" lvl="0" indent="0" algn="l" rtl="0">
              <a:spcBef>
                <a:spcPts val="360"/>
              </a:spcBef>
              <a:spcAft>
                <a:spcPts val="0"/>
              </a:spcAft>
              <a:buNone/>
            </a:pPr>
            <a:endParaRPr lang="fr-FR" dirty="0"/>
          </a:p>
          <a:p>
            <a:pPr marL="0" lvl="0" indent="0" algn="l" rtl="0">
              <a:spcBef>
                <a:spcPts val="360"/>
              </a:spcBef>
              <a:spcAft>
                <a:spcPts val="0"/>
              </a:spcAft>
              <a:buNone/>
            </a:pPr>
            <a:r>
              <a:rPr lang="fr-FR" dirty="0"/>
              <a:t>Peut-être déjà partager avec le chat des questions sur la situation de 2024</a:t>
            </a:r>
            <a:endParaRPr dirty="0"/>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2341929fa8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2341929fa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fr-FR" sz="1500">
                <a:highlight>
                  <a:srgbClr val="FFFFFF"/>
                </a:highlight>
                <a:latin typeface="Arial"/>
                <a:ea typeface="Arial"/>
                <a:cs typeface="Arial"/>
                <a:sym typeface="Arial"/>
              </a:rPr>
              <a:t>Aller vite aussi.</a:t>
            </a:r>
            <a:r>
              <a:rPr lang="fr-FR" sz="1500" b="1">
                <a:highlight>
                  <a:srgbClr val="FFFFFF"/>
                </a:highlight>
                <a:latin typeface="Arial"/>
                <a:ea typeface="Arial"/>
                <a:cs typeface="Arial"/>
                <a:sym typeface="Arial"/>
              </a:rPr>
              <a:t> la mission « Remboursements et dégrèvements »</a:t>
            </a:r>
            <a:endParaRPr sz="1500" b="1">
              <a:highlight>
                <a:srgbClr val="FFFFFF"/>
              </a:highlight>
              <a:latin typeface="Arial"/>
              <a:ea typeface="Arial"/>
              <a:cs typeface="Arial"/>
              <a:sym typeface="Arial"/>
            </a:endParaRPr>
          </a:p>
          <a:p>
            <a:pPr marL="0" lvl="0" indent="0" algn="l" rtl="0">
              <a:spcBef>
                <a:spcPts val="600"/>
              </a:spcBef>
              <a:spcAft>
                <a:spcPts val="0"/>
              </a:spcAft>
              <a:buNone/>
            </a:pPr>
            <a:r>
              <a:rPr lang="fr-FR" sz="1350">
                <a:solidFill>
                  <a:srgbClr val="3A3A3A"/>
                </a:solidFill>
                <a:highlight>
                  <a:srgbClr val="FFFFFF"/>
                </a:highlight>
                <a:latin typeface="Arial"/>
                <a:ea typeface="Arial"/>
                <a:cs typeface="Arial"/>
                <a:sym typeface="Arial"/>
              </a:rPr>
              <a:t>Cette mission regroupe les dépenses liées à des situations dans lesquelles l'Etat restitue des impôts, taxes ou contributions à des contribuables, ou dans lesquelles l'Etat ne recouvre pas certaines créances sur les contribuables. </a:t>
            </a:r>
            <a:r>
              <a:rPr lang="fr-FR" sz="1350" b="1">
                <a:solidFill>
                  <a:srgbClr val="3A3A3A"/>
                </a:solidFill>
                <a:highlight>
                  <a:srgbClr val="FFFFFF"/>
                </a:highlight>
                <a:latin typeface="Arial"/>
                <a:ea typeface="Arial"/>
                <a:cs typeface="Arial"/>
                <a:sym typeface="Arial"/>
              </a:rPr>
              <a:t>Les remboursements et les dégrèvements d'impôts ont la particularité de venir en atténuation des recettes fiscales brutes de l'Etat </a:t>
            </a:r>
            <a:r>
              <a:rPr lang="fr-FR" sz="1350">
                <a:solidFill>
                  <a:srgbClr val="3A3A3A"/>
                </a:solidFill>
                <a:highlight>
                  <a:srgbClr val="FFFFFF"/>
                </a:highlight>
                <a:latin typeface="Arial"/>
                <a:ea typeface="Arial"/>
                <a:cs typeface="Arial"/>
                <a:sym typeface="Arial"/>
              </a:rPr>
              <a:t>mais de figurer en dépenses du budget général. de 1</a:t>
            </a:r>
            <a:r>
              <a:rPr lang="fr-FR" sz="1350" b="1">
                <a:solidFill>
                  <a:srgbClr val="3A3A3A"/>
                </a:solidFill>
                <a:highlight>
                  <a:srgbClr val="FFFFFF"/>
                </a:highlight>
                <a:latin typeface="Arial"/>
                <a:ea typeface="Arial"/>
                <a:cs typeface="Arial"/>
                <a:sym typeface="Arial"/>
              </a:rPr>
              <a:t>09 milliards d'euros</a:t>
            </a:r>
            <a:r>
              <a:rPr lang="fr-FR" sz="1350">
                <a:solidFill>
                  <a:srgbClr val="3A3A3A"/>
                </a:solidFill>
                <a:highlight>
                  <a:srgbClr val="FFFFFF"/>
                </a:highlight>
                <a:latin typeface="Arial"/>
                <a:ea typeface="Arial"/>
                <a:cs typeface="Arial"/>
                <a:sym typeface="Arial"/>
              </a:rPr>
              <a:t> selon les prévisions du projet de loi de finances pour </a:t>
            </a:r>
            <a:r>
              <a:rPr lang="fr-FR" sz="1350" b="1">
                <a:solidFill>
                  <a:srgbClr val="3A3A3A"/>
                </a:solidFill>
                <a:highlight>
                  <a:srgbClr val="FFFFFF"/>
                </a:highlight>
                <a:latin typeface="Arial"/>
                <a:ea typeface="Arial"/>
                <a:cs typeface="Arial"/>
                <a:sym typeface="Arial"/>
              </a:rPr>
              <a:t>2017,</a:t>
            </a:r>
            <a:r>
              <a:rPr lang="fr-FR" sz="1350">
                <a:solidFill>
                  <a:srgbClr val="3A3A3A"/>
                </a:solidFill>
                <a:highlight>
                  <a:srgbClr val="FFFFFF"/>
                </a:highlight>
                <a:latin typeface="Arial"/>
                <a:ea typeface="Arial"/>
                <a:cs typeface="Arial"/>
                <a:sym typeface="Arial"/>
              </a:rPr>
              <a:t> cette mission atteint </a:t>
            </a:r>
            <a:r>
              <a:rPr lang="fr-FR" sz="1350" b="1">
                <a:solidFill>
                  <a:srgbClr val="3A3A3A"/>
                </a:solidFill>
                <a:highlight>
                  <a:srgbClr val="FFFFFF"/>
                </a:highlight>
                <a:latin typeface="Arial"/>
                <a:ea typeface="Arial"/>
                <a:cs typeface="Arial"/>
                <a:sym typeface="Arial"/>
              </a:rPr>
              <a:t>147 milliards en PLF 2025</a:t>
            </a:r>
            <a:r>
              <a:rPr lang="fr-FR" sz="1350">
                <a:solidFill>
                  <a:srgbClr val="3A3A3A"/>
                </a:solidFill>
                <a:highlight>
                  <a:srgbClr val="FFFFFF"/>
                </a:highlight>
                <a:latin typeface="Arial"/>
                <a:ea typeface="Arial"/>
                <a:cs typeface="Arial"/>
                <a:sym typeface="Arial"/>
              </a:rPr>
              <a:t> (+35%)</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Enseignement scolaire : 89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Intérêt de la dette : 61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Défense : 60 Md€</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r>
              <a:rPr lang="fr-FR" sz="1350">
                <a:solidFill>
                  <a:srgbClr val="3A3A3A"/>
                </a:solidFill>
                <a:highlight>
                  <a:srgbClr val="FFFFFF"/>
                </a:highlight>
                <a:latin typeface="Arial"/>
                <a:ea typeface="Arial"/>
                <a:cs typeface="Arial"/>
                <a:sym typeface="Arial"/>
              </a:rPr>
              <a:t>Recherche et Enseignement supérieur : 31 Md€ (+13% depuis 2017 et l’inflation +20,2%)</a:t>
            </a:r>
            <a:endParaRPr sz="1350">
              <a:solidFill>
                <a:srgbClr val="3A3A3A"/>
              </a:solidFill>
              <a:highlight>
                <a:srgbClr val="FFFFFF"/>
              </a:highlight>
              <a:latin typeface="Arial"/>
              <a:ea typeface="Arial"/>
              <a:cs typeface="Arial"/>
              <a:sym typeface="Arial"/>
            </a:endParaRPr>
          </a:p>
          <a:p>
            <a:pPr marL="0" lvl="0" indent="0" algn="l" rtl="0">
              <a:spcBef>
                <a:spcPts val="360"/>
              </a:spcBef>
              <a:spcAft>
                <a:spcPts val="0"/>
              </a:spcAft>
              <a:buNone/>
            </a:pPr>
            <a:endParaRPr sz="1350">
              <a:solidFill>
                <a:srgbClr val="3A3A3A"/>
              </a:solidFill>
              <a:highlight>
                <a:srgbClr val="FFFFFF"/>
              </a:highlight>
              <a:latin typeface="Arial"/>
              <a:ea typeface="Arial"/>
              <a:cs typeface="Arial"/>
              <a:sym typeface="Arial"/>
            </a:endParaRPr>
          </a:p>
        </p:txBody>
      </p:sp>
      <p:sp>
        <p:nvSpPr>
          <p:cNvPr id="134" name="Google Shape;134;g32341929fa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22"/>
          <p:cNvSpPr txBox="1"/>
          <p:nvPr/>
        </p:nvSpPr>
        <p:spPr>
          <a:xfrm>
            <a:off x="685800" y="6462713"/>
            <a:ext cx="7279848" cy="292347"/>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300" b="0" i="1" u="none" strike="noStrike" cap="none" dirty="0">
                <a:solidFill>
                  <a:schemeClr val="lt1"/>
                </a:solidFill>
                <a:latin typeface="Arial"/>
                <a:ea typeface="Arial"/>
                <a:cs typeface="Arial"/>
                <a:sym typeface="Arial"/>
              </a:rPr>
              <a:t>Le syndicat des </a:t>
            </a:r>
            <a:r>
              <a:rPr lang="fr-FR" sz="1300" b="0" i="1" u="none" strike="noStrike" cap="none" dirty="0" err="1">
                <a:solidFill>
                  <a:schemeClr val="lt1"/>
                </a:solidFill>
                <a:latin typeface="Arial"/>
                <a:ea typeface="Arial"/>
                <a:cs typeface="Arial"/>
                <a:sym typeface="Arial"/>
              </a:rPr>
              <a:t>enseignant·es</a:t>
            </a:r>
            <a:r>
              <a:rPr lang="fr-FR" sz="1300" b="0" i="1" u="none" strike="noStrike" cap="none" dirty="0">
                <a:solidFill>
                  <a:schemeClr val="lt1"/>
                </a:solidFill>
                <a:latin typeface="Arial"/>
                <a:ea typeface="Arial"/>
                <a:cs typeface="Arial"/>
                <a:sym typeface="Arial"/>
              </a:rPr>
              <a:t> </a:t>
            </a:r>
            <a:r>
              <a:rPr lang="fr-FR" sz="1300" b="0" i="1" u="none" strike="noStrike" cap="none" dirty="0" err="1">
                <a:solidFill>
                  <a:schemeClr val="lt1"/>
                </a:solidFill>
                <a:latin typeface="Arial"/>
                <a:ea typeface="Arial"/>
                <a:cs typeface="Arial"/>
                <a:sym typeface="Arial"/>
              </a:rPr>
              <a:t>chercheur·es</a:t>
            </a:r>
            <a:r>
              <a:rPr lang="fr-FR" sz="1300" b="0" i="1" u="none" strike="noStrike" cap="none" dirty="0">
                <a:solidFill>
                  <a:schemeClr val="lt1"/>
                </a:solidFill>
                <a:latin typeface="Arial"/>
                <a:ea typeface="Arial"/>
                <a:cs typeface="Arial"/>
                <a:sym typeface="Arial"/>
              </a:rPr>
              <a:t> et de toutes et tous les </a:t>
            </a:r>
            <a:r>
              <a:rPr lang="fr-FR" sz="1300" b="0" i="1" u="none" strike="noStrike" cap="none" dirty="0" err="1">
                <a:solidFill>
                  <a:schemeClr val="lt1"/>
                </a:solidFill>
                <a:latin typeface="Arial"/>
                <a:ea typeface="Arial"/>
                <a:cs typeface="Arial"/>
                <a:sym typeface="Arial"/>
              </a:rPr>
              <a:t>enseignant·es</a:t>
            </a:r>
            <a:r>
              <a:rPr lang="fr-FR" sz="1300" b="0" i="1" u="none" strike="noStrike" cap="none" dirty="0">
                <a:solidFill>
                  <a:schemeClr val="lt1"/>
                </a:solidFill>
                <a:latin typeface="Arial"/>
                <a:ea typeface="Arial"/>
                <a:cs typeface="Arial"/>
                <a:sym typeface="Arial"/>
              </a:rPr>
              <a:t> du supérieur</a:t>
            </a:r>
            <a:endParaRPr sz="1300" dirty="0"/>
          </a:p>
        </p:txBody>
      </p:sp>
      <p:sp>
        <p:nvSpPr>
          <p:cNvPr id="17" name="Google Shape;17;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i="0" u="none" strike="noStrike" cap="none">
                <a:solidFill>
                  <a:schemeClr val="dk1"/>
                </a:solidFill>
                <a:latin typeface="Arial"/>
                <a:ea typeface="Arial"/>
                <a:cs typeface="Arial"/>
                <a:sym typeface="Arial"/>
              </a:defRPr>
            </a:lvl1pPr>
            <a:lvl2pPr marL="0" lvl="1" indent="0" algn="ctr">
              <a:spcBef>
                <a:spcPts val="0"/>
              </a:spcBef>
              <a:spcAft>
                <a:spcPts val="0"/>
              </a:spcAft>
              <a:buNone/>
              <a:defRPr sz="2400" b="1" i="0" u="none" strike="noStrike" cap="none">
                <a:solidFill>
                  <a:schemeClr val="dk1"/>
                </a:solidFill>
                <a:latin typeface="Arial"/>
                <a:ea typeface="Arial"/>
                <a:cs typeface="Arial"/>
                <a:sym typeface="Arial"/>
              </a:defRPr>
            </a:lvl2pPr>
            <a:lvl3pPr marL="0" lvl="2" indent="0" algn="ctr">
              <a:spcBef>
                <a:spcPts val="0"/>
              </a:spcBef>
              <a:spcAft>
                <a:spcPts val="0"/>
              </a:spcAft>
              <a:buNone/>
              <a:defRPr sz="2400" b="1" i="0" u="none" strike="noStrike" cap="none">
                <a:solidFill>
                  <a:schemeClr val="dk1"/>
                </a:solidFill>
                <a:latin typeface="Arial"/>
                <a:ea typeface="Arial"/>
                <a:cs typeface="Arial"/>
                <a:sym typeface="Arial"/>
              </a:defRPr>
            </a:lvl3pPr>
            <a:lvl4pPr marL="0" lvl="3" indent="0" algn="ctr">
              <a:spcBef>
                <a:spcPts val="0"/>
              </a:spcBef>
              <a:spcAft>
                <a:spcPts val="0"/>
              </a:spcAft>
              <a:buNone/>
              <a:defRPr sz="2400" b="1" i="0" u="none" strike="noStrike" cap="none">
                <a:solidFill>
                  <a:schemeClr val="dk1"/>
                </a:solidFill>
                <a:latin typeface="Arial"/>
                <a:ea typeface="Arial"/>
                <a:cs typeface="Arial"/>
                <a:sym typeface="Arial"/>
              </a:defRPr>
            </a:lvl4pPr>
            <a:lvl5pPr marL="0" lvl="4" indent="0" algn="ctr">
              <a:spcBef>
                <a:spcPts val="0"/>
              </a:spcBef>
              <a:spcAft>
                <a:spcPts val="0"/>
              </a:spcAft>
              <a:buNone/>
              <a:defRPr sz="2400" b="1" i="0" u="none" strike="noStrike" cap="none">
                <a:solidFill>
                  <a:schemeClr val="dk1"/>
                </a:solidFill>
                <a:latin typeface="Arial"/>
                <a:ea typeface="Arial"/>
                <a:cs typeface="Arial"/>
                <a:sym typeface="Arial"/>
              </a:defRPr>
            </a:lvl5pPr>
            <a:lvl6pPr marL="0" lvl="5" indent="0" algn="ctr">
              <a:spcBef>
                <a:spcPts val="0"/>
              </a:spcBef>
              <a:spcAft>
                <a:spcPts val="0"/>
              </a:spcAft>
              <a:buNone/>
              <a:defRPr sz="2400" b="1" i="0" u="none" strike="noStrike" cap="none">
                <a:solidFill>
                  <a:schemeClr val="dk1"/>
                </a:solidFill>
                <a:latin typeface="Arial"/>
                <a:ea typeface="Arial"/>
                <a:cs typeface="Arial"/>
                <a:sym typeface="Arial"/>
              </a:defRPr>
            </a:lvl6pPr>
            <a:lvl7pPr marL="0" lvl="6" indent="0" algn="ctr">
              <a:spcBef>
                <a:spcPts val="0"/>
              </a:spcBef>
              <a:spcAft>
                <a:spcPts val="0"/>
              </a:spcAft>
              <a:buNone/>
              <a:defRPr sz="2400" b="1" i="0" u="none" strike="noStrike" cap="none">
                <a:solidFill>
                  <a:schemeClr val="dk1"/>
                </a:solidFill>
                <a:latin typeface="Arial"/>
                <a:ea typeface="Arial"/>
                <a:cs typeface="Arial"/>
                <a:sym typeface="Arial"/>
              </a:defRPr>
            </a:lvl7pPr>
            <a:lvl8pPr marL="0" lvl="7" indent="0" algn="ctr">
              <a:spcBef>
                <a:spcPts val="0"/>
              </a:spcBef>
              <a:spcAft>
                <a:spcPts val="0"/>
              </a:spcAft>
              <a:buNone/>
              <a:defRPr sz="2400" b="1" i="0" u="none" strike="noStrike" cap="none">
                <a:solidFill>
                  <a:schemeClr val="dk1"/>
                </a:solidFill>
                <a:latin typeface="Arial"/>
                <a:ea typeface="Arial"/>
                <a:cs typeface="Arial"/>
                <a:sym typeface="Arial"/>
              </a:defRPr>
            </a:lvl8pPr>
            <a:lvl9pPr marL="0" lvl="8" indent="0" algn="ctr">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Disposition personnalisée">
  <p:cSld name="3_Disposition personnalisée">
    <p:spTree>
      <p:nvGrpSpPr>
        <p:cNvPr id="1" name="Shape 20"/>
        <p:cNvGrpSpPr/>
        <p:nvPr/>
      </p:nvGrpSpPr>
      <p:grpSpPr>
        <a:xfrm>
          <a:off x="0" y="0"/>
          <a:ext cx="0" cy="0"/>
          <a:chOff x="0" y="0"/>
          <a:chExt cx="0" cy="0"/>
        </a:xfrm>
      </p:grpSpPr>
      <p:sp>
        <p:nvSpPr>
          <p:cNvPr id="21" name="Google Shape;21;p23"/>
          <p:cNvSpPr txBox="1"/>
          <p:nvPr/>
        </p:nvSpPr>
        <p:spPr>
          <a:xfrm>
            <a:off x="901700" y="6413500"/>
            <a:ext cx="6661150" cy="369888"/>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1" u="none" strike="noStrike" cap="none">
                <a:solidFill>
                  <a:schemeClr val="lt1"/>
                </a:solidFill>
                <a:latin typeface="Arial"/>
                <a:ea typeface="Arial"/>
                <a:cs typeface="Arial"/>
                <a:sym typeface="Arial"/>
              </a:rPr>
              <a:t>Le budget de l’enseignement supérieur et de la recherche</a:t>
            </a:r>
            <a:endParaRPr/>
          </a:p>
        </p:txBody>
      </p:sp>
      <p:sp>
        <p:nvSpPr>
          <p:cNvPr id="22" name="Google Shape;22;p23"/>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i="0" u="none" strike="noStrike" cap="none">
                <a:solidFill>
                  <a:schemeClr val="dk1"/>
                </a:solidFill>
                <a:latin typeface="Arial"/>
                <a:ea typeface="Arial"/>
                <a:cs typeface="Arial"/>
                <a:sym typeface="Arial"/>
              </a:defRPr>
            </a:lvl1pPr>
            <a:lvl2pPr marL="0" lvl="1" indent="0" algn="ctr">
              <a:spcBef>
                <a:spcPts val="0"/>
              </a:spcBef>
              <a:spcAft>
                <a:spcPts val="0"/>
              </a:spcAft>
              <a:buNone/>
              <a:defRPr sz="2400" b="1" i="0" u="none" strike="noStrike" cap="none">
                <a:solidFill>
                  <a:schemeClr val="dk1"/>
                </a:solidFill>
                <a:latin typeface="Arial"/>
                <a:ea typeface="Arial"/>
                <a:cs typeface="Arial"/>
                <a:sym typeface="Arial"/>
              </a:defRPr>
            </a:lvl2pPr>
            <a:lvl3pPr marL="0" lvl="2" indent="0" algn="ctr">
              <a:spcBef>
                <a:spcPts val="0"/>
              </a:spcBef>
              <a:spcAft>
                <a:spcPts val="0"/>
              </a:spcAft>
              <a:buNone/>
              <a:defRPr sz="2400" b="1" i="0" u="none" strike="noStrike" cap="none">
                <a:solidFill>
                  <a:schemeClr val="dk1"/>
                </a:solidFill>
                <a:latin typeface="Arial"/>
                <a:ea typeface="Arial"/>
                <a:cs typeface="Arial"/>
                <a:sym typeface="Arial"/>
              </a:defRPr>
            </a:lvl3pPr>
            <a:lvl4pPr marL="0" lvl="3" indent="0" algn="ctr">
              <a:spcBef>
                <a:spcPts val="0"/>
              </a:spcBef>
              <a:spcAft>
                <a:spcPts val="0"/>
              </a:spcAft>
              <a:buNone/>
              <a:defRPr sz="2400" b="1" i="0" u="none" strike="noStrike" cap="none">
                <a:solidFill>
                  <a:schemeClr val="dk1"/>
                </a:solidFill>
                <a:latin typeface="Arial"/>
                <a:ea typeface="Arial"/>
                <a:cs typeface="Arial"/>
                <a:sym typeface="Arial"/>
              </a:defRPr>
            </a:lvl4pPr>
            <a:lvl5pPr marL="0" lvl="4" indent="0" algn="ctr">
              <a:spcBef>
                <a:spcPts val="0"/>
              </a:spcBef>
              <a:spcAft>
                <a:spcPts val="0"/>
              </a:spcAft>
              <a:buNone/>
              <a:defRPr sz="2400" b="1" i="0" u="none" strike="noStrike" cap="none">
                <a:solidFill>
                  <a:schemeClr val="dk1"/>
                </a:solidFill>
                <a:latin typeface="Arial"/>
                <a:ea typeface="Arial"/>
                <a:cs typeface="Arial"/>
                <a:sym typeface="Arial"/>
              </a:defRPr>
            </a:lvl5pPr>
            <a:lvl6pPr marL="0" lvl="5" indent="0" algn="ctr">
              <a:spcBef>
                <a:spcPts val="0"/>
              </a:spcBef>
              <a:spcAft>
                <a:spcPts val="0"/>
              </a:spcAft>
              <a:buNone/>
              <a:defRPr sz="2400" b="1" i="0" u="none" strike="noStrike" cap="none">
                <a:solidFill>
                  <a:schemeClr val="dk1"/>
                </a:solidFill>
                <a:latin typeface="Arial"/>
                <a:ea typeface="Arial"/>
                <a:cs typeface="Arial"/>
                <a:sym typeface="Arial"/>
              </a:defRPr>
            </a:lvl6pPr>
            <a:lvl7pPr marL="0" lvl="6" indent="0" algn="ctr">
              <a:spcBef>
                <a:spcPts val="0"/>
              </a:spcBef>
              <a:spcAft>
                <a:spcPts val="0"/>
              </a:spcAft>
              <a:buNone/>
              <a:defRPr sz="2400" b="1" i="0" u="none" strike="noStrike" cap="none">
                <a:solidFill>
                  <a:schemeClr val="dk1"/>
                </a:solidFill>
                <a:latin typeface="Arial"/>
                <a:ea typeface="Arial"/>
                <a:cs typeface="Arial"/>
                <a:sym typeface="Arial"/>
              </a:defRPr>
            </a:lvl7pPr>
            <a:lvl8pPr marL="0" lvl="7" indent="0" algn="ctr">
              <a:spcBef>
                <a:spcPts val="0"/>
              </a:spcBef>
              <a:spcAft>
                <a:spcPts val="0"/>
              </a:spcAft>
              <a:buNone/>
              <a:defRPr sz="2400" b="1" i="0" u="none" strike="noStrike" cap="none">
                <a:solidFill>
                  <a:schemeClr val="dk1"/>
                </a:solidFill>
                <a:latin typeface="Arial"/>
                <a:ea typeface="Arial"/>
                <a:cs typeface="Arial"/>
                <a:sym typeface="Arial"/>
              </a:defRPr>
            </a:lvl8pPr>
            <a:lvl9pPr marL="0" lvl="8" indent="0" algn="ctr">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4"/>
        <p:cNvGrpSpPr/>
        <p:nvPr/>
      </p:nvGrpSpPr>
      <p:grpSpPr>
        <a:xfrm>
          <a:off x="0" y="0"/>
          <a:ext cx="0" cy="0"/>
          <a:chOff x="0" y="0"/>
          <a:chExt cx="0" cy="0"/>
        </a:xfrm>
      </p:grpSpPr>
      <p:sp>
        <p:nvSpPr>
          <p:cNvPr id="25" name="Google Shape;25;p24"/>
          <p:cNvSpPr txBox="1"/>
          <p:nvPr/>
        </p:nvSpPr>
        <p:spPr>
          <a:xfrm>
            <a:off x="869950" y="6462713"/>
            <a:ext cx="6105525" cy="5238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1. Cohérences et objectifs des réformes</a:t>
            </a:r>
            <a:endParaRPr/>
          </a:p>
          <a:p>
            <a:pPr marL="0" marR="0" lvl="0" indent="0" algn="l" rtl="0">
              <a:spcBef>
                <a:spcPts val="0"/>
              </a:spcBef>
              <a:spcAft>
                <a:spcPts val="0"/>
              </a:spcAft>
              <a:buNone/>
            </a:pPr>
            <a:endParaRPr sz="1400" i="1">
              <a:solidFill>
                <a:schemeClr val="lt1"/>
              </a:solidFill>
              <a:latin typeface="Arial"/>
              <a:ea typeface="Arial"/>
              <a:cs typeface="Arial"/>
              <a:sym typeface="Arial"/>
            </a:endParaRPr>
          </a:p>
        </p:txBody>
      </p:sp>
      <p:sp>
        <p:nvSpPr>
          <p:cNvPr id="26" name="Google Shape;26;p24"/>
          <p:cNvSpPr txBox="1">
            <a:spLocks noGrp="1"/>
          </p:cNvSpPr>
          <p:nvPr>
            <p:ph type="title"/>
          </p:nvPr>
        </p:nvSpPr>
        <p:spPr>
          <a:xfrm>
            <a:off x="0" y="0"/>
            <a:ext cx="9143999" cy="73180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28"/>
        <p:cNvGrpSpPr/>
        <p:nvPr/>
      </p:nvGrpSpPr>
      <p:grpSpPr>
        <a:xfrm>
          <a:off x="0" y="0"/>
          <a:ext cx="0" cy="0"/>
          <a:chOff x="0" y="0"/>
          <a:chExt cx="0" cy="0"/>
        </a:xfrm>
      </p:grpSpPr>
      <p:sp>
        <p:nvSpPr>
          <p:cNvPr id="29" name="Google Shape;29;p25"/>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2. Les 12 idées reçues sur les fusions</a:t>
            </a:r>
            <a:endParaRPr/>
          </a:p>
        </p:txBody>
      </p:sp>
      <p:sp>
        <p:nvSpPr>
          <p:cNvPr id="30" name="Google Shape;30;p25"/>
          <p:cNvSpPr txBox="1">
            <a:spLocks noGrp="1"/>
          </p:cNvSpPr>
          <p:nvPr>
            <p:ph type="title"/>
          </p:nvPr>
        </p:nvSpPr>
        <p:spPr>
          <a:xfrm>
            <a:off x="0" y="0"/>
            <a:ext cx="9144000" cy="7856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isposition personnalisée">
  <p:cSld name="1_Disposition personnalisée">
    <p:spTree>
      <p:nvGrpSpPr>
        <p:cNvPr id="1" name="Shape 32"/>
        <p:cNvGrpSpPr/>
        <p:nvPr/>
      </p:nvGrpSpPr>
      <p:grpSpPr>
        <a:xfrm>
          <a:off x="0" y="0"/>
          <a:ext cx="0" cy="0"/>
          <a:chOff x="0" y="0"/>
          <a:chExt cx="0" cy="0"/>
        </a:xfrm>
      </p:grpSpPr>
      <p:sp>
        <p:nvSpPr>
          <p:cNvPr id="33" name="Google Shape;33;p26"/>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3. les pressions et intérêts</a:t>
            </a:r>
            <a:endParaRPr/>
          </a:p>
        </p:txBody>
      </p:sp>
      <p:sp>
        <p:nvSpPr>
          <p:cNvPr id="34" name="Google Shape;34;p26"/>
          <p:cNvSpPr txBox="1">
            <a:spLocks noGrp="1"/>
          </p:cNvSpPr>
          <p:nvPr>
            <p:ph type="title"/>
          </p:nvPr>
        </p:nvSpPr>
        <p:spPr>
          <a:xfrm>
            <a:off x="0" y="0"/>
            <a:ext cx="9144000" cy="82866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sposition personnalisée">
  <p:cSld name="2_Disposition personnalisée">
    <p:spTree>
      <p:nvGrpSpPr>
        <p:cNvPr id="1" name="Shape 36"/>
        <p:cNvGrpSpPr/>
        <p:nvPr/>
      </p:nvGrpSpPr>
      <p:grpSpPr>
        <a:xfrm>
          <a:off x="0" y="0"/>
          <a:ext cx="0" cy="0"/>
          <a:chOff x="0" y="0"/>
          <a:chExt cx="0" cy="0"/>
        </a:xfrm>
      </p:grpSpPr>
      <p:sp>
        <p:nvSpPr>
          <p:cNvPr id="37" name="Google Shape;37;p27"/>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4. Les COMUEs</a:t>
            </a:r>
            <a:endParaRPr sz="1400" i="1">
              <a:solidFill>
                <a:schemeClr val="lt1"/>
              </a:solidFill>
              <a:latin typeface="Arial"/>
              <a:ea typeface="Arial"/>
              <a:cs typeface="Arial"/>
              <a:sym typeface="Arial"/>
            </a:endParaRPr>
          </a:p>
        </p:txBody>
      </p:sp>
      <p:sp>
        <p:nvSpPr>
          <p:cNvPr id="38" name="Google Shape;38;p27"/>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Vide" type="blank">
  <p:cSld name="BLANK">
    <p:spTree>
      <p:nvGrpSpPr>
        <p:cNvPr id="1" name="Shape 40"/>
        <p:cNvGrpSpPr/>
        <p:nvPr/>
      </p:nvGrpSpPr>
      <p:grpSpPr>
        <a:xfrm>
          <a:off x="0" y="0"/>
          <a:ext cx="0" cy="0"/>
          <a:chOff x="0" y="0"/>
          <a:chExt cx="0" cy="0"/>
        </a:xfrm>
      </p:grpSpPr>
      <p:sp>
        <p:nvSpPr>
          <p:cNvPr id="41" name="Google Shape;41;p28"/>
          <p:cNvSpPr/>
          <p:nvPr/>
        </p:nvSpPr>
        <p:spPr>
          <a:xfrm>
            <a:off x="0" y="0"/>
            <a:ext cx="1774825" cy="838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Times New Roman"/>
              <a:buNone/>
            </a:pPr>
            <a:endParaRPr sz="1800">
              <a:solidFill>
                <a:srgbClr val="3333CC"/>
              </a:solidFill>
              <a:latin typeface="Arial"/>
              <a:ea typeface="Arial"/>
              <a:cs typeface="Arial"/>
              <a:sym typeface="Arial"/>
            </a:endParaRPr>
          </a:p>
        </p:txBody>
      </p:sp>
      <p:sp>
        <p:nvSpPr>
          <p:cNvPr id="42" name="Google Shape;42;p28"/>
          <p:cNvSpPr txBox="1"/>
          <p:nvPr/>
        </p:nvSpPr>
        <p:spPr>
          <a:xfrm>
            <a:off x="869950" y="6462713"/>
            <a:ext cx="6105525" cy="307975"/>
          </a:xfrm>
          <a:prstGeom prst="rect">
            <a:avLst/>
          </a:prstGeom>
          <a:noFill/>
          <a:ln>
            <a:noFill/>
          </a:ln>
          <a:effectLst>
            <a:outerShdw blurRad="50800" dist="38100" dir="2700000" rotWithShape="0">
              <a:srgbClr val="80808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fr-FR" sz="1400" i="1">
                <a:solidFill>
                  <a:schemeClr val="lt1"/>
                </a:solidFill>
                <a:latin typeface="Arial"/>
                <a:ea typeface="Arial"/>
                <a:cs typeface="Arial"/>
                <a:sym typeface="Arial"/>
              </a:rPr>
              <a:t>5. Situation nationale et perspectives</a:t>
            </a:r>
            <a:endParaRPr/>
          </a:p>
        </p:txBody>
      </p:sp>
      <p:sp>
        <p:nvSpPr>
          <p:cNvPr id="43" name="Google Shape;43;p28"/>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lvl="0" indent="0" algn="ctr">
              <a:spcBef>
                <a:spcPts val="0"/>
              </a:spcBef>
              <a:spcAft>
                <a:spcPts val="0"/>
              </a:spcAft>
              <a:buNone/>
              <a:defRPr sz="2400" b="1">
                <a:solidFill>
                  <a:schemeClr val="dk1"/>
                </a:solidFill>
                <a:latin typeface="Arial"/>
                <a:ea typeface="Arial"/>
                <a:cs typeface="Arial"/>
                <a:sym typeface="Arial"/>
              </a:defRPr>
            </a:lvl1pPr>
            <a:lvl2pPr marL="0" lvl="1" indent="0" algn="ctr">
              <a:spcBef>
                <a:spcPts val="0"/>
              </a:spcBef>
              <a:spcAft>
                <a:spcPts val="0"/>
              </a:spcAft>
              <a:buNone/>
              <a:defRPr sz="2400" b="1">
                <a:solidFill>
                  <a:schemeClr val="dk1"/>
                </a:solidFill>
                <a:latin typeface="Arial"/>
                <a:ea typeface="Arial"/>
                <a:cs typeface="Arial"/>
                <a:sym typeface="Arial"/>
              </a:defRPr>
            </a:lvl2pPr>
            <a:lvl3pPr marL="0" lvl="2" indent="0" algn="ctr">
              <a:spcBef>
                <a:spcPts val="0"/>
              </a:spcBef>
              <a:spcAft>
                <a:spcPts val="0"/>
              </a:spcAft>
              <a:buNone/>
              <a:defRPr sz="2400" b="1">
                <a:solidFill>
                  <a:schemeClr val="dk1"/>
                </a:solidFill>
                <a:latin typeface="Arial"/>
                <a:ea typeface="Arial"/>
                <a:cs typeface="Arial"/>
                <a:sym typeface="Arial"/>
              </a:defRPr>
            </a:lvl3pPr>
            <a:lvl4pPr marL="0" lvl="3" indent="0" algn="ctr">
              <a:spcBef>
                <a:spcPts val="0"/>
              </a:spcBef>
              <a:spcAft>
                <a:spcPts val="0"/>
              </a:spcAft>
              <a:buNone/>
              <a:defRPr sz="2400" b="1">
                <a:solidFill>
                  <a:schemeClr val="dk1"/>
                </a:solidFill>
                <a:latin typeface="Arial"/>
                <a:ea typeface="Arial"/>
                <a:cs typeface="Arial"/>
                <a:sym typeface="Arial"/>
              </a:defRPr>
            </a:lvl4pPr>
            <a:lvl5pPr marL="0" lvl="4" indent="0" algn="ctr">
              <a:spcBef>
                <a:spcPts val="0"/>
              </a:spcBef>
              <a:spcAft>
                <a:spcPts val="0"/>
              </a:spcAft>
              <a:buNone/>
              <a:defRPr sz="2400" b="1">
                <a:solidFill>
                  <a:schemeClr val="dk1"/>
                </a:solidFill>
                <a:latin typeface="Arial"/>
                <a:ea typeface="Arial"/>
                <a:cs typeface="Arial"/>
                <a:sym typeface="Arial"/>
              </a:defRPr>
            </a:lvl5pPr>
            <a:lvl6pPr marL="0" lvl="5" indent="0" algn="ctr">
              <a:spcBef>
                <a:spcPts val="0"/>
              </a:spcBef>
              <a:spcAft>
                <a:spcPts val="0"/>
              </a:spcAft>
              <a:buNone/>
              <a:defRPr sz="2400" b="1">
                <a:solidFill>
                  <a:schemeClr val="dk1"/>
                </a:solidFill>
                <a:latin typeface="Arial"/>
                <a:ea typeface="Arial"/>
                <a:cs typeface="Arial"/>
                <a:sym typeface="Arial"/>
              </a:defRPr>
            </a:lvl6pPr>
            <a:lvl7pPr marL="0" lvl="6" indent="0" algn="ctr">
              <a:spcBef>
                <a:spcPts val="0"/>
              </a:spcBef>
              <a:spcAft>
                <a:spcPts val="0"/>
              </a:spcAft>
              <a:buNone/>
              <a:defRPr sz="2400" b="1">
                <a:solidFill>
                  <a:schemeClr val="dk1"/>
                </a:solidFill>
                <a:latin typeface="Arial"/>
                <a:ea typeface="Arial"/>
                <a:cs typeface="Arial"/>
                <a:sym typeface="Arial"/>
              </a:defRPr>
            </a:lvl7pPr>
            <a:lvl8pPr marL="0" lvl="7" indent="0" algn="ctr">
              <a:spcBef>
                <a:spcPts val="0"/>
              </a:spcBef>
              <a:spcAft>
                <a:spcPts val="0"/>
              </a:spcAft>
              <a:buNone/>
              <a:defRPr sz="2400" b="1">
                <a:solidFill>
                  <a:schemeClr val="dk1"/>
                </a:solidFill>
                <a:latin typeface="Arial"/>
                <a:ea typeface="Arial"/>
                <a:cs typeface="Arial"/>
                <a:sym typeface="Arial"/>
              </a:defRPr>
            </a:lvl8pPr>
            <a:lvl9pPr marL="0" lvl="8" indent="0" algn="ctr">
              <a:spcBef>
                <a:spcPts val="0"/>
              </a:spcBef>
              <a:spcAft>
                <a:spcPts val="0"/>
              </a:spcAft>
              <a:buNone/>
              <a:defRPr sz="2400" b="1">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0" y="6356350"/>
            <a:ext cx="9144000" cy="501650"/>
          </a:xfrm>
          <a:prstGeom prst="rect">
            <a:avLst/>
          </a:prstGeom>
          <a:solidFill>
            <a:srgbClr val="D40C2A"/>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rgbClr val="D40C2A"/>
                </a:solidFill>
                <a:latin typeface="Calibri"/>
                <a:ea typeface="Calibri"/>
                <a:cs typeface="Calibri"/>
                <a:sym typeface="Calibri"/>
              </a:defRPr>
            </a:lvl9pPr>
          </a:lstStyle>
          <a:p>
            <a:endParaRPr/>
          </a:p>
        </p:txBody>
      </p:sp>
      <p:sp>
        <p:nvSpPr>
          <p:cNvPr id="12" name="Google Shape;12;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381000" algn="l" rtl="0">
              <a:spcBef>
                <a:spcPts val="480"/>
              </a:spcBef>
              <a:spcAft>
                <a:spcPts val="0"/>
              </a:spcAft>
              <a:buClr>
                <a:srgbClr val="77933C"/>
              </a:buClr>
              <a:buSzPts val="2400"/>
              <a:buFont typeface="Arial"/>
              <a:buChar char="•"/>
              <a:defRPr sz="2400" b="0" i="0" u="none" strike="noStrike" cap="none">
                <a:solidFill>
                  <a:srgbClr val="77933C"/>
                </a:solidFill>
                <a:latin typeface="Calibri"/>
                <a:ea typeface="Calibri"/>
                <a:cs typeface="Calibri"/>
                <a:sym typeface="Calibri"/>
              </a:defRPr>
            </a:lvl3pPr>
            <a:lvl4pPr marL="1828800" marR="0" lvl="3" indent="-355600" algn="l" rtl="0">
              <a:spcBef>
                <a:spcPts val="400"/>
              </a:spcBef>
              <a:spcAft>
                <a:spcPts val="0"/>
              </a:spcAft>
              <a:buClr>
                <a:srgbClr val="F2C306"/>
              </a:buClr>
              <a:buSzPts val="2000"/>
              <a:buFont typeface="Arial"/>
              <a:buChar char="–"/>
              <a:defRPr sz="2000" b="0" i="0" u="none" strike="noStrike" cap="none">
                <a:solidFill>
                  <a:srgbClr val="F2C306"/>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lvl1pPr marL="0" marR="0" lvl="0" indent="0" algn="ctr" rtl="0">
              <a:spcBef>
                <a:spcPts val="0"/>
              </a:spcBef>
              <a:spcAft>
                <a:spcPts val="0"/>
              </a:spcAft>
              <a:buNone/>
              <a:defRPr sz="2400" b="1" i="0" u="none" strike="noStrike" cap="none">
                <a:solidFill>
                  <a:schemeClr val="dk1"/>
                </a:solidFill>
                <a:latin typeface="Arial"/>
                <a:ea typeface="Arial"/>
                <a:cs typeface="Arial"/>
                <a:sym typeface="Arial"/>
              </a:defRPr>
            </a:lvl1pPr>
            <a:lvl2pPr marL="0" marR="0" lvl="1" indent="0" algn="ctr" rtl="0">
              <a:spcBef>
                <a:spcPts val="0"/>
              </a:spcBef>
              <a:spcAft>
                <a:spcPts val="0"/>
              </a:spcAft>
              <a:buNone/>
              <a:defRPr sz="2400" b="1" i="0" u="none" strike="noStrike" cap="none">
                <a:solidFill>
                  <a:schemeClr val="dk1"/>
                </a:solidFill>
                <a:latin typeface="Arial"/>
                <a:ea typeface="Arial"/>
                <a:cs typeface="Arial"/>
                <a:sym typeface="Arial"/>
              </a:defRPr>
            </a:lvl2pPr>
            <a:lvl3pPr marL="0" marR="0" lvl="2" indent="0" algn="ctr" rtl="0">
              <a:spcBef>
                <a:spcPts val="0"/>
              </a:spcBef>
              <a:spcAft>
                <a:spcPts val="0"/>
              </a:spcAft>
              <a:buNone/>
              <a:defRPr sz="2400" b="1" i="0" u="none" strike="noStrike" cap="none">
                <a:solidFill>
                  <a:schemeClr val="dk1"/>
                </a:solidFill>
                <a:latin typeface="Arial"/>
                <a:ea typeface="Arial"/>
                <a:cs typeface="Arial"/>
                <a:sym typeface="Arial"/>
              </a:defRPr>
            </a:lvl3pPr>
            <a:lvl4pPr marL="0" marR="0" lvl="3" indent="0" algn="ctr" rtl="0">
              <a:spcBef>
                <a:spcPts val="0"/>
              </a:spcBef>
              <a:spcAft>
                <a:spcPts val="0"/>
              </a:spcAft>
              <a:buNone/>
              <a:defRPr sz="2400" b="1" i="0" u="none" strike="noStrike" cap="none">
                <a:solidFill>
                  <a:schemeClr val="dk1"/>
                </a:solidFill>
                <a:latin typeface="Arial"/>
                <a:ea typeface="Arial"/>
                <a:cs typeface="Arial"/>
                <a:sym typeface="Arial"/>
              </a:defRPr>
            </a:lvl4pPr>
            <a:lvl5pPr marL="0" marR="0" lvl="4" indent="0" algn="ctr" rtl="0">
              <a:spcBef>
                <a:spcPts val="0"/>
              </a:spcBef>
              <a:spcAft>
                <a:spcPts val="0"/>
              </a:spcAft>
              <a:buNone/>
              <a:defRPr sz="2400" b="1" i="0" u="none" strike="noStrike" cap="none">
                <a:solidFill>
                  <a:schemeClr val="dk1"/>
                </a:solidFill>
                <a:latin typeface="Arial"/>
                <a:ea typeface="Arial"/>
                <a:cs typeface="Arial"/>
                <a:sym typeface="Arial"/>
              </a:defRPr>
            </a:lvl5pPr>
            <a:lvl6pPr marL="0" marR="0" lvl="5" indent="0" algn="ctr" rtl="0">
              <a:spcBef>
                <a:spcPts val="0"/>
              </a:spcBef>
              <a:spcAft>
                <a:spcPts val="0"/>
              </a:spcAft>
              <a:buNone/>
              <a:defRPr sz="2400" b="1" i="0" u="none" strike="noStrike" cap="none">
                <a:solidFill>
                  <a:schemeClr val="dk1"/>
                </a:solidFill>
                <a:latin typeface="Arial"/>
                <a:ea typeface="Arial"/>
                <a:cs typeface="Arial"/>
                <a:sym typeface="Arial"/>
              </a:defRPr>
            </a:lvl6pPr>
            <a:lvl7pPr marL="0" marR="0" lvl="6" indent="0" algn="ctr" rtl="0">
              <a:spcBef>
                <a:spcPts val="0"/>
              </a:spcBef>
              <a:spcAft>
                <a:spcPts val="0"/>
              </a:spcAft>
              <a:buNone/>
              <a:defRPr sz="2400" b="1" i="0" u="none" strike="noStrike" cap="none">
                <a:solidFill>
                  <a:schemeClr val="dk1"/>
                </a:solidFill>
                <a:latin typeface="Arial"/>
                <a:ea typeface="Arial"/>
                <a:cs typeface="Arial"/>
                <a:sym typeface="Arial"/>
              </a:defRPr>
            </a:lvl7pPr>
            <a:lvl8pPr marL="0" marR="0" lvl="7" indent="0" algn="ctr" rtl="0">
              <a:spcBef>
                <a:spcPts val="0"/>
              </a:spcBef>
              <a:spcAft>
                <a:spcPts val="0"/>
              </a:spcAft>
              <a:buNone/>
              <a:defRPr sz="2400" b="1" i="0" u="none" strike="noStrike" cap="none">
                <a:solidFill>
                  <a:schemeClr val="dk1"/>
                </a:solidFill>
                <a:latin typeface="Arial"/>
                <a:ea typeface="Arial"/>
                <a:cs typeface="Arial"/>
                <a:sym typeface="Arial"/>
              </a:defRPr>
            </a:lvl8pPr>
            <a:lvl9pPr marL="0" marR="0" lvl="8" indent="0" algn="ctr" rtl="0">
              <a:spcBef>
                <a:spcPts val="0"/>
              </a:spcBef>
              <a:spcAft>
                <a:spcPts val="0"/>
              </a:spcAft>
              <a:buNone/>
              <a:defRPr sz="2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FR"/>
              <a:t>‹N°›</a:t>
            </a:fld>
            <a:endParaRPr/>
          </a:p>
        </p:txBody>
      </p:sp>
      <p:pic>
        <p:nvPicPr>
          <p:cNvPr id="14" name="Google Shape;14;p21" descr="04 logo snesup q small.pdf"/>
          <p:cNvPicPr preferRelativeResize="0"/>
          <p:nvPr/>
        </p:nvPicPr>
        <p:blipFill rotWithShape="1">
          <a:blip r:embed="rId9">
            <a:alphaModFix/>
          </a:blip>
          <a:srcRect/>
          <a:stretch/>
        </p:blipFill>
        <p:spPr>
          <a:xfrm>
            <a:off x="7974013" y="6324600"/>
            <a:ext cx="1079500" cy="482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685800" y="3284536"/>
            <a:ext cx="8093075" cy="165735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b="1" dirty="0">
                <a:solidFill>
                  <a:schemeClr val="bg2"/>
                </a:solidFill>
              </a:rPr>
              <a:t>Le budget de l’enseignement supérieur et de la recherche</a:t>
            </a:r>
            <a:br>
              <a:rPr lang="fr-FR" b="1" dirty="0">
                <a:solidFill>
                  <a:schemeClr val="bg2"/>
                </a:solidFill>
              </a:rPr>
            </a:br>
            <a:br>
              <a:rPr lang="fr-FR" b="1" dirty="0">
                <a:solidFill>
                  <a:schemeClr val="bg2"/>
                </a:solidFill>
              </a:rPr>
            </a:br>
            <a:endParaRPr dirty="0">
              <a:solidFill>
                <a:schemeClr val="bg2"/>
              </a:solidFill>
            </a:endParaRPr>
          </a:p>
        </p:txBody>
      </p:sp>
      <p:sp>
        <p:nvSpPr>
          <p:cNvPr id="49" name="Google Shape;49;p1"/>
          <p:cNvSpPr txBox="1">
            <a:spLocks noGrp="1"/>
          </p:cNvSpPr>
          <p:nvPr>
            <p:ph type="subTitle" idx="1"/>
          </p:nvPr>
        </p:nvSpPr>
        <p:spPr>
          <a:xfrm>
            <a:off x="424656" y="4292600"/>
            <a:ext cx="8424069" cy="16573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Font typeface="Arial"/>
              <a:buNone/>
            </a:pPr>
            <a:endParaRPr dirty="0"/>
          </a:p>
          <a:p>
            <a:pPr marL="0" lvl="0" indent="0" algn="ctr" rtl="0">
              <a:spcBef>
                <a:spcPts val="640"/>
              </a:spcBef>
              <a:spcAft>
                <a:spcPts val="0"/>
              </a:spcAft>
              <a:buClr>
                <a:srgbClr val="888888"/>
              </a:buClr>
              <a:buSzPts val="3200"/>
              <a:buFont typeface="Arial"/>
              <a:buNone/>
            </a:pPr>
            <a:r>
              <a:rPr lang="fr-FR" dirty="0">
                <a:solidFill>
                  <a:schemeClr val="bg1"/>
                </a:solidFill>
                <a:highlight>
                  <a:srgbClr val="000000"/>
                </a:highlight>
              </a:rPr>
              <a:t> </a:t>
            </a:r>
            <a:r>
              <a:rPr lang="fr-FR" b="1" dirty="0">
                <a:solidFill>
                  <a:schemeClr val="bg1"/>
                </a:solidFill>
                <a:highlight>
                  <a:srgbClr val="000000"/>
                </a:highlight>
              </a:rPr>
              <a:t>WEBINAIRE</a:t>
            </a:r>
            <a:r>
              <a:rPr lang="fr-FR" dirty="0">
                <a:solidFill>
                  <a:schemeClr val="bg1"/>
                </a:solidFill>
                <a:highlight>
                  <a:srgbClr val="000000"/>
                </a:highlight>
              </a:rPr>
              <a:t> SNESUP-FSU DU 15 JANVIER 2025</a:t>
            </a:r>
            <a:r>
              <a:rPr lang="fr-FR" dirty="0">
                <a:solidFill>
                  <a:schemeClr val="tx1"/>
                </a:solidFill>
                <a:highlight>
                  <a:srgbClr val="000000"/>
                </a:highlight>
              </a:rPr>
              <a:t>.</a:t>
            </a:r>
            <a:r>
              <a:rPr lang="fr-FR" dirty="0">
                <a:solidFill>
                  <a:schemeClr val="bg1"/>
                </a:solidFill>
                <a:highlight>
                  <a:srgbClr val="000000"/>
                </a:highlight>
              </a:rPr>
              <a:t>  </a:t>
            </a:r>
            <a:endParaRPr dirty="0">
              <a:solidFill>
                <a:schemeClr val="bg1"/>
              </a:solidFill>
              <a:highlight>
                <a:srgbClr val="000000"/>
              </a:highlight>
            </a:endParaRPr>
          </a:p>
        </p:txBody>
      </p:sp>
      <p:sp>
        <p:nvSpPr>
          <p:cNvPr id="50" name="Google Shape;50;p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1</a:t>
            </a:fld>
            <a:endParaRPr sz="2400" b="1" i="0" u="none" strike="noStrike" cap="none">
              <a:solidFill>
                <a:schemeClr val="dk1"/>
              </a:solidFill>
              <a:latin typeface="Arial"/>
              <a:ea typeface="Arial"/>
              <a:cs typeface="Arial"/>
              <a:sym typeface="Arial"/>
            </a:endParaRPr>
          </a:p>
        </p:txBody>
      </p:sp>
      <p:pic>
        <p:nvPicPr>
          <p:cNvPr id="52" name="Google Shape;52;p1" descr="Résultat de recherche d'images pour &quot;snesup&quot;"/>
          <p:cNvPicPr preferRelativeResize="0"/>
          <p:nvPr/>
        </p:nvPicPr>
        <p:blipFill rotWithShape="1">
          <a:blip r:embed="rId3">
            <a:alphaModFix/>
          </a:blip>
          <a:srcRect/>
          <a:stretch/>
        </p:blipFill>
        <p:spPr>
          <a:xfrm>
            <a:off x="424656" y="544510"/>
            <a:ext cx="3230563" cy="1490663"/>
          </a:xfrm>
          <a:prstGeom prst="rect">
            <a:avLst/>
          </a:prstGeom>
          <a:noFill/>
          <a:ln>
            <a:noFill/>
          </a:ln>
        </p:spPr>
      </p:pic>
      <p:pic>
        <p:nvPicPr>
          <p:cNvPr id="3" name="Image 2" descr="Une image contenant Dessin au trait, texte, clipart, dessin&#10;&#10;Le contenu généré par l’IA peut être incorrect.">
            <a:extLst>
              <a:ext uri="{FF2B5EF4-FFF2-40B4-BE49-F238E27FC236}">
                <a16:creationId xmlns:a16="http://schemas.microsoft.com/office/drawing/2014/main" id="{01F52888-BD87-0689-A67C-1AD0BA8CBA4F}"/>
              </a:ext>
            </a:extLst>
          </p:cNvPr>
          <p:cNvPicPr>
            <a:picLocks noChangeAspect="1"/>
          </p:cNvPicPr>
          <p:nvPr/>
        </p:nvPicPr>
        <p:blipFill>
          <a:blip r:embed="rId4"/>
          <a:stretch>
            <a:fillRect/>
          </a:stretch>
        </p:blipFill>
        <p:spPr>
          <a:xfrm rot="21340140">
            <a:off x="6312216" y="204819"/>
            <a:ext cx="2324488" cy="2276473"/>
          </a:xfrm>
          <a:prstGeom prst="rect">
            <a:avLst/>
          </a:prstGeom>
          <a:effectLst>
            <a:outerShdw blurRad="50800" dist="130389" dir="8100000" algn="tr" rotWithShape="0">
              <a:schemeClr val="bg2">
                <a:alpha val="40000"/>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a:t>MIRES au PLF 2025</a:t>
            </a:r>
            <a:endParaRPr/>
          </a:p>
        </p:txBody>
      </p:sp>
      <p:sp>
        <p:nvSpPr>
          <p:cNvPr id="145" name="Google Shape;145;p7"/>
          <p:cNvSpPr txBox="1">
            <a:spLocks noGrp="1"/>
          </p:cNvSpPr>
          <p:nvPr>
            <p:ph type="sldNum" idx="12"/>
          </p:nvPr>
        </p:nvSpPr>
        <p:spPr>
          <a:xfrm rot="-235957">
            <a:off x="236514" y="6426198"/>
            <a:ext cx="376186" cy="368363"/>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10</a:t>
            </a:fld>
            <a:endParaRPr sz="2400" b="1">
              <a:solidFill>
                <a:schemeClr val="dk1"/>
              </a:solidFill>
              <a:latin typeface="Arial"/>
              <a:ea typeface="Arial"/>
              <a:cs typeface="Arial"/>
              <a:sym typeface="Arial"/>
            </a:endParaRPr>
          </a:p>
        </p:txBody>
      </p:sp>
      <p:pic>
        <p:nvPicPr>
          <p:cNvPr id="146" name="Google Shape;146;p7"/>
          <p:cNvPicPr preferRelativeResize="0"/>
          <p:nvPr/>
        </p:nvPicPr>
        <p:blipFill rotWithShape="1">
          <a:blip r:embed="rId3">
            <a:alphaModFix/>
          </a:blip>
          <a:srcRect/>
          <a:stretch/>
        </p:blipFill>
        <p:spPr>
          <a:xfrm>
            <a:off x="1259632" y="844550"/>
            <a:ext cx="6550869" cy="5168899"/>
          </a:xfrm>
          <a:prstGeom prst="rect">
            <a:avLst/>
          </a:prstGeom>
          <a:noFill/>
          <a:ln>
            <a:noFill/>
          </a:ln>
        </p:spPr>
      </p:pic>
      <p:pic>
        <p:nvPicPr>
          <p:cNvPr id="4" name="Image 3">
            <a:extLst>
              <a:ext uri="{FF2B5EF4-FFF2-40B4-BE49-F238E27FC236}">
                <a16:creationId xmlns:a16="http://schemas.microsoft.com/office/drawing/2014/main" id="{1BB82AB3-3EB6-2A41-2F90-FC81F15B7720}"/>
              </a:ext>
            </a:extLst>
          </p:cNvPr>
          <p:cNvPicPr>
            <a:picLocks noChangeAspect="1"/>
          </p:cNvPicPr>
          <p:nvPr/>
        </p:nvPicPr>
        <p:blipFill>
          <a:blip r:embed="rId4"/>
          <a:stretch>
            <a:fillRect/>
          </a:stretch>
        </p:blipFill>
        <p:spPr>
          <a:xfrm>
            <a:off x="6554732" y="1496350"/>
            <a:ext cx="1079500" cy="482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Structuration du budget de la MIRES</a:t>
            </a:r>
            <a:endParaRPr>
              <a:solidFill>
                <a:srgbClr val="C02B20"/>
              </a:solidFill>
            </a:endParaRPr>
          </a:p>
        </p:txBody>
      </p:sp>
      <p:sp>
        <p:nvSpPr>
          <p:cNvPr id="152" name="Google Shape;152;p8"/>
          <p:cNvSpPr txBox="1">
            <a:spLocks noGrp="1"/>
          </p:cNvSpPr>
          <p:nvPr>
            <p:ph type="sldNum" idx="12"/>
          </p:nvPr>
        </p:nvSpPr>
        <p:spPr>
          <a:xfrm rot="-235957">
            <a:off x="236514" y="6426198"/>
            <a:ext cx="376186" cy="368363"/>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11</a:t>
            </a:fld>
            <a:endParaRPr sz="2400" b="1">
              <a:solidFill>
                <a:schemeClr val="dk1"/>
              </a:solidFill>
              <a:latin typeface="Arial"/>
              <a:ea typeface="Arial"/>
              <a:cs typeface="Arial"/>
              <a:sym typeface="Arial"/>
            </a:endParaRPr>
          </a:p>
        </p:txBody>
      </p:sp>
      <p:sp>
        <p:nvSpPr>
          <p:cNvPr id="153" name="Google Shape;153;p8"/>
          <p:cNvSpPr txBox="1">
            <a:spLocks noGrp="1"/>
          </p:cNvSpPr>
          <p:nvPr>
            <p:ph type="body" idx="4294967295"/>
          </p:nvPr>
        </p:nvSpPr>
        <p:spPr>
          <a:xfrm>
            <a:off x="0" y="3373438"/>
            <a:ext cx="184200" cy="646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154" name="Google Shape;154;p8"/>
          <p:cNvGraphicFramePr/>
          <p:nvPr/>
        </p:nvGraphicFramePr>
        <p:xfrm>
          <a:off x="35495" y="836712"/>
          <a:ext cx="9067200" cy="5495905"/>
        </p:xfrm>
        <a:graphic>
          <a:graphicData uri="http://schemas.openxmlformats.org/drawingml/2006/table">
            <a:tbl>
              <a:tblPr>
                <a:noFill/>
                <a:tableStyleId>{E23C5763-ECCA-4579-A1C0-CB5B7C946302}</a:tableStyleId>
              </a:tblPr>
              <a:tblGrid>
                <a:gridCol w="2232250">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1656175">
                  <a:extLst>
                    <a:ext uri="{9D8B030D-6E8A-4147-A177-3AD203B41FA5}">
                      <a16:colId xmlns:a16="http://schemas.microsoft.com/office/drawing/2014/main" val="20002"/>
                    </a:ext>
                  </a:extLst>
                </a:gridCol>
                <a:gridCol w="1440150">
                  <a:extLst>
                    <a:ext uri="{9D8B030D-6E8A-4147-A177-3AD203B41FA5}">
                      <a16:colId xmlns:a16="http://schemas.microsoft.com/office/drawing/2014/main" val="20003"/>
                    </a:ext>
                  </a:extLst>
                </a:gridCol>
                <a:gridCol w="909025">
                  <a:extLst>
                    <a:ext uri="{9D8B030D-6E8A-4147-A177-3AD203B41FA5}">
                      <a16:colId xmlns:a16="http://schemas.microsoft.com/office/drawing/2014/main" val="20004"/>
                    </a:ext>
                  </a:extLst>
                </a:gridCol>
                <a:gridCol w="1389450">
                  <a:extLst>
                    <a:ext uri="{9D8B030D-6E8A-4147-A177-3AD203B41FA5}">
                      <a16:colId xmlns:a16="http://schemas.microsoft.com/office/drawing/2014/main" val="20005"/>
                    </a:ext>
                  </a:extLst>
                </a:gridCol>
              </a:tblGrid>
              <a:tr h="551650">
                <a:tc>
                  <a:txBody>
                    <a:bodyPr/>
                    <a:lstStyle/>
                    <a:p>
                      <a:pPr marL="0" marR="0" lvl="0" indent="0" algn="just" rtl="0">
                        <a:spcBef>
                          <a:spcPts val="0"/>
                        </a:spcBef>
                        <a:spcAft>
                          <a:spcPts val="0"/>
                        </a:spcAft>
                        <a:buNone/>
                      </a:pPr>
                      <a:r>
                        <a:rPr lang="fr-FR" sz="1000" b="1" i="1" u="none" strike="noStrike" cap="none">
                          <a:solidFill>
                            <a:schemeClr val="lt1"/>
                          </a:solidFill>
                          <a:latin typeface="Arial"/>
                          <a:ea typeface="Arial"/>
                          <a:cs typeface="Arial"/>
                          <a:sym typeface="Arial"/>
                        </a:rPr>
                        <a:t>Mission interministérielle pour la recherche et l’enseignement supérieur</a:t>
                      </a:r>
                      <a:endParaRPr sz="20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i="1" u="none" strike="noStrike" cap="none">
                          <a:solidFill>
                            <a:schemeClr val="lt1"/>
                          </a:solidFill>
                          <a:latin typeface="Arial"/>
                          <a:ea typeface="Arial"/>
                          <a:cs typeface="Arial"/>
                          <a:sym typeface="Arial"/>
                        </a:rPr>
                        <a:t>LFI 2024</a:t>
                      </a:r>
                      <a:endParaRPr sz="18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u="none" strike="noStrike" cap="none">
                          <a:solidFill>
                            <a:schemeClr val="lt1"/>
                          </a:solidFill>
                        </a:rPr>
                        <a:t>PLF 2025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b="1" u="none" strike="noStrike" cap="none">
                          <a:solidFill>
                            <a:schemeClr val="lt1"/>
                          </a:solidFill>
                        </a:rPr>
                        <a:t>∆2025/2024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u="none" strike="noStrike" cap="none">
                          <a:solidFill>
                            <a:schemeClr val="lt1"/>
                          </a:solidFill>
                        </a:rPr>
                        <a: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1800" u="none" strike="noStrike" cap="none">
                          <a:solidFill>
                            <a:schemeClr val="lt1"/>
                          </a:solidFill>
                        </a:rPr>
                        <a:t>∆%</a:t>
                      </a:r>
                      <a:r>
                        <a:rPr lang="fr-FR" sz="1200" u="none" strike="noStrike" cap="none">
                          <a:solidFill>
                            <a:schemeClr val="lt1"/>
                          </a:solidFill>
                        </a:rPr>
                        <a:t>corrigée de 2,6% d’inflation sur F&amp;I</a:t>
                      </a:r>
                      <a:endParaRPr sz="18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0">
                <a:tc>
                  <a:txBody>
                    <a:bodyPr/>
                    <a:lstStyle/>
                    <a:p>
                      <a:pPr marL="0" marR="0" lvl="0" indent="0" algn="just" rtl="0">
                        <a:spcBef>
                          <a:spcPts val="0"/>
                        </a:spcBef>
                        <a:spcAft>
                          <a:spcPts val="0"/>
                        </a:spcAft>
                        <a:buNone/>
                      </a:pPr>
                      <a:r>
                        <a:rPr lang="fr-FR" sz="1000" b="1" i="1" u="none" strike="noStrike" cap="none">
                          <a:solidFill>
                            <a:srgbClr val="000000"/>
                          </a:solidFill>
                          <a:latin typeface="Arial"/>
                          <a:ea typeface="Arial"/>
                          <a:cs typeface="Arial"/>
                          <a:sym typeface="Arial"/>
                        </a:rPr>
                        <a:t>Recherche et enseignement supérieur</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1" u="none" strike="noStrike" cap="none">
                          <a:solidFill>
                            <a:srgbClr val="000000"/>
                          </a:solidFill>
                          <a:latin typeface="Arial"/>
                          <a:ea typeface="Arial"/>
                          <a:cs typeface="Arial"/>
                          <a:sym typeface="Arial"/>
                        </a:rPr>
                        <a:t>31 839 148 903 €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1" u="none" strike="noStrike" cap="none">
                          <a:solidFill>
                            <a:srgbClr val="000000"/>
                          </a:solidFill>
                          <a:latin typeface="Arial"/>
                          <a:ea typeface="Arial"/>
                          <a:cs typeface="Arial"/>
                          <a:sym typeface="Arial"/>
                        </a:rPr>
                        <a:t>31 285 707 922 €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-553 440 981 €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-1,74 %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-2,26%</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23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P150 : formation supérieure et recherche universitaire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15 180 783 720 €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15 279 678 402 €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98 894 682 €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0,65 %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0,13%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3867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P231 : Vie étudiante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3 326 639 077 €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3 249 641 878 €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-76 997 199 €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-2,31 %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-2,91%</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625">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 172 : Recherches scientifiques et technologiques pluridisciplinaires</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8 201 401 634 €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8 259 807 441 €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58 405 807 €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0,71 %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+0,19%</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4"/>
                  </a:ext>
                </a:extLst>
              </a:tr>
              <a:tr h="3867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P193 : Recherche spatiale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1 900 179 541 €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1 915 679 541 €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15 500 000 €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rgbClr val="000000"/>
                          </a:solidFill>
                          <a:latin typeface="Arial"/>
                          <a:ea typeface="Arial"/>
                          <a:cs typeface="Arial"/>
                          <a:sym typeface="Arial"/>
                        </a:rPr>
                        <a:t>0,82 %</a:t>
                      </a:r>
                      <a:endParaRPr sz="3600" b="1" i="0" u="none" strike="noStrike" cap="none">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latin typeface="Arial"/>
                          <a:ea typeface="Arial"/>
                          <a:cs typeface="Arial"/>
                          <a:sym typeface="Arial"/>
                        </a:rPr>
                        <a:t>+0,29%</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500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P190 : Recherche dans les domaines de l’énergie, du développement et de la mobilité durables</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1 948 483 219 €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1 628 195 137 €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-320 288 082 €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-16,44 %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-17%</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6"/>
                  </a:ext>
                </a:extLst>
              </a:tr>
              <a:tr h="46900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P192 : Recherche et enseignement supérieur en matière économique et industrielle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688 636 541 €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371 158 599 €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-317 477 942 €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-46,10 %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-47%</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00150">
                <a:tc>
                  <a:txBody>
                    <a:bodyPr/>
                    <a:lstStyle/>
                    <a:p>
                      <a:pPr marL="0" marR="0" lvl="0" indent="0" algn="just" rtl="0">
                        <a:spcBef>
                          <a:spcPts val="0"/>
                        </a:spcBef>
                        <a:spcAft>
                          <a:spcPts val="0"/>
                        </a:spcAft>
                        <a:buNone/>
                      </a:pPr>
                      <a:r>
                        <a:rPr lang="fr-FR" sz="1000" b="0" i="1" u="none" strike="noStrike" cap="none">
                          <a:solidFill>
                            <a:srgbClr val="000000"/>
                          </a:solidFill>
                          <a:latin typeface="Arial"/>
                          <a:ea typeface="Arial"/>
                          <a:cs typeface="Arial"/>
                          <a:sym typeface="Arial"/>
                        </a:rPr>
                        <a:t>P191 : Recherche duale (civile et militaire)</a:t>
                      </a:r>
                      <a:endParaRPr sz="1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150 019 167 €</a:t>
                      </a:r>
                      <a:endParaRPr sz="28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150 019 167 €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0 €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0,00 %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-0,52%</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8"/>
                  </a:ext>
                </a:extLst>
              </a:tr>
              <a:tr h="552475">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P142 : Enseignement supérieur et recherche agricole</a:t>
                      </a:r>
                      <a:endParaRPr sz="11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443 006 004 €</a:t>
                      </a:r>
                      <a:endParaRPr sz="12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431 527 757 €</a:t>
                      </a:r>
                      <a:endParaRPr sz="3600" u="none" strike="noStrike" cap="none"/>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0" i="1" u="none" strike="noStrike" cap="none">
                          <a:solidFill>
                            <a:schemeClr val="accent2"/>
                          </a:solidFill>
                          <a:latin typeface="Arial"/>
                          <a:ea typeface="Arial"/>
                          <a:cs typeface="Arial"/>
                          <a:sym typeface="Arial"/>
                        </a:rPr>
                        <a:t>-11 478 247 €</a:t>
                      </a:r>
                      <a:endParaRPr sz="3600" u="none" strike="noStrike" cap="none">
                        <a:solidFill>
                          <a:schemeClr val="accent2"/>
                        </a:solidFil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-2,59 %</a:t>
                      </a:r>
                      <a:endParaRPr sz="3600" b="1" i="0" u="none" strike="noStrike" cap="none">
                        <a:solidFill>
                          <a:schemeClr val="accent2"/>
                        </a:solidFill>
                        <a:latin typeface="Arial"/>
                        <a:ea typeface="Arial"/>
                        <a:cs typeface="Arial"/>
                        <a:sym typeface="Arial"/>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i="0" u="none" strike="noStrike" cap="none">
                          <a:solidFill>
                            <a:schemeClr val="accent2"/>
                          </a:solidFill>
                          <a:latin typeface="Arial"/>
                          <a:ea typeface="Arial"/>
                          <a:cs typeface="Arial"/>
                          <a:sym typeface="Arial"/>
                        </a:rPr>
                        <a:t>-3,1%</a:t>
                      </a:r>
                      <a:endParaRPr>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LPR &amp; ANR 2025</a:t>
            </a:r>
            <a:endParaRPr>
              <a:solidFill>
                <a:srgbClr val="C02B20"/>
              </a:solidFill>
            </a:endParaRPr>
          </a:p>
        </p:txBody>
      </p:sp>
      <p:sp>
        <p:nvSpPr>
          <p:cNvPr id="160" name="Google Shape;160;p9"/>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12</a:t>
            </a:fld>
            <a:endParaRPr sz="2400" b="1">
              <a:solidFill>
                <a:schemeClr val="dk1"/>
              </a:solidFill>
              <a:latin typeface="Arial"/>
              <a:ea typeface="Arial"/>
              <a:cs typeface="Arial"/>
              <a:sym typeface="Arial"/>
            </a:endParaRPr>
          </a:p>
        </p:txBody>
      </p:sp>
      <p:sp>
        <p:nvSpPr>
          <p:cNvPr id="161" name="Google Shape;161;p9"/>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162" name="Google Shape;162;p9"/>
          <p:cNvGraphicFramePr/>
          <p:nvPr/>
        </p:nvGraphicFramePr>
        <p:xfrm>
          <a:off x="0" y="1412776"/>
          <a:ext cx="9036475" cy="3288170"/>
        </p:xfrm>
        <a:graphic>
          <a:graphicData uri="http://schemas.openxmlformats.org/drawingml/2006/table">
            <a:tbl>
              <a:tblPr>
                <a:noFill/>
                <a:tableStyleId>{E23C5763-ECCA-4579-A1C0-CB5B7C946302}</a:tableStyleId>
              </a:tblPr>
              <a:tblGrid>
                <a:gridCol w="2736300">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440150">
                  <a:extLst>
                    <a:ext uri="{9D8B030D-6E8A-4147-A177-3AD203B41FA5}">
                      <a16:colId xmlns:a16="http://schemas.microsoft.com/office/drawing/2014/main" val="20002"/>
                    </a:ext>
                  </a:extLst>
                </a:gridCol>
                <a:gridCol w="1728200">
                  <a:extLst>
                    <a:ext uri="{9D8B030D-6E8A-4147-A177-3AD203B41FA5}">
                      <a16:colId xmlns:a16="http://schemas.microsoft.com/office/drawing/2014/main" val="20003"/>
                    </a:ext>
                  </a:extLst>
                </a:gridCol>
                <a:gridCol w="1547650">
                  <a:extLst>
                    <a:ext uri="{9D8B030D-6E8A-4147-A177-3AD203B41FA5}">
                      <a16:colId xmlns:a16="http://schemas.microsoft.com/office/drawing/2014/main" val="20004"/>
                    </a:ext>
                  </a:extLst>
                </a:gridCol>
              </a:tblGrid>
              <a:tr h="568000">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Loi de finance initiale (LFI 2024)</a:t>
                      </a:r>
                      <a:endParaRPr/>
                    </a:p>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Projet de loi de finance (PLF 2025)</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LPR 2025 programmée</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Évolution des programmes 25/24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Évolution 25/24</a:t>
                      </a:r>
                      <a:endParaRPr/>
                    </a:p>
                    <a:p>
                      <a:pPr marL="0" marR="0" lvl="0" indent="0" algn="just" rtl="0">
                        <a:spcBef>
                          <a:spcPts val="0"/>
                        </a:spcBef>
                        <a:spcAft>
                          <a:spcPts val="0"/>
                        </a:spcAft>
                        <a:buNone/>
                      </a:pPr>
                      <a:r>
                        <a:rPr lang="fr-FR" sz="1000" b="0" i="1" u="none" strike="noStrike" cap="none">
                          <a:solidFill>
                            <a:schemeClr val="lt1"/>
                          </a:solidFill>
                          <a:latin typeface="Arial"/>
                          <a:ea typeface="Arial"/>
                          <a:cs typeface="Arial"/>
                          <a:sym typeface="Arial"/>
                        </a:rPr>
                        <a:t>Corrigée de l’inflation</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Annonces d’emplois</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just" rtl="0">
                        <a:spcBef>
                          <a:spcPts val="0"/>
                        </a:spcBef>
                        <a:spcAft>
                          <a:spcPts val="0"/>
                        </a:spcAft>
                        <a:buNone/>
                      </a:pPr>
                      <a:r>
                        <a:rPr lang="fr-FR" sz="1100" b="1" i="1" u="none" strike="noStrike" cap="none">
                          <a:solidFill>
                            <a:srgbClr val="000000"/>
                          </a:solidFill>
                          <a:latin typeface="Arial"/>
                          <a:ea typeface="Arial"/>
                          <a:cs typeface="Arial"/>
                          <a:sym typeface="Arial"/>
                        </a:rPr>
                        <a:t>Recherche et enseignement supérieur</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501,5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172 800 489 €</a:t>
                      </a:r>
                      <a:endParaRPr sz="1400" b="1"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41,4 M€</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-245 M€</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000000"/>
                          </a:solidFill>
                          <a:latin typeface="Arial"/>
                          <a:ea typeface="Arial"/>
                          <a:cs typeface="Arial"/>
                          <a:sym typeface="Arial"/>
                        </a:rPr>
                        <a:t>+5913 emplois</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-3000 emplois</a:t>
                      </a:r>
                      <a:endParaRPr/>
                    </a:p>
                    <a:p>
                      <a:pPr marL="0" marR="0" lvl="0" indent="0" algn="r" rtl="0">
                        <a:spcBef>
                          <a:spcPts val="0"/>
                        </a:spcBef>
                        <a:spcAft>
                          <a:spcPts val="0"/>
                        </a:spcAft>
                        <a:buNone/>
                      </a:pP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P150 : formation supérieure et recherche universitaire</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124 M€</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98 894 682 €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20 M€</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50 pour RIPEC</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45 pour le GVT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+3119 emplois</a:t>
                      </a:r>
                      <a:endParaRPr/>
                    </a:p>
                    <a:p>
                      <a:pPr marL="0" marR="0" lvl="0" indent="0" algn="r" rtl="0">
                        <a:spcBef>
                          <a:spcPts val="0"/>
                        </a:spcBef>
                        <a:spcAft>
                          <a:spcPts val="0"/>
                        </a:spcAft>
                        <a:buNone/>
                      </a:pPr>
                      <a:r>
                        <a:rPr lang="fr-FR" sz="1400" b="0" i="1" u="none" strike="noStrike" cap="none">
                          <a:solidFill>
                            <a:srgbClr val="C00000"/>
                          </a:solidFill>
                          <a:latin typeface="Arial"/>
                          <a:ea typeface="Arial"/>
                          <a:cs typeface="Arial"/>
                          <a:sym typeface="Arial"/>
                        </a:rPr>
                        <a:t>- 1200 emplois</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P 172 : Recherches scientifiques et technologiques pluridisciplinaires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346 M€</a:t>
                      </a:r>
                      <a:endParaRPr/>
                    </a:p>
                    <a:p>
                      <a:pPr marL="0" marR="0" lvl="0" indent="0" algn="r" rtl="0">
                        <a:spcBef>
                          <a:spcPts val="0"/>
                        </a:spcBef>
                        <a:spcAft>
                          <a:spcPts val="0"/>
                        </a:spcAft>
                        <a:buNone/>
                      </a:pPr>
                      <a:r>
                        <a:rPr lang="fr-FR" sz="1200" b="0" i="1" u="none" strike="noStrike" cap="none">
                          <a:solidFill>
                            <a:srgbClr val="000000"/>
                          </a:solidFill>
                          <a:latin typeface="Arial"/>
                          <a:ea typeface="Arial"/>
                          <a:cs typeface="Arial"/>
                          <a:sym typeface="Arial"/>
                        </a:rPr>
                        <a:t>dont 140 pour l’ANR</a:t>
                      </a:r>
                      <a:endParaRPr sz="12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58 405 807 €</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15,8 M€</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120 pour l’ANR</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30 pour RIPEC</a:t>
                      </a:r>
                      <a:endParaRPr sz="12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+2794 emplois</a:t>
                      </a:r>
                      <a:endParaRPr/>
                    </a:p>
                    <a:p>
                      <a:pPr marL="0" marR="0" lvl="0" indent="0" algn="r" rtl="0">
                        <a:spcBef>
                          <a:spcPts val="0"/>
                        </a:spcBef>
                        <a:spcAft>
                          <a:spcPts val="0"/>
                        </a:spcAft>
                        <a:buNone/>
                      </a:pPr>
                      <a:r>
                        <a:rPr lang="fr-FR" sz="1400" b="0" i="1" u="none" strike="noStrike" cap="none">
                          <a:solidFill>
                            <a:srgbClr val="C00000"/>
                          </a:solidFill>
                          <a:latin typeface="Arial"/>
                          <a:ea typeface="Arial"/>
                          <a:cs typeface="Arial"/>
                          <a:sym typeface="Arial"/>
                        </a:rPr>
                        <a:t>-1800 emplois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just" rtl="0">
                        <a:spcBef>
                          <a:spcPts val="0"/>
                        </a:spcBef>
                        <a:spcAft>
                          <a:spcPts val="0"/>
                        </a:spcAft>
                        <a:buNone/>
                      </a:pPr>
                      <a:r>
                        <a:rPr lang="fr-FR" sz="1100" b="0" i="1" u="none" strike="noStrike" cap="none">
                          <a:solidFill>
                            <a:srgbClr val="000000"/>
                          </a:solidFill>
                          <a:latin typeface="Arial"/>
                          <a:ea typeface="Arial"/>
                          <a:cs typeface="Arial"/>
                          <a:sym typeface="Arial"/>
                        </a:rPr>
                        <a:t>LFI P193 : Recherche spatiale</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31,5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15 500 000 €</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5,6 M€</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0" i="1" u="none" strike="noStrike" cap="none">
                          <a:solidFill>
                            <a:srgbClr val="000000"/>
                          </a:solidFill>
                          <a:latin typeface="Arial"/>
                          <a:ea typeface="Arial"/>
                          <a:cs typeface="Arial"/>
                          <a:sym typeface="Arial"/>
                        </a:rPr>
                        <a:t>/</a:t>
                      </a:r>
                      <a:endParaRPr sz="14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3" name="Google Shape;163;p9"/>
          <p:cNvSpPr txBox="1"/>
          <p:nvPr/>
        </p:nvSpPr>
        <p:spPr>
          <a:xfrm>
            <a:off x="0" y="5445224"/>
            <a:ext cx="90364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latin typeface="Arial"/>
                <a:ea typeface="Arial"/>
                <a:cs typeface="Arial"/>
                <a:sym typeface="Arial"/>
              </a:rPr>
              <a:t>Seuls les établissements et les labos qui émargeront aux nouveaux appels à projet de l’ANR pourront espérer une situation 2025 pas plus catastrophique que celle de 2024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24d473d044_0_0"/>
          <p:cNvSpPr txBox="1">
            <a:spLocks noGrp="1"/>
          </p:cNvSpPr>
          <p:nvPr>
            <p:ph type="title"/>
          </p:nvPr>
        </p:nvSpPr>
        <p:spPr>
          <a:xfrm>
            <a:off x="0" y="0"/>
            <a:ext cx="9144000" cy="89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a:t>évolutions comparées</a:t>
            </a:r>
            <a:endParaRPr/>
          </a:p>
        </p:txBody>
      </p:sp>
      <p:sp>
        <p:nvSpPr>
          <p:cNvPr id="170" name="Google Shape;170;g324d473d044_0_0"/>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13</a:t>
            </a:fld>
            <a:endParaRPr/>
          </a:p>
        </p:txBody>
      </p:sp>
      <p:pic>
        <p:nvPicPr>
          <p:cNvPr id="171" name="Google Shape;171;g324d473d044_0_0"/>
          <p:cNvPicPr preferRelativeResize="0"/>
          <p:nvPr/>
        </p:nvPicPr>
        <p:blipFill>
          <a:blip r:embed="rId3">
            <a:alphaModFix/>
          </a:blip>
          <a:stretch>
            <a:fillRect/>
          </a:stretch>
        </p:blipFill>
        <p:spPr>
          <a:xfrm>
            <a:off x="152400" y="1045500"/>
            <a:ext cx="8839200" cy="5239838"/>
          </a:xfrm>
          <a:prstGeom prst="rect">
            <a:avLst/>
          </a:prstGeom>
          <a:noFill/>
          <a:ln>
            <a:noFill/>
          </a:ln>
        </p:spPr>
      </p:pic>
      <p:pic>
        <p:nvPicPr>
          <p:cNvPr id="2" name="Image 1">
            <a:extLst>
              <a:ext uri="{FF2B5EF4-FFF2-40B4-BE49-F238E27FC236}">
                <a16:creationId xmlns:a16="http://schemas.microsoft.com/office/drawing/2014/main" id="{8B4D2DD0-2C81-F8F1-7BE2-622ED091DCB5}"/>
              </a:ext>
            </a:extLst>
          </p:cNvPr>
          <p:cNvPicPr>
            <a:picLocks noChangeAspect="1"/>
          </p:cNvPicPr>
          <p:nvPr/>
        </p:nvPicPr>
        <p:blipFill>
          <a:blip r:embed="rId4"/>
          <a:stretch>
            <a:fillRect/>
          </a:stretch>
        </p:blipFill>
        <p:spPr>
          <a:xfrm>
            <a:off x="1178690" y="5090888"/>
            <a:ext cx="1079500" cy="482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6732240" y="0"/>
            <a:ext cx="2411759" cy="638132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2700"/>
              <a:t>Progression de la </a:t>
            </a:r>
            <a:r>
              <a:rPr lang="fr-FR" sz="2000"/>
              <a:t>SCSP 2025/ SCSP 2024 </a:t>
            </a:r>
            <a:r>
              <a:rPr lang="fr-FR" sz="2700"/>
              <a:t>des universités en fonction de la SCSP 2024 par étudiant</a:t>
            </a:r>
            <a:br>
              <a:rPr lang="fr-FR" sz="2800"/>
            </a:br>
            <a:br>
              <a:rPr lang="fr-FR" sz="2800"/>
            </a:br>
            <a:r>
              <a:rPr lang="fr-FR" sz="2000" b="1">
                <a:solidFill>
                  <a:srgbClr val="C00000"/>
                </a:solidFill>
              </a:rPr>
              <a:t>Angers :</a:t>
            </a:r>
            <a:br>
              <a:rPr lang="fr-FR" sz="2000" b="1">
                <a:solidFill>
                  <a:schemeClr val="dk1"/>
                </a:solidFill>
              </a:rPr>
            </a:br>
            <a:r>
              <a:rPr lang="fr-FR" sz="2000">
                <a:solidFill>
                  <a:schemeClr val="dk1"/>
                </a:solidFill>
              </a:rPr>
              <a:t>SCSP/Et : </a:t>
            </a:r>
            <a:r>
              <a:rPr lang="fr-FR" sz="2000" b="1">
                <a:solidFill>
                  <a:schemeClr val="dk1"/>
                </a:solidFill>
              </a:rPr>
              <a:t>5940 €/et.</a:t>
            </a:r>
            <a:br>
              <a:rPr lang="fr-FR" sz="2000">
                <a:solidFill>
                  <a:schemeClr val="dk1"/>
                </a:solidFill>
              </a:rPr>
            </a:br>
            <a:r>
              <a:rPr lang="fr-FR" sz="2000" b="1">
                <a:solidFill>
                  <a:srgbClr val="C00000"/>
                </a:solidFill>
              </a:rPr>
              <a:t>National :</a:t>
            </a:r>
            <a:br>
              <a:rPr lang="fr-FR" sz="2000" b="1">
                <a:solidFill>
                  <a:srgbClr val="C00000"/>
                </a:solidFill>
              </a:rPr>
            </a:br>
            <a:r>
              <a:rPr lang="fr-FR" sz="2000">
                <a:solidFill>
                  <a:schemeClr val="dk1"/>
                </a:solidFill>
              </a:rPr>
              <a:t>SCSP/et.</a:t>
            </a:r>
            <a:r>
              <a:rPr lang="fr-FR" sz="2000" b="1">
                <a:solidFill>
                  <a:schemeClr val="dk1"/>
                </a:solidFill>
              </a:rPr>
              <a:t> : 7600€/et.</a:t>
            </a:r>
            <a:br>
              <a:rPr lang="fr-FR" sz="2000" b="1">
                <a:solidFill>
                  <a:schemeClr val="dk1"/>
                </a:solidFill>
              </a:rPr>
            </a:br>
            <a:r>
              <a:rPr lang="fr-FR" sz="2000">
                <a:solidFill>
                  <a:schemeClr val="dk1"/>
                </a:solidFill>
              </a:rPr>
              <a:t>Upavs: </a:t>
            </a:r>
            <a:r>
              <a:rPr lang="fr-FR" sz="2000" b="1">
                <a:solidFill>
                  <a:schemeClr val="dk1"/>
                </a:solidFill>
              </a:rPr>
              <a:t>7900€/et.</a:t>
            </a:r>
            <a:br>
              <a:rPr lang="fr-FR" sz="2000">
                <a:solidFill>
                  <a:schemeClr val="dk1"/>
                </a:solidFill>
              </a:rPr>
            </a:br>
            <a:r>
              <a:rPr lang="fr-FR" sz="2000">
                <a:solidFill>
                  <a:srgbClr val="FF0000"/>
                </a:solidFill>
              </a:rPr>
              <a:t>Dijon :</a:t>
            </a:r>
            <a:br>
              <a:rPr lang="fr-FR" sz="2000">
                <a:solidFill>
                  <a:schemeClr val="dk1"/>
                </a:solidFill>
              </a:rPr>
            </a:br>
            <a:r>
              <a:rPr lang="fr-FR" sz="2000">
                <a:solidFill>
                  <a:schemeClr val="dk1"/>
                </a:solidFill>
              </a:rPr>
              <a:t>SCSP/Et : </a:t>
            </a:r>
            <a:r>
              <a:rPr lang="fr-FR" sz="2000" b="1">
                <a:solidFill>
                  <a:schemeClr val="dk1"/>
                </a:solidFill>
              </a:rPr>
              <a:t>7600 €/et.</a:t>
            </a:r>
            <a:br>
              <a:rPr lang="fr-FR" sz="2000" b="1">
                <a:solidFill>
                  <a:schemeClr val="dk1"/>
                </a:solidFill>
              </a:rPr>
            </a:br>
            <a:r>
              <a:rPr lang="fr-FR" sz="2000">
                <a:solidFill>
                  <a:srgbClr val="FF0000"/>
                </a:solidFill>
              </a:rPr>
              <a:t>Poitiers :</a:t>
            </a:r>
            <a:br>
              <a:rPr lang="fr-FR" sz="2000">
                <a:solidFill>
                  <a:schemeClr val="dk1"/>
                </a:solidFill>
              </a:rPr>
            </a:br>
            <a:r>
              <a:rPr lang="fr-FR" sz="2000">
                <a:solidFill>
                  <a:schemeClr val="dk1"/>
                </a:solidFill>
              </a:rPr>
              <a:t>SCSP/Et : </a:t>
            </a:r>
            <a:r>
              <a:rPr lang="fr-FR" sz="2000" b="1">
                <a:solidFill>
                  <a:schemeClr val="dk1"/>
                </a:solidFill>
              </a:rPr>
              <a:t>8340 €/et.</a:t>
            </a:r>
            <a:br>
              <a:rPr lang="fr-FR" sz="2000" b="1">
                <a:solidFill>
                  <a:schemeClr val="dk1"/>
                </a:solidFill>
              </a:rPr>
            </a:br>
            <a:r>
              <a:rPr lang="fr-FR" sz="2000">
                <a:solidFill>
                  <a:srgbClr val="FF0000"/>
                </a:solidFill>
              </a:rPr>
              <a:t>Sorbonne U :</a:t>
            </a:r>
            <a:br>
              <a:rPr lang="fr-FR" sz="2000">
                <a:solidFill>
                  <a:schemeClr val="dk1"/>
                </a:solidFill>
              </a:rPr>
            </a:br>
            <a:r>
              <a:rPr lang="fr-FR" sz="2000">
                <a:solidFill>
                  <a:schemeClr val="dk1"/>
                </a:solidFill>
              </a:rPr>
              <a:t>SCSP/Et : </a:t>
            </a:r>
            <a:r>
              <a:rPr lang="fr-FR" sz="2000" b="1">
                <a:solidFill>
                  <a:schemeClr val="dk1"/>
                </a:solidFill>
              </a:rPr>
              <a:t>10900 €/et.</a:t>
            </a:r>
            <a:endParaRPr sz="2800"/>
          </a:p>
        </p:txBody>
      </p:sp>
      <p:sp>
        <p:nvSpPr>
          <p:cNvPr id="177" name="Google Shape;177;p10"/>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14</a:t>
            </a:fld>
            <a:endParaRPr sz="2400" b="1">
              <a:solidFill>
                <a:schemeClr val="dk1"/>
              </a:solidFill>
              <a:latin typeface="Arial"/>
              <a:ea typeface="Arial"/>
              <a:cs typeface="Arial"/>
              <a:sym typeface="Arial"/>
            </a:endParaRPr>
          </a:p>
        </p:txBody>
      </p:sp>
      <p:sp>
        <p:nvSpPr>
          <p:cNvPr id="178" name="Google Shape;178;p10"/>
          <p:cNvSpPr/>
          <p:nvPr/>
        </p:nvSpPr>
        <p:spPr>
          <a:xfrm>
            <a:off x="2809762" y="3312884"/>
            <a:ext cx="207499" cy="207499"/>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9" name="Google Shape;179;p10"/>
          <p:cNvPicPr preferRelativeResize="0"/>
          <p:nvPr/>
        </p:nvPicPr>
        <p:blipFill>
          <a:blip r:embed="rId3">
            <a:alphaModFix/>
          </a:blip>
          <a:stretch>
            <a:fillRect/>
          </a:stretch>
        </p:blipFill>
        <p:spPr>
          <a:xfrm>
            <a:off x="946125" y="-8565"/>
            <a:ext cx="5938524" cy="6875141"/>
          </a:xfrm>
          <a:prstGeom prst="rect">
            <a:avLst/>
          </a:prstGeom>
          <a:noFill/>
          <a:ln>
            <a:noFill/>
          </a:ln>
        </p:spPr>
      </p:pic>
      <p:pic>
        <p:nvPicPr>
          <p:cNvPr id="2" name="Image 1">
            <a:extLst>
              <a:ext uri="{FF2B5EF4-FFF2-40B4-BE49-F238E27FC236}">
                <a16:creationId xmlns:a16="http://schemas.microsoft.com/office/drawing/2014/main" id="{1A5F768F-61F7-FCBB-05B7-F193BC3C3F6D}"/>
              </a:ext>
            </a:extLst>
          </p:cNvPr>
          <p:cNvPicPr>
            <a:picLocks noChangeAspect="1"/>
          </p:cNvPicPr>
          <p:nvPr/>
        </p:nvPicPr>
        <p:blipFill>
          <a:blip r:embed="rId4"/>
          <a:stretch>
            <a:fillRect/>
          </a:stretch>
        </p:blipFill>
        <p:spPr>
          <a:xfrm>
            <a:off x="5451146" y="1023385"/>
            <a:ext cx="673108" cy="3009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107504" y="0"/>
            <a:ext cx="9036495"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4000">
                <a:solidFill>
                  <a:srgbClr val="C02B20"/>
                </a:solidFill>
              </a:rPr>
              <a:t>Un service public inégalitaire</a:t>
            </a:r>
            <a:endParaRPr/>
          </a:p>
        </p:txBody>
      </p:sp>
      <p:sp>
        <p:nvSpPr>
          <p:cNvPr id="186" name="Google Shape;186;p11"/>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15</a:t>
            </a:fld>
            <a:endParaRPr sz="2400" b="1">
              <a:solidFill>
                <a:schemeClr val="dk1"/>
              </a:solidFill>
              <a:latin typeface="Arial"/>
              <a:ea typeface="Arial"/>
              <a:cs typeface="Arial"/>
              <a:sym typeface="Arial"/>
            </a:endParaRPr>
          </a:p>
        </p:txBody>
      </p:sp>
      <p:sp>
        <p:nvSpPr>
          <p:cNvPr id="187" name="Google Shape;187;p11"/>
          <p:cNvSpPr txBox="1"/>
          <p:nvPr/>
        </p:nvSpPr>
        <p:spPr>
          <a:xfrm>
            <a:off x="2957541" y="885302"/>
            <a:ext cx="6186458" cy="5355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0" i="0" u="none" strike="noStrike">
                <a:solidFill>
                  <a:srgbClr val="333333"/>
                </a:solidFill>
                <a:latin typeface="Raleway"/>
                <a:ea typeface="Raleway"/>
                <a:cs typeface="Raleway"/>
                <a:sym typeface="Raleway"/>
              </a:rPr>
              <a:t>"Il y a une base historique qui n’a pas évolué. À partir de là, les différences se sont accrues entre les universités, d’une façon qu’on comprend parce que l’État essaie d’appliquer une règle d’égalité de traitement. </a:t>
            </a:r>
            <a:r>
              <a:rPr lang="fr-FR" sz="2000" b="1" i="0" u="none" strike="noStrike">
                <a:solidFill>
                  <a:srgbClr val="333333"/>
                </a:solidFill>
                <a:latin typeface="Raleway"/>
                <a:ea typeface="Raleway"/>
                <a:cs typeface="Raleway"/>
                <a:sym typeface="Raleway"/>
              </a:rPr>
              <a:t>Mais appliquer un système égalitaire sur une base inégalitaire n’a jamais rien arrangé</a:t>
            </a:r>
            <a:r>
              <a:rPr lang="fr-FR" sz="2000" b="0" i="0" u="none" strike="noStrike">
                <a:solidFill>
                  <a:srgbClr val="333333"/>
                </a:solidFill>
                <a:latin typeface="Raleway"/>
                <a:ea typeface="Raleway"/>
                <a:cs typeface="Raleway"/>
                <a:sym typeface="Raleway"/>
              </a:rPr>
              <a:t>”.</a:t>
            </a:r>
            <a:endParaRPr sz="2000" b="1">
              <a:solidFill>
                <a:schemeClr val="dk1"/>
              </a:solidFill>
              <a:latin typeface="Arial"/>
              <a:ea typeface="Arial"/>
              <a:cs typeface="Arial"/>
              <a:sym typeface="Arial"/>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a:p>
            <a:pPr marL="0" marR="0" lvl="0" indent="0" algn="ctr" rtl="0">
              <a:spcBef>
                <a:spcPts val="0"/>
              </a:spcBef>
              <a:spcAft>
                <a:spcPts val="0"/>
              </a:spcAft>
              <a:buNone/>
            </a:pPr>
            <a:r>
              <a:rPr lang="fr-FR" sz="2000" b="0" i="0" u="none" strike="noStrike">
                <a:solidFill>
                  <a:srgbClr val="333333"/>
                </a:solidFill>
                <a:latin typeface="Raleway"/>
                <a:ea typeface="Raleway"/>
                <a:cs typeface="Raleway"/>
                <a:sym typeface="Raleway"/>
              </a:rPr>
              <a:t>« aujourd’hui, on est dans un système où </a:t>
            </a:r>
            <a:r>
              <a:rPr lang="fr-FR" sz="2000" b="1" i="0" u="none" strike="noStrike">
                <a:solidFill>
                  <a:srgbClr val="333333"/>
                </a:solidFill>
                <a:latin typeface="Raleway"/>
                <a:ea typeface="Raleway"/>
                <a:cs typeface="Raleway"/>
                <a:sym typeface="Raleway"/>
              </a:rPr>
              <a:t>les étudiants d’une même discipline - contrairement à ce que devrait permettre le service public - n’ont pas le même financement par l’État</a:t>
            </a:r>
            <a:r>
              <a:rPr lang="fr-FR" sz="2000">
                <a:solidFill>
                  <a:srgbClr val="333333"/>
                </a:solidFill>
                <a:latin typeface="Raleway"/>
                <a:ea typeface="Raleway"/>
                <a:cs typeface="Raleway"/>
                <a:sym typeface="Raleway"/>
              </a:rPr>
              <a:t> »</a:t>
            </a:r>
            <a:r>
              <a:rPr lang="fr-FR" sz="2000" b="0" i="0" u="none" strike="noStrike">
                <a:solidFill>
                  <a:srgbClr val="333333"/>
                </a:solidFill>
                <a:latin typeface="Raleway"/>
                <a:ea typeface="Raleway"/>
                <a:cs typeface="Raleway"/>
                <a:sym typeface="Raleway"/>
              </a:rPr>
              <a:t>.</a:t>
            </a:r>
            <a:endParaRPr/>
          </a:p>
          <a:p>
            <a:pPr marL="0" marR="0" lvl="0" indent="0" algn="ctr" rtl="0">
              <a:spcBef>
                <a:spcPts val="0"/>
              </a:spcBef>
              <a:spcAft>
                <a:spcPts val="0"/>
              </a:spcAft>
              <a:buNone/>
            </a:pPr>
            <a:endParaRPr sz="2000">
              <a:solidFill>
                <a:srgbClr val="333333"/>
              </a:solidFill>
              <a:latin typeface="Raleway"/>
              <a:ea typeface="Raleway"/>
              <a:cs typeface="Raleway"/>
              <a:sym typeface="Raleway"/>
            </a:endParaRPr>
          </a:p>
          <a:p>
            <a:pPr marL="0" marR="0" lvl="0" indent="0" algn="ctr" rtl="0">
              <a:spcBef>
                <a:spcPts val="0"/>
              </a:spcBef>
              <a:spcAft>
                <a:spcPts val="0"/>
              </a:spcAft>
              <a:buNone/>
            </a:pPr>
            <a:endParaRPr sz="2000">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b="0" u="none" strike="noStrike">
                <a:solidFill>
                  <a:srgbClr val="0070C0"/>
                </a:solidFill>
                <a:latin typeface="Raleway"/>
                <a:ea typeface="Raleway"/>
                <a:cs typeface="Raleway"/>
                <a:sym typeface="Raleway"/>
              </a:rPr>
              <a:t>Anne Fraïsse</a:t>
            </a:r>
            <a:r>
              <a:rPr lang="fr-FR" sz="1400" b="0" u="none" strike="noStrike">
                <a:solidFill>
                  <a:srgbClr val="333333"/>
                </a:solidFill>
                <a:latin typeface="Raleway"/>
                <a:ea typeface="Raleway"/>
                <a:cs typeface="Raleway"/>
                <a:sym typeface="Raleway"/>
              </a:rPr>
              <a:t>, présidente de l’université Paul Valéry–Montpellier 3.</a:t>
            </a:r>
            <a:endParaRPr sz="1400" u="none" strike="noStrike">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i="1" u="none" strike="noStrike">
                <a:solidFill>
                  <a:srgbClr val="333333"/>
                </a:solidFill>
                <a:latin typeface="Raleway"/>
                <a:ea typeface="Raleway"/>
                <a:cs typeface="Raleway"/>
                <a:sym typeface="Raleway"/>
              </a:rPr>
              <a:t>In </a:t>
            </a:r>
            <a:r>
              <a:rPr lang="fr-FR" sz="1400" i="1" u="none" strike="noStrike">
                <a:solidFill>
                  <a:srgbClr val="0070C0"/>
                </a:solidFill>
                <a:latin typeface="Raleway"/>
                <a:ea typeface="Raleway"/>
                <a:cs typeface="Raleway"/>
                <a:sym typeface="Raleway"/>
              </a:rPr>
              <a:t>l’Etudiant EducPro </a:t>
            </a:r>
            <a:r>
              <a:rPr lang="fr-FR" sz="1400" i="1" u="none" strike="noStrike">
                <a:solidFill>
                  <a:srgbClr val="333333"/>
                </a:solidFill>
                <a:latin typeface="Raleway"/>
                <a:ea typeface="Raleway"/>
                <a:cs typeface="Raleway"/>
                <a:sym typeface="Raleway"/>
              </a:rPr>
              <a:t>du </a:t>
            </a:r>
            <a:r>
              <a:rPr lang="fr-FR" sz="1400" b="1" i="1" u="none" strike="noStrike">
                <a:solidFill>
                  <a:srgbClr val="333333"/>
                </a:solidFill>
                <a:latin typeface="Raleway"/>
                <a:ea typeface="Raleway"/>
                <a:cs typeface="Raleway"/>
                <a:sym typeface="Raleway"/>
              </a:rPr>
              <a:t>15/11/2024</a:t>
            </a:r>
            <a:r>
              <a:rPr lang="fr-FR" sz="1400" i="1" u="none" strike="noStrike">
                <a:solidFill>
                  <a:srgbClr val="333333"/>
                </a:solidFill>
                <a:latin typeface="Raleway"/>
                <a:ea typeface="Raleway"/>
                <a:cs typeface="Raleway"/>
                <a:sym typeface="Raleway"/>
              </a:rPr>
              <a:t>, Judith Dargère</a:t>
            </a:r>
            <a:endParaRPr sz="1400" i="1" u="none" strike="noStrike">
              <a:solidFill>
                <a:srgbClr val="333333"/>
              </a:solidFill>
              <a:latin typeface="Raleway"/>
              <a:ea typeface="Raleway"/>
              <a:cs typeface="Raleway"/>
              <a:sym typeface="Raleway"/>
            </a:endParaRPr>
          </a:p>
          <a:p>
            <a:pPr marL="0" marR="0" lvl="0" indent="0" algn="ctr" rtl="0">
              <a:spcBef>
                <a:spcPts val="0"/>
              </a:spcBef>
              <a:spcAft>
                <a:spcPts val="0"/>
              </a:spcAft>
              <a:buNone/>
            </a:pPr>
            <a:r>
              <a:rPr lang="fr-FR" sz="1400" i="1" u="none" strike="noStrike">
                <a:solidFill>
                  <a:srgbClr val="333333"/>
                </a:solidFill>
                <a:latin typeface="Raleway"/>
                <a:ea typeface="Raleway"/>
                <a:cs typeface="Raleway"/>
                <a:sym typeface="Raleway"/>
              </a:rPr>
              <a:t>Budgets : les universités de sciences humaines et sociales s’estiment lésées</a:t>
            </a:r>
            <a:endParaRPr/>
          </a:p>
          <a:p>
            <a:pPr marL="0" marR="0" lvl="0" indent="0" algn="ctr" rtl="0">
              <a:spcBef>
                <a:spcPts val="0"/>
              </a:spcBef>
              <a:spcAft>
                <a:spcPts val="0"/>
              </a:spcAft>
              <a:buNone/>
            </a:pPr>
            <a:endParaRPr sz="2000" b="1">
              <a:solidFill>
                <a:schemeClr val="dk1"/>
              </a:solidFill>
              <a:latin typeface="Arial"/>
              <a:ea typeface="Arial"/>
              <a:cs typeface="Arial"/>
              <a:sym typeface="Arial"/>
            </a:endParaRPr>
          </a:p>
        </p:txBody>
      </p:sp>
      <p:pic>
        <p:nvPicPr>
          <p:cNvPr id="188" name="Google Shape;188;p11" descr="Une image contenant texte, capture d’écran, Police, Caractère coloré&#10;&#10;Description générée automatiquement"/>
          <p:cNvPicPr preferRelativeResize="0"/>
          <p:nvPr/>
        </p:nvPicPr>
        <p:blipFill rotWithShape="1">
          <a:blip r:embed="rId3">
            <a:alphaModFix/>
          </a:blip>
          <a:srcRect/>
          <a:stretch/>
        </p:blipFill>
        <p:spPr>
          <a:xfrm>
            <a:off x="0" y="836712"/>
            <a:ext cx="2827619" cy="1960614"/>
          </a:xfrm>
          <a:prstGeom prst="rect">
            <a:avLst/>
          </a:prstGeom>
          <a:noFill/>
          <a:ln>
            <a:noFill/>
          </a:ln>
        </p:spPr>
      </p:pic>
      <p:pic>
        <p:nvPicPr>
          <p:cNvPr id="189" name="Google Shape;189;p11" descr="Une image contenant texte, capture d’écran, conception&#10;&#10;Description générée automatiquement"/>
          <p:cNvPicPr preferRelativeResize="0"/>
          <p:nvPr/>
        </p:nvPicPr>
        <p:blipFill rotWithShape="1">
          <a:blip r:embed="rId4">
            <a:alphaModFix/>
          </a:blip>
          <a:srcRect/>
          <a:stretch/>
        </p:blipFill>
        <p:spPr>
          <a:xfrm>
            <a:off x="30523" y="3040177"/>
            <a:ext cx="2936594" cy="32912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xfrm>
            <a:off x="6732240" y="-1"/>
            <a:ext cx="2411759" cy="64137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2400"/>
              <a:t>ratio du nb de titulaires en fonction du taux d’encadrement par étudiants</a:t>
            </a:r>
            <a:br>
              <a:rPr lang="fr-FR" sz="2400"/>
            </a:br>
            <a:br>
              <a:rPr lang="fr-FR" sz="2400"/>
            </a:br>
            <a:r>
              <a:rPr lang="fr-FR" sz="1800" b="1">
                <a:solidFill>
                  <a:schemeClr val="dk1"/>
                </a:solidFill>
              </a:rPr>
              <a:t>Angers :</a:t>
            </a:r>
            <a:br>
              <a:rPr lang="fr-FR" sz="1800" b="1">
                <a:solidFill>
                  <a:schemeClr val="dk1"/>
                </a:solidFill>
              </a:rPr>
            </a:br>
            <a:r>
              <a:rPr lang="fr-FR" sz="1800">
                <a:solidFill>
                  <a:schemeClr val="dk1"/>
                </a:solidFill>
              </a:rPr>
              <a:t>Tx : </a:t>
            </a:r>
            <a:r>
              <a:rPr lang="fr-FR" sz="1800" b="1">
                <a:solidFill>
                  <a:schemeClr val="dk1"/>
                </a:solidFill>
              </a:rPr>
              <a:t>7,6 agents/100et.</a:t>
            </a:r>
            <a:br>
              <a:rPr lang="fr-FR" sz="1800" b="1">
                <a:solidFill>
                  <a:schemeClr val="dk1"/>
                </a:solidFill>
              </a:rPr>
            </a:br>
            <a:r>
              <a:rPr lang="fr-FR" sz="1800">
                <a:solidFill>
                  <a:schemeClr val="dk1"/>
                </a:solidFill>
              </a:rPr>
              <a:t>37,4% contractuels dont</a:t>
            </a:r>
            <a:br>
              <a:rPr lang="fr-FR" sz="1800">
                <a:solidFill>
                  <a:schemeClr val="dk1"/>
                </a:solidFill>
              </a:rPr>
            </a:br>
            <a:r>
              <a:rPr lang="fr-FR" sz="1800">
                <a:solidFill>
                  <a:schemeClr val="dk1"/>
                </a:solidFill>
              </a:rPr>
              <a:t>28% d’enseignants et 47% de BIATSS</a:t>
            </a:r>
            <a:br>
              <a:rPr lang="fr-FR" sz="1800">
                <a:solidFill>
                  <a:schemeClr val="dk1"/>
                </a:solidFill>
              </a:rPr>
            </a:br>
            <a:br>
              <a:rPr lang="fr-FR" sz="1800">
                <a:solidFill>
                  <a:schemeClr val="dk1"/>
                </a:solidFill>
              </a:rPr>
            </a:br>
            <a:r>
              <a:rPr lang="fr-FR" sz="1800" b="1">
                <a:solidFill>
                  <a:schemeClr val="dk1"/>
                </a:solidFill>
              </a:rPr>
              <a:t>National :</a:t>
            </a:r>
            <a:br>
              <a:rPr lang="fr-FR" sz="1800" b="1">
                <a:solidFill>
                  <a:schemeClr val="dk1"/>
                </a:solidFill>
              </a:rPr>
            </a:br>
            <a:r>
              <a:rPr lang="fr-FR" sz="1800">
                <a:solidFill>
                  <a:schemeClr val="dk1"/>
                </a:solidFill>
              </a:rPr>
              <a:t>Tx</a:t>
            </a:r>
            <a:r>
              <a:rPr lang="fr-FR" sz="1800" b="1">
                <a:solidFill>
                  <a:schemeClr val="dk1"/>
                </a:solidFill>
              </a:rPr>
              <a:t> : 10,8 agents/100et</a:t>
            </a:r>
            <a:br>
              <a:rPr lang="fr-FR" sz="1800" b="1">
                <a:solidFill>
                  <a:schemeClr val="dk1"/>
                </a:solidFill>
              </a:rPr>
            </a:br>
            <a:r>
              <a:rPr lang="fr-FR" sz="1800">
                <a:solidFill>
                  <a:schemeClr val="dk1"/>
                </a:solidFill>
              </a:rPr>
              <a:t>Upavs: </a:t>
            </a:r>
            <a:r>
              <a:rPr lang="fr-FR" sz="1800" b="1">
                <a:solidFill>
                  <a:schemeClr val="dk1"/>
                </a:solidFill>
              </a:rPr>
              <a:t>11,2 ag/100et</a:t>
            </a:r>
            <a:br>
              <a:rPr lang="fr-FR" sz="1800" b="1">
                <a:solidFill>
                  <a:schemeClr val="dk1"/>
                </a:solidFill>
              </a:rPr>
            </a:br>
            <a:r>
              <a:rPr lang="fr-FR" sz="1800">
                <a:solidFill>
                  <a:schemeClr val="dk1"/>
                </a:solidFill>
              </a:rPr>
              <a:t>35,8% contractuels dont</a:t>
            </a:r>
            <a:br>
              <a:rPr lang="fr-FR" sz="1800">
                <a:solidFill>
                  <a:schemeClr val="dk1"/>
                </a:solidFill>
              </a:rPr>
            </a:br>
            <a:r>
              <a:rPr lang="fr-FR" sz="1800">
                <a:solidFill>
                  <a:schemeClr val="dk1"/>
                </a:solidFill>
              </a:rPr>
              <a:t>30% d’enseignants et 42% de BIATSS</a:t>
            </a:r>
            <a:br>
              <a:rPr lang="fr-FR" sz="1800">
                <a:solidFill>
                  <a:schemeClr val="dk1"/>
                </a:solidFill>
              </a:rPr>
            </a:br>
            <a:endParaRPr sz="2400">
              <a:solidFill>
                <a:schemeClr val="dk1"/>
              </a:solidFill>
            </a:endParaRPr>
          </a:p>
        </p:txBody>
      </p:sp>
      <p:sp>
        <p:nvSpPr>
          <p:cNvPr id="195" name="Google Shape;195;p1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16</a:t>
            </a:fld>
            <a:endParaRPr sz="2400" b="1">
              <a:solidFill>
                <a:schemeClr val="dk1"/>
              </a:solidFill>
              <a:latin typeface="Arial"/>
              <a:ea typeface="Arial"/>
              <a:cs typeface="Arial"/>
              <a:sym typeface="Arial"/>
            </a:endParaRPr>
          </a:p>
        </p:txBody>
      </p:sp>
      <p:pic>
        <p:nvPicPr>
          <p:cNvPr id="196" name="Google Shape;196;p12" descr="Une image contenant texte, capture d’écran, diagramme&#10;&#10;Description générée automatiquement"/>
          <p:cNvPicPr preferRelativeResize="0"/>
          <p:nvPr/>
        </p:nvPicPr>
        <p:blipFill rotWithShape="1">
          <a:blip r:embed="rId3">
            <a:alphaModFix/>
          </a:blip>
          <a:srcRect/>
          <a:stretch/>
        </p:blipFill>
        <p:spPr>
          <a:xfrm>
            <a:off x="838800" y="0"/>
            <a:ext cx="5976937" cy="6858000"/>
          </a:xfrm>
          <a:prstGeom prst="rect">
            <a:avLst/>
          </a:prstGeom>
          <a:noFill/>
          <a:ln>
            <a:noFill/>
          </a:ln>
        </p:spPr>
      </p:pic>
      <p:pic>
        <p:nvPicPr>
          <p:cNvPr id="2" name="Image 1">
            <a:extLst>
              <a:ext uri="{FF2B5EF4-FFF2-40B4-BE49-F238E27FC236}">
                <a16:creationId xmlns:a16="http://schemas.microsoft.com/office/drawing/2014/main" id="{EBC15ECA-B0DF-1ACE-9557-D146C5B375EE}"/>
              </a:ext>
            </a:extLst>
          </p:cNvPr>
          <p:cNvPicPr>
            <a:picLocks noChangeAspect="1"/>
          </p:cNvPicPr>
          <p:nvPr/>
        </p:nvPicPr>
        <p:blipFill>
          <a:blip r:embed="rId4"/>
          <a:stretch>
            <a:fillRect/>
          </a:stretch>
        </p:blipFill>
        <p:spPr>
          <a:xfrm>
            <a:off x="5309256" y="802667"/>
            <a:ext cx="713171" cy="31882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24cdf272b2_0_0"/>
          <p:cNvSpPr txBox="1">
            <a:spLocks noGrp="1"/>
          </p:cNvSpPr>
          <p:nvPr>
            <p:ph type="title"/>
          </p:nvPr>
        </p:nvSpPr>
        <p:spPr>
          <a:xfrm>
            <a:off x="92075" y="23995"/>
            <a:ext cx="9144000" cy="646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Décret financier du 2 décembre 2024</a:t>
            </a:r>
            <a:endParaRPr>
              <a:solidFill>
                <a:srgbClr val="C02B20"/>
              </a:solidFill>
            </a:endParaRPr>
          </a:p>
        </p:txBody>
      </p:sp>
      <p:sp>
        <p:nvSpPr>
          <p:cNvPr id="203" name="Google Shape;203;g324cdf272b2_0_0"/>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17</a:t>
            </a:fld>
            <a:endParaRPr sz="2400" b="1">
              <a:solidFill>
                <a:schemeClr val="dk1"/>
              </a:solidFill>
              <a:latin typeface="Arial"/>
              <a:ea typeface="Arial"/>
              <a:cs typeface="Arial"/>
              <a:sym typeface="Arial"/>
            </a:endParaRPr>
          </a:p>
        </p:txBody>
      </p:sp>
      <p:sp>
        <p:nvSpPr>
          <p:cNvPr id="204" name="Google Shape;204;g324cdf272b2_0_0"/>
          <p:cNvSpPr txBox="1">
            <a:spLocks noGrp="1"/>
          </p:cNvSpPr>
          <p:nvPr>
            <p:ph type="body" idx="4294967295"/>
          </p:nvPr>
        </p:nvSpPr>
        <p:spPr>
          <a:xfrm>
            <a:off x="0" y="3373438"/>
            <a:ext cx="184200" cy="646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05" name="Google Shape;205;g324cdf272b2_0_0"/>
          <p:cNvSpPr txBox="1">
            <a:spLocks noGrp="1"/>
          </p:cNvSpPr>
          <p:nvPr>
            <p:ph type="title"/>
          </p:nvPr>
        </p:nvSpPr>
        <p:spPr>
          <a:xfrm>
            <a:off x="0" y="566525"/>
            <a:ext cx="9144000" cy="5542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2600">
                <a:solidFill>
                  <a:schemeClr val="dk1"/>
                </a:solidFill>
              </a:rPr>
              <a:t>Entrée en vigueur au 1</a:t>
            </a:r>
            <a:r>
              <a:rPr lang="fr-FR" sz="2600" baseline="30000">
                <a:solidFill>
                  <a:schemeClr val="dk1"/>
                </a:solidFill>
              </a:rPr>
              <a:t>er</a:t>
            </a:r>
            <a:r>
              <a:rPr lang="fr-FR" sz="2600">
                <a:solidFill>
                  <a:schemeClr val="dk1"/>
                </a:solidFill>
              </a:rPr>
              <a:t> janvier 2025</a:t>
            </a:r>
            <a:endParaRPr sz="2600">
              <a:solidFill>
                <a:schemeClr val="dk1"/>
              </a:solidFill>
            </a:endParaRPr>
          </a:p>
          <a:p>
            <a:pPr marL="0" lvl="0" indent="0" algn="l" rtl="0">
              <a:spcBef>
                <a:spcPts val="0"/>
              </a:spcBef>
              <a:spcAft>
                <a:spcPts val="0"/>
              </a:spcAft>
              <a:buNone/>
            </a:pP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rPr>
              <a:t>Supprime l’autorisation préalable du recteur de région académique pour le prélèvement sur les réserves (FdR).</a:t>
            </a:r>
            <a:endParaRPr sz="2600">
              <a:solidFill>
                <a:schemeClr val="dk1"/>
              </a:solidFill>
            </a:endParaRPr>
          </a:p>
          <a:p>
            <a:pPr marL="457200" lvl="0" indent="0" algn="l" rtl="0">
              <a:spcBef>
                <a:spcPts val="0"/>
              </a:spcBef>
              <a:spcAft>
                <a:spcPts val="0"/>
              </a:spcAft>
              <a:buNone/>
            </a:pPr>
            <a:endParaRPr sz="2600">
              <a:solidFill>
                <a:schemeClr val="dk1"/>
              </a:solidFill>
            </a:endParaRPr>
          </a:p>
          <a:p>
            <a:pPr marL="457200" lvl="0" indent="-393700" algn="l" rtl="0">
              <a:spcBef>
                <a:spcPts val="0"/>
              </a:spcBef>
              <a:spcAft>
                <a:spcPts val="0"/>
              </a:spcAft>
              <a:buClr>
                <a:schemeClr val="dk1"/>
              </a:buClr>
              <a:buSzPts val="2600"/>
              <a:buChar char="●"/>
            </a:pPr>
            <a:r>
              <a:rPr lang="fr-FR" sz="2600">
                <a:solidFill>
                  <a:schemeClr val="dk1"/>
                </a:solidFill>
              </a:rPr>
              <a:t>L’analyse de la </a:t>
            </a:r>
            <a:r>
              <a:rPr lang="fr-FR" sz="2600" b="1">
                <a:solidFill>
                  <a:schemeClr val="dk1"/>
                </a:solidFill>
              </a:rPr>
              <a:t>soutenabilité</a:t>
            </a:r>
            <a:r>
              <a:rPr lang="fr-FR" sz="2600">
                <a:solidFill>
                  <a:schemeClr val="dk1"/>
                </a:solidFill>
              </a:rPr>
              <a:t> </a:t>
            </a:r>
            <a:r>
              <a:rPr lang="fr-FR" sz="2600" b="1">
                <a:solidFill>
                  <a:schemeClr val="dk1"/>
                </a:solidFill>
              </a:rPr>
              <a:t>budgétaire</a:t>
            </a:r>
            <a:r>
              <a:rPr lang="fr-FR" sz="2600">
                <a:solidFill>
                  <a:schemeClr val="dk1"/>
                </a:solidFill>
              </a:rPr>
              <a:t> d’un EPSCP repose maintenant sur </a:t>
            </a:r>
            <a:r>
              <a:rPr lang="fr-FR" sz="2600" b="1">
                <a:solidFill>
                  <a:schemeClr val="dk1"/>
                </a:solidFill>
              </a:rPr>
              <a:t>trois critères</a:t>
            </a:r>
            <a:r>
              <a:rPr lang="fr-FR" sz="2600">
                <a:solidFill>
                  <a:schemeClr val="dk1"/>
                </a:solidFill>
              </a:rPr>
              <a:t> :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la </a:t>
            </a:r>
            <a:r>
              <a:rPr lang="fr-FR" sz="2600" b="1">
                <a:solidFill>
                  <a:srgbClr val="0070C0"/>
                </a:solidFill>
              </a:rPr>
              <a:t>trésorerie</a:t>
            </a:r>
            <a:r>
              <a:rPr lang="fr-FR" sz="2600">
                <a:solidFill>
                  <a:schemeClr val="dk1"/>
                </a:solidFill>
              </a:rPr>
              <a:t> : </a:t>
            </a:r>
            <a:r>
              <a:rPr lang="fr-FR" sz="2600" u="sng">
                <a:solidFill>
                  <a:srgbClr val="C00000"/>
                </a:solidFill>
              </a:rPr>
              <a:t>&gt;</a:t>
            </a:r>
            <a:r>
              <a:rPr lang="fr-FR" sz="2600">
                <a:solidFill>
                  <a:schemeClr val="dk1"/>
                </a:solidFill>
              </a:rPr>
              <a:t> </a:t>
            </a:r>
            <a:r>
              <a:rPr lang="fr-FR" sz="2600" b="1">
                <a:solidFill>
                  <a:srgbClr val="C00000"/>
                </a:solidFill>
              </a:rPr>
              <a:t>30 jours</a:t>
            </a:r>
            <a:r>
              <a:rPr lang="fr-FR" sz="2600">
                <a:solidFill>
                  <a:schemeClr val="dk1"/>
                </a:solidFill>
              </a:rPr>
              <a:t> de fonctionnement ;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les </a:t>
            </a:r>
            <a:r>
              <a:rPr lang="fr-FR" sz="2600" b="1">
                <a:solidFill>
                  <a:srgbClr val="0070C0"/>
                </a:solidFill>
              </a:rPr>
              <a:t>fonds de roulement</a:t>
            </a:r>
            <a:r>
              <a:rPr lang="fr-FR" sz="2600">
                <a:solidFill>
                  <a:schemeClr val="dk1"/>
                </a:solidFill>
              </a:rPr>
              <a:t> : </a:t>
            </a:r>
            <a:r>
              <a:rPr lang="fr-FR" sz="2600" u="sng">
                <a:solidFill>
                  <a:srgbClr val="C00000"/>
                </a:solidFill>
              </a:rPr>
              <a:t>&gt;</a:t>
            </a:r>
            <a:r>
              <a:rPr lang="fr-FR" sz="2600">
                <a:solidFill>
                  <a:srgbClr val="C00000"/>
                </a:solidFill>
              </a:rPr>
              <a:t> </a:t>
            </a:r>
            <a:r>
              <a:rPr lang="fr-FR" sz="2600" b="1">
                <a:solidFill>
                  <a:srgbClr val="C00000"/>
                </a:solidFill>
              </a:rPr>
              <a:t>15 jours</a:t>
            </a:r>
            <a:r>
              <a:rPr lang="fr-FR" sz="2600">
                <a:solidFill>
                  <a:schemeClr val="dk1"/>
                </a:solidFill>
              </a:rPr>
              <a:t> de fonctionnement ;</a:t>
            </a:r>
            <a:endParaRPr sz="2600">
              <a:solidFill>
                <a:schemeClr val="dk1"/>
              </a:solidFill>
            </a:endParaRPr>
          </a:p>
          <a:p>
            <a:pPr marL="914400" lvl="0" indent="-393700" algn="l" rtl="0">
              <a:spcBef>
                <a:spcPts val="0"/>
              </a:spcBef>
              <a:spcAft>
                <a:spcPts val="0"/>
              </a:spcAft>
              <a:buClr>
                <a:schemeClr val="dk1"/>
              </a:buClr>
              <a:buSzPts val="2600"/>
              <a:buChar char="-"/>
            </a:pPr>
            <a:r>
              <a:rPr lang="fr-FR" sz="2600">
                <a:solidFill>
                  <a:schemeClr val="dk1"/>
                </a:solidFill>
              </a:rPr>
              <a:t>les </a:t>
            </a:r>
            <a:r>
              <a:rPr lang="fr-FR" sz="2600" b="1">
                <a:solidFill>
                  <a:srgbClr val="0070C0"/>
                </a:solidFill>
              </a:rPr>
              <a:t>charges de personnel</a:t>
            </a:r>
            <a:r>
              <a:rPr lang="fr-FR" sz="2600">
                <a:solidFill>
                  <a:schemeClr val="dk1"/>
                </a:solidFill>
              </a:rPr>
              <a:t> : </a:t>
            </a:r>
            <a:r>
              <a:rPr lang="fr-FR" sz="2600" u="sng">
                <a:solidFill>
                  <a:srgbClr val="C00000"/>
                </a:solidFill>
                <a:highlight>
                  <a:schemeClr val="lt1"/>
                </a:highlight>
              </a:rPr>
              <a:t>&lt;</a:t>
            </a:r>
            <a:r>
              <a:rPr lang="fr-FR" sz="2600">
                <a:solidFill>
                  <a:srgbClr val="C00000"/>
                </a:solidFill>
                <a:highlight>
                  <a:schemeClr val="lt1"/>
                </a:highlight>
              </a:rPr>
              <a:t> </a:t>
            </a:r>
            <a:r>
              <a:rPr lang="fr-FR" sz="2600" b="1">
                <a:solidFill>
                  <a:srgbClr val="C00000"/>
                </a:solidFill>
                <a:highlight>
                  <a:schemeClr val="lt1"/>
                </a:highlight>
              </a:rPr>
              <a:t>83 %</a:t>
            </a:r>
            <a:r>
              <a:rPr lang="fr-FR" sz="2600">
                <a:solidFill>
                  <a:schemeClr val="dk1"/>
                </a:solidFill>
              </a:rPr>
              <a:t> des produits encaissables </a:t>
            </a:r>
            <a:endParaRPr sz="2600">
              <a:solidFill>
                <a:schemeClr val="dk1"/>
              </a:solidFill>
            </a:endParaRPr>
          </a:p>
          <a:p>
            <a:pPr marL="4114800" lvl="0" indent="0" algn="l" rtl="0">
              <a:spcBef>
                <a:spcPts val="0"/>
              </a:spcBef>
              <a:spcAft>
                <a:spcPts val="0"/>
              </a:spcAft>
              <a:buSzPts val="1100"/>
              <a:buNone/>
            </a:pPr>
            <a:r>
              <a:rPr lang="fr-FR" sz="2600">
                <a:solidFill>
                  <a:schemeClr val="dk1"/>
                </a:solidFill>
              </a:rPr>
              <a:t>       (</a:t>
            </a:r>
            <a:r>
              <a:rPr lang="fr-FR" sz="2600">
                <a:solidFill>
                  <a:srgbClr val="C00000"/>
                </a:solidFill>
              </a:rPr>
              <a:t>85 %</a:t>
            </a:r>
            <a:r>
              <a:rPr lang="fr-FR" sz="2600">
                <a:solidFill>
                  <a:schemeClr val="dk1"/>
                </a:solidFill>
              </a:rPr>
              <a:t> pour les universités SHS).</a:t>
            </a:r>
            <a:endParaRPr sz="2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Angers</a:t>
            </a:r>
            <a:endParaRPr>
              <a:solidFill>
                <a:srgbClr val="C02B20"/>
              </a:solidFill>
            </a:endParaRPr>
          </a:p>
        </p:txBody>
      </p:sp>
      <p:sp>
        <p:nvSpPr>
          <p:cNvPr id="212" name="Google Shape;212;p1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18</a:t>
            </a:fld>
            <a:endParaRPr sz="2400" b="1">
              <a:solidFill>
                <a:schemeClr val="dk1"/>
              </a:solidFill>
              <a:latin typeface="Arial"/>
              <a:ea typeface="Arial"/>
              <a:cs typeface="Arial"/>
              <a:sym typeface="Arial"/>
            </a:endParaRPr>
          </a:p>
        </p:txBody>
      </p:sp>
      <p:sp>
        <p:nvSpPr>
          <p:cNvPr id="213" name="Google Shape;213;p13"/>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14" name="Google Shape;214;p13"/>
          <p:cNvGraphicFramePr/>
          <p:nvPr/>
        </p:nvGraphicFramePr>
        <p:xfrm>
          <a:off x="181831" y="544804"/>
          <a:ext cx="3000000" cy="3000000"/>
        </p:xfrm>
        <a:graphic>
          <a:graphicData uri="http://schemas.openxmlformats.org/drawingml/2006/table">
            <a:tbl>
              <a:tblPr>
                <a:noFill/>
                <a:tableStyleId>{E23C5763-ECCA-4579-A1C0-CB5B7C946302}</a:tableStyleId>
              </a:tblPr>
              <a:tblGrid>
                <a:gridCol w="3118750">
                  <a:extLst>
                    <a:ext uri="{9D8B030D-6E8A-4147-A177-3AD203B41FA5}">
                      <a16:colId xmlns:a16="http://schemas.microsoft.com/office/drawing/2014/main" val="20000"/>
                    </a:ext>
                  </a:extLst>
                </a:gridCol>
                <a:gridCol w="1477575">
                  <a:extLst>
                    <a:ext uri="{9D8B030D-6E8A-4147-A177-3AD203B41FA5}">
                      <a16:colId xmlns:a16="http://schemas.microsoft.com/office/drawing/2014/main" val="20001"/>
                    </a:ext>
                  </a:extLst>
                </a:gridCol>
                <a:gridCol w="1567425">
                  <a:extLst>
                    <a:ext uri="{9D8B030D-6E8A-4147-A177-3AD203B41FA5}">
                      <a16:colId xmlns:a16="http://schemas.microsoft.com/office/drawing/2014/main" val="20002"/>
                    </a:ext>
                  </a:extLst>
                </a:gridCol>
                <a:gridCol w="2616600">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ANGERS</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26489 étudiants</a:t>
                      </a:r>
                      <a:endParaRPr/>
                    </a:p>
                    <a:p>
                      <a:pPr marL="0" marR="0" lvl="0" indent="0" algn="ctr" rtl="0">
                        <a:spcBef>
                          <a:spcPts val="0"/>
                        </a:spcBef>
                        <a:spcAft>
                          <a:spcPts val="0"/>
                        </a:spcAft>
                        <a:buNone/>
                      </a:pPr>
                      <a:r>
                        <a:rPr lang="fr-FR" sz="1400" b="0" i="0" u="none" strike="noStrike" cap="none">
                          <a:solidFill>
                            <a:schemeClr val="lt1"/>
                          </a:solidFill>
                        </a:rPr>
                        <a:t>2017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2024)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5 377 €</a:t>
                      </a:r>
                      <a:endParaRPr sz="2400"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66 M€ </a:t>
                      </a:r>
                      <a:r>
                        <a:rPr lang="fr-FR" sz="800" b="1" i="1" u="none" strike="noStrike" cap="none">
                          <a:solidFill>
                            <a:srgbClr val="FF0000"/>
                          </a:solidFill>
                          <a:latin typeface="Arial"/>
                          <a:ea typeface="Arial"/>
                          <a:cs typeface="Arial"/>
                          <a:sym typeface="Arial"/>
                        </a:rPr>
                        <a:t>de sous-financement dont </a:t>
                      </a:r>
                      <a:endParaRPr/>
                    </a:p>
                    <a:p>
                      <a:pPr marL="0" marR="0" lvl="0" indent="0" algn="r" rtl="0">
                        <a:spcBef>
                          <a:spcPts val="0"/>
                        </a:spcBef>
                        <a:spcAft>
                          <a:spcPts val="0"/>
                        </a:spcAft>
                        <a:buNone/>
                      </a:pPr>
                      <a:r>
                        <a:rPr lang="fr-FR" sz="1400" b="1" i="1" u="none" strike="noStrike" cap="none">
                          <a:solidFill>
                            <a:srgbClr val="C00000"/>
                          </a:solidFill>
                          <a:latin typeface="Arial"/>
                          <a:ea typeface="Arial"/>
                          <a:cs typeface="Arial"/>
                          <a:sym typeface="Arial"/>
                        </a:rPr>
                        <a:t>5 M€ </a:t>
                      </a:r>
                      <a:r>
                        <a:rPr lang="fr-FR" sz="800" b="1" i="1" u="none" strike="noStrike" cap="none">
                          <a:solidFill>
                            <a:srgbClr val="C00000"/>
                          </a:solidFill>
                          <a:latin typeface="Arial"/>
                          <a:ea typeface="Arial"/>
                          <a:cs typeface="Arial"/>
                          <a:sym typeface="Arial"/>
                        </a:rPr>
                        <a:t>de DGF</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7,6</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952 emplois manquants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dont 50% E et EC et 50%  BIATSS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-8,6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Nous aurions même du être autour de -18M€ sans les mesures d’austérité 2024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28</a:t>
                      </a:r>
                      <a:endParaRPr>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9</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mois de 5 M€</a:t>
                      </a:r>
                      <a:endParaRPr/>
                    </a:p>
                    <a:p>
                      <a:pPr marL="0" marR="0" lvl="0" indent="0" algn="r" rtl="0">
                        <a:spcBef>
                          <a:spcPts val="0"/>
                        </a:spcBef>
                        <a:spcAft>
                          <a:spcPts val="0"/>
                        </a:spcAft>
                        <a:buNone/>
                      </a:pPr>
                      <a:r>
                        <a:rPr lang="fr-FR" sz="1200" i="1" u="none" strike="noStrike" cap="none">
                          <a:solidFill>
                            <a:srgbClr val="C00000"/>
                          </a:solidFill>
                        </a:rPr>
                        <a:t>19/76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-9,9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Dans 1 an nous sommes en cessation de paiement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83,7%</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bien que sous-encadré, nous dépassons … </a:t>
                      </a:r>
                      <a:r>
                        <a:rPr lang="fr-FR" sz="1200" i="1" u="none" strike="noStrike" cap="none">
                          <a:solidFill>
                            <a:srgbClr val="C00000"/>
                          </a:solidFill>
                        </a:rPr>
                        <a:t>(25/76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endParaRPr/>
                    </a:p>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En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20,2 et 21,2</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Nos ressources propres sont également</a:t>
                      </a:r>
                      <a:r>
                        <a:rPr lang="fr-FR" sz="1000">
                          <a:solidFill>
                            <a:srgbClr val="C00000"/>
                          </a:solidFill>
                        </a:rPr>
                        <a:t> </a:t>
                      </a:r>
                      <a:r>
                        <a:rPr lang="fr-FR" sz="1000" u="none" strike="noStrike" cap="none">
                          <a:solidFill>
                            <a:srgbClr val="C00000"/>
                          </a:solidFill>
                        </a:rPr>
                        <a:t>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Nantes</a:t>
            </a:r>
            <a:endParaRPr>
              <a:solidFill>
                <a:srgbClr val="C02B20"/>
              </a:solidFill>
            </a:endParaRPr>
          </a:p>
        </p:txBody>
      </p:sp>
      <p:sp>
        <p:nvSpPr>
          <p:cNvPr id="221" name="Google Shape;221;p1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19</a:t>
            </a:fld>
            <a:endParaRPr sz="2400" b="1">
              <a:solidFill>
                <a:schemeClr val="dk1"/>
              </a:solidFill>
              <a:latin typeface="Arial"/>
              <a:ea typeface="Arial"/>
              <a:cs typeface="Arial"/>
              <a:sym typeface="Arial"/>
            </a:endParaRPr>
          </a:p>
        </p:txBody>
      </p:sp>
      <p:sp>
        <p:nvSpPr>
          <p:cNvPr id="222" name="Google Shape;222;p14"/>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23" name="Google Shape;223;p14"/>
          <p:cNvGraphicFramePr/>
          <p:nvPr/>
        </p:nvGraphicFramePr>
        <p:xfrm>
          <a:off x="181831" y="544804"/>
          <a:ext cx="3000000" cy="3000000"/>
        </p:xfrm>
        <a:graphic>
          <a:graphicData uri="http://schemas.openxmlformats.org/drawingml/2006/table">
            <a:tbl>
              <a:tblPr>
                <a:noFill/>
                <a:tableStyleId>{E23C5763-ECCA-4579-A1C0-CB5B7C946302}</a:tableStyleId>
              </a:tblPr>
              <a:tblGrid>
                <a:gridCol w="2984625">
                  <a:extLst>
                    <a:ext uri="{9D8B030D-6E8A-4147-A177-3AD203B41FA5}">
                      <a16:colId xmlns:a16="http://schemas.microsoft.com/office/drawing/2014/main" val="20000"/>
                    </a:ext>
                  </a:extLst>
                </a:gridCol>
                <a:gridCol w="1405550">
                  <a:extLst>
                    <a:ext uri="{9D8B030D-6E8A-4147-A177-3AD203B41FA5}">
                      <a16:colId xmlns:a16="http://schemas.microsoft.com/office/drawing/2014/main" val="20001"/>
                    </a:ext>
                  </a:extLst>
                </a:gridCol>
                <a:gridCol w="1549275">
                  <a:extLst>
                    <a:ext uri="{9D8B030D-6E8A-4147-A177-3AD203B41FA5}">
                      <a16:colId xmlns:a16="http://schemas.microsoft.com/office/drawing/2014/main" val="20002"/>
                    </a:ext>
                  </a:extLst>
                </a:gridCol>
                <a:gridCol w="2840875">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Nantes</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37098 étudiants</a:t>
                      </a:r>
                      <a:endParaRPr/>
                    </a:p>
                    <a:p>
                      <a:pPr marL="0" marR="0" lvl="0" indent="0" algn="ctr" rtl="0">
                        <a:spcBef>
                          <a:spcPts val="0"/>
                        </a:spcBef>
                        <a:spcAft>
                          <a:spcPts val="0"/>
                        </a:spcAft>
                        <a:buNone/>
                      </a:pPr>
                      <a:r>
                        <a:rPr lang="fr-FR" sz="1400" b="0" i="0" u="none" strike="noStrike" cap="none">
                          <a:solidFill>
                            <a:schemeClr val="lt1"/>
                          </a:solidFill>
                        </a:rPr>
                        <a:t>4460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2024)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7 518€</a:t>
                      </a:r>
                      <a:endParaRPr sz="2400"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30 M€ </a:t>
                      </a:r>
                      <a:r>
                        <a:rPr lang="fr-FR" sz="800" b="1" i="1" u="none" strike="noStrike" cap="none">
                          <a:solidFill>
                            <a:srgbClr val="FF0000"/>
                          </a:solidFill>
                          <a:latin typeface="Arial"/>
                          <a:ea typeface="Arial"/>
                          <a:cs typeface="Arial"/>
                          <a:sym typeface="Arial"/>
                        </a:rPr>
                        <a:t>de sous-financement </a:t>
                      </a:r>
                      <a:r>
                        <a:rPr lang="fr-FR" sz="800" b="1" i="1" u="none" strike="noStrike" cap="none">
                          <a:solidFill>
                            <a:srgbClr val="C00000"/>
                          </a:solidFill>
                          <a:latin typeface="Arial"/>
                          <a:ea typeface="Arial"/>
                          <a:cs typeface="Arial"/>
                          <a:sym typeface="Arial"/>
                        </a:rPr>
                        <a:t>de DGF</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301 emplois au dessus de la moyenne nationale</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-11,4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En 2023, 41% des univ étaient en déficit </a:t>
                      </a:r>
                      <a:endParaRPr/>
                    </a:p>
                    <a:p>
                      <a:pPr marL="0" marR="0" lvl="0" indent="0" algn="r" rtl="0">
                        <a:spcBef>
                          <a:spcPts val="0"/>
                        </a:spcBef>
                        <a:spcAft>
                          <a:spcPts val="0"/>
                        </a:spcAft>
                        <a:buNone/>
                      </a:pPr>
                      <a:r>
                        <a:rPr lang="fr-FR" sz="1200" u="none" strike="noStrike" cap="none">
                          <a:solidFill>
                            <a:srgbClr val="C00000"/>
                          </a:solidFill>
                        </a:rPr>
                        <a:t>En 2024, 80% des univ. sont en déficit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33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 sont &lt;30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chemeClr val="accent2"/>
                          </a:solidFill>
                          <a:latin typeface="Arial"/>
                          <a:ea typeface="Arial"/>
                          <a:cs typeface="Arial"/>
                          <a:sym typeface="Arial"/>
                        </a:rPr>
                        <a:t>7</a:t>
                      </a:r>
                      <a:endParaRPr sz="2000" b="1" u="none" strike="noStrike" cap="none">
                        <a:solidFill>
                          <a:schemeClr val="accent2"/>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7,6 M€</a:t>
                      </a:r>
                      <a:endParaRPr/>
                    </a:p>
                    <a:p>
                      <a:pPr marL="0" marR="0" lvl="0" indent="0" algn="r" rtl="0">
                        <a:spcBef>
                          <a:spcPts val="0"/>
                        </a:spcBef>
                        <a:spcAft>
                          <a:spcPts val="0"/>
                        </a:spcAft>
                        <a:buNone/>
                      </a:pPr>
                      <a:r>
                        <a:rPr lang="fr-FR" sz="1200" i="1" u="none" strike="noStrike" cap="none">
                          <a:solidFill>
                            <a:srgbClr val="C00000"/>
                          </a:solidFill>
                        </a:rPr>
                        <a:t>19/76 universités sont &lt;15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-7,6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Dans 1 an c’est la cessation de paiement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81,1%</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i="1" u="none" strike="noStrike" cap="none">
                          <a:solidFill>
                            <a:srgbClr val="C00000"/>
                          </a:solidFill>
                        </a:rPr>
                        <a:t>25/76 universités ont un ratio &gt;83%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r>
                        <a:rPr lang="fr-FR"/>
                        <a:t> </a:t>
                      </a:r>
                      <a:r>
                        <a:rPr lang="fr-FR" sz="1100" b="1" i="1">
                          <a:solidFill>
                            <a:schemeClr val="dk1"/>
                          </a:solidFill>
                        </a:rPr>
                        <a:t>e</a:t>
                      </a:r>
                      <a:r>
                        <a:rPr lang="fr-FR" sz="1100" b="1" i="1" u="none" strike="noStrike" cap="none">
                          <a:solidFill>
                            <a:srgbClr val="000000"/>
                          </a:solidFill>
                          <a:latin typeface="Arial"/>
                          <a:ea typeface="Arial"/>
                          <a:cs typeface="Arial"/>
                          <a:sym typeface="Arial"/>
                        </a:rPr>
                        <a:t>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25,7 et 26,5</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les ressources propres sont légèrement 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a:t>Plan de l’intervention</a:t>
            </a:r>
            <a:endParaRPr/>
          </a:p>
        </p:txBody>
      </p:sp>
      <p:sp>
        <p:nvSpPr>
          <p:cNvPr id="58" name="Google Shape;58;p2"/>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2</a:t>
            </a:fld>
            <a:endParaRPr sz="2400" b="1" i="0" u="none" strike="noStrike" cap="none">
              <a:solidFill>
                <a:schemeClr val="dk1"/>
              </a:solidFill>
              <a:latin typeface="Arial"/>
              <a:ea typeface="Arial"/>
              <a:cs typeface="Arial"/>
              <a:sym typeface="Arial"/>
            </a:endParaRPr>
          </a:p>
        </p:txBody>
      </p:sp>
      <p:sp>
        <p:nvSpPr>
          <p:cNvPr id="59" name="Google Shape;59;p2"/>
          <p:cNvSpPr txBox="1">
            <a:spLocks noGrp="1"/>
          </p:cNvSpPr>
          <p:nvPr>
            <p:ph type="subTitle" idx="4294967295"/>
          </p:nvPr>
        </p:nvSpPr>
        <p:spPr>
          <a:xfrm>
            <a:off x="863600" y="1803400"/>
            <a:ext cx="8280400" cy="3835400"/>
          </a:xfrm>
          <a:prstGeom prst="rect">
            <a:avLst/>
          </a:prstGeom>
          <a:noFill/>
          <a:ln>
            <a:noFill/>
          </a:ln>
        </p:spPr>
        <p:txBody>
          <a:bodyPr spcFirstLastPara="1" wrap="square" lIns="91425" tIns="45700" rIns="91425" bIns="45700" anchor="t" anchorCtr="0">
            <a:normAutofit/>
          </a:bodyPr>
          <a:lstStyle/>
          <a:p>
            <a:pPr marL="514350" marR="0" lvl="0" indent="-514350" algn="l" rtl="0">
              <a:spcBef>
                <a:spcPts val="0"/>
              </a:spcBef>
              <a:spcAft>
                <a:spcPts val="0"/>
              </a:spcAft>
              <a:buClr>
                <a:schemeClr val="dk1"/>
              </a:buClr>
              <a:buSzPts val="3200"/>
              <a:buFont typeface="Arial"/>
              <a:buAutoNum type="arabicPeriod"/>
            </a:pPr>
            <a:r>
              <a:rPr lang="fr-FR"/>
              <a:t>Introduction : constitution du budget</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Structuration du budget de la MIRES</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LFI 2024 et son exécution</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PLF 2025 </a:t>
            </a:r>
            <a:r>
              <a:rPr lang="fr-FR"/>
              <a:t>tel que connu en décembre 2024</a:t>
            </a:r>
            <a:endParaRPr/>
          </a:p>
          <a:p>
            <a:pPr marL="514350" marR="0" lvl="0" indent="-514350" algn="l" rtl="0">
              <a:spcBef>
                <a:spcPts val="640"/>
              </a:spcBef>
              <a:spcAft>
                <a:spcPts val="0"/>
              </a:spcAft>
              <a:buClr>
                <a:schemeClr val="dk1"/>
              </a:buClr>
              <a:buSzPts val="3200"/>
              <a:buFont typeface="Arial"/>
              <a:buAutoNum type="arabicPeriod"/>
            </a:pPr>
            <a:r>
              <a:rPr lang="fr-FR" sz="3200" b="0" i="0" u="none" strike="noStrike" cap="none">
                <a:solidFill>
                  <a:schemeClr val="dk1"/>
                </a:solidFill>
                <a:latin typeface="Calibri"/>
                <a:ea typeface="Calibri"/>
                <a:cs typeface="Calibri"/>
                <a:sym typeface="Calibri"/>
              </a:rPr>
              <a:t>Les impacts sur les missions de l’université</a:t>
            </a:r>
            <a:endParaRPr/>
          </a:p>
          <a:p>
            <a:pPr marL="342900" marR="0" lvl="0" indent="-3429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92075" y="23995"/>
            <a:ext cx="9143999" cy="646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à Rouen</a:t>
            </a:r>
            <a:endParaRPr>
              <a:solidFill>
                <a:srgbClr val="C02B20"/>
              </a:solidFill>
            </a:endParaRPr>
          </a:p>
        </p:txBody>
      </p:sp>
      <p:sp>
        <p:nvSpPr>
          <p:cNvPr id="230" name="Google Shape;230;p15"/>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20</a:t>
            </a:fld>
            <a:endParaRPr sz="2400" b="1">
              <a:solidFill>
                <a:schemeClr val="dk1"/>
              </a:solidFill>
              <a:latin typeface="Arial"/>
              <a:ea typeface="Arial"/>
              <a:cs typeface="Arial"/>
              <a:sym typeface="Arial"/>
            </a:endParaRPr>
          </a:p>
        </p:txBody>
      </p:sp>
      <p:sp>
        <p:nvSpPr>
          <p:cNvPr id="231" name="Google Shape;231;p15"/>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232" name="Google Shape;232;p15"/>
          <p:cNvGraphicFramePr/>
          <p:nvPr/>
        </p:nvGraphicFramePr>
        <p:xfrm>
          <a:off x="181831" y="544804"/>
          <a:ext cx="3000000" cy="3000000"/>
        </p:xfrm>
        <a:graphic>
          <a:graphicData uri="http://schemas.openxmlformats.org/drawingml/2006/table">
            <a:tbl>
              <a:tblPr>
                <a:noFill/>
                <a:tableStyleId>{E23C5763-ECCA-4579-A1C0-CB5B7C946302}</a:tableStyleId>
              </a:tblPr>
              <a:tblGrid>
                <a:gridCol w="302202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gridCol w="2589975">
                  <a:extLst>
                    <a:ext uri="{9D8B030D-6E8A-4147-A177-3AD203B41FA5}">
                      <a16:colId xmlns:a16="http://schemas.microsoft.com/office/drawing/2014/main" val="20003"/>
                    </a:ext>
                  </a:extLst>
                </a:gridCol>
              </a:tblGrid>
              <a:tr h="568000">
                <a:tc>
                  <a:txBody>
                    <a:bodyPr/>
                    <a:lstStyle/>
                    <a:p>
                      <a:pPr marL="0" marR="0" lvl="0" indent="0" algn="just" rtl="0">
                        <a:spcBef>
                          <a:spcPts val="0"/>
                        </a:spcBef>
                        <a:spcAft>
                          <a:spcPts val="0"/>
                        </a:spcAft>
                        <a:buNone/>
                      </a:pPr>
                      <a:r>
                        <a:rPr lang="fr-FR" sz="2000" b="1" i="1" u="none" strike="noStrike" cap="none">
                          <a:solidFill>
                            <a:schemeClr val="lt1"/>
                          </a:solidFill>
                          <a:latin typeface="Arial"/>
                          <a:ea typeface="Arial"/>
                          <a:cs typeface="Arial"/>
                          <a:sym typeface="Arial"/>
                        </a:rPr>
                        <a:t>Différents indicateurs</a:t>
                      </a:r>
                      <a:endParaRPr sz="44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0" u="none" strike="noStrike" cap="none">
                          <a:solidFill>
                            <a:schemeClr val="lt1"/>
                          </a:solidFill>
                          <a:latin typeface="Arial"/>
                          <a:ea typeface="Arial"/>
                          <a:cs typeface="Arial"/>
                          <a:sym typeface="Arial"/>
                        </a:rPr>
                        <a:t>Rouen</a:t>
                      </a:r>
                      <a:endParaRPr/>
                    </a:p>
                    <a:p>
                      <a:pPr marL="0" marR="0" lvl="0" indent="0" algn="ctr" rtl="0">
                        <a:spcBef>
                          <a:spcPts val="0"/>
                        </a:spcBef>
                        <a:spcAft>
                          <a:spcPts val="0"/>
                        </a:spcAft>
                        <a:buNone/>
                      </a:pPr>
                      <a:r>
                        <a:rPr lang="fr-FR" sz="1400" b="0" i="0" u="none" strike="noStrike" cap="none">
                          <a:solidFill>
                            <a:schemeClr val="lt1"/>
                          </a:solidFill>
                          <a:latin typeface="Arial"/>
                          <a:ea typeface="Arial"/>
                          <a:cs typeface="Arial"/>
                          <a:sym typeface="Arial"/>
                        </a:rPr>
                        <a:t>31191 étudiants</a:t>
                      </a:r>
                      <a:endParaRPr/>
                    </a:p>
                    <a:p>
                      <a:pPr marL="0" marR="0" lvl="0" indent="0" algn="ctr" rtl="0">
                        <a:spcBef>
                          <a:spcPts val="0"/>
                        </a:spcBef>
                        <a:spcAft>
                          <a:spcPts val="0"/>
                        </a:spcAft>
                        <a:buNone/>
                      </a:pPr>
                      <a:r>
                        <a:rPr lang="fr-FR" sz="1400" b="0" i="0" u="none" strike="noStrike" cap="none">
                          <a:solidFill>
                            <a:schemeClr val="lt1"/>
                          </a:solidFill>
                        </a:rPr>
                        <a:t>2584 agents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fr-FR" sz="1100" b="1" i="1" u="none" strike="noStrike" cap="none">
                          <a:solidFill>
                            <a:srgbClr val="D6E3BC"/>
                          </a:solidFill>
                          <a:latin typeface="Arial"/>
                          <a:ea typeface="Arial"/>
                          <a:cs typeface="Arial"/>
                          <a:sym typeface="Arial"/>
                        </a:rPr>
                        <a:t>Moyenne nationale des UPavS, </a:t>
                      </a:r>
                      <a:endParaRPr/>
                    </a:p>
                    <a:p>
                      <a:pPr marL="0" marR="0" lvl="0" indent="0" algn="l" rtl="0">
                        <a:spcBef>
                          <a:spcPts val="0"/>
                        </a:spcBef>
                        <a:spcAft>
                          <a:spcPts val="0"/>
                        </a:spcAft>
                        <a:buNone/>
                      </a:pPr>
                      <a:r>
                        <a:rPr lang="fr-FR" sz="1100" b="1" i="1" u="none" strike="noStrike" cap="none">
                          <a:solidFill>
                            <a:srgbClr val="FABF8E"/>
                          </a:solidFill>
                          <a:latin typeface="Arial"/>
                          <a:ea typeface="Arial"/>
                          <a:cs typeface="Arial"/>
                          <a:sym typeface="Arial"/>
                        </a:rPr>
                        <a:t>total des universités, </a:t>
                      </a:r>
                      <a:r>
                        <a:rPr lang="fr-FR" sz="1100" b="1" i="1" u="none" strike="noStrike" cap="none">
                          <a:solidFill>
                            <a:srgbClr val="F2DADA"/>
                          </a:solidFill>
                          <a:latin typeface="Arial"/>
                          <a:ea typeface="Arial"/>
                          <a:cs typeface="Arial"/>
                          <a:sym typeface="Arial"/>
                        </a:rPr>
                        <a:t>ref indicateurs MESR</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just" rtl="0">
                        <a:spcBef>
                          <a:spcPts val="0"/>
                        </a:spcBef>
                        <a:spcAft>
                          <a:spcPts val="0"/>
                        </a:spcAft>
                        <a:buNone/>
                      </a:pPr>
                      <a:r>
                        <a:rPr lang="fr-FR" sz="1100" b="1" i="1" u="none" strike="noStrike" cap="none">
                          <a:solidFill>
                            <a:srgbClr val="F2DADA"/>
                          </a:solidFill>
                          <a:latin typeface="Arial"/>
                          <a:ea typeface="Arial"/>
                          <a:cs typeface="Arial"/>
                          <a:sym typeface="Arial"/>
                        </a:rPr>
                        <a:t>Différences par rapport à la moyenne nationale </a:t>
                      </a:r>
                      <a:r>
                        <a:rPr lang="fr-FR" sz="1100" b="1" i="1" u="none" strike="noStrike" cap="none">
                          <a:solidFill>
                            <a:schemeClr val="lt1"/>
                          </a:solidFill>
                          <a:latin typeface="Arial"/>
                          <a:ea typeface="Arial"/>
                          <a:cs typeface="Arial"/>
                          <a:sym typeface="Arial"/>
                        </a:rPr>
                        <a:t>et impacts</a:t>
                      </a:r>
                      <a:endParaRPr sz="2000" b="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Subvention pour charge de service public </a:t>
                      </a:r>
                      <a:r>
                        <a:rPr lang="fr-FR" sz="1100" b="0" i="1" u="none" strike="noStrike" cap="none">
                          <a:solidFill>
                            <a:srgbClr val="000000"/>
                          </a:solidFill>
                          <a:latin typeface="Arial"/>
                          <a:ea typeface="Arial"/>
                          <a:cs typeface="Arial"/>
                          <a:sym typeface="Arial"/>
                        </a:rPr>
                        <a:t>(SCSP pré-notifiée en 2025) </a:t>
                      </a:r>
                      <a:r>
                        <a:rPr lang="fr-FR" sz="1100" b="1" i="1" u="none" strike="noStrike" cap="none">
                          <a:solidFill>
                            <a:srgbClr val="000000"/>
                          </a:solidFill>
                          <a:latin typeface="Arial"/>
                          <a:ea typeface="Arial"/>
                          <a:cs typeface="Arial"/>
                          <a:sym typeface="Arial"/>
                        </a:rPr>
                        <a:t>par étudiant</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6 484€</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7 865 €</a:t>
                      </a:r>
                      <a:endParaRPr sz="24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400" b="1" i="1" u="none" strike="noStrike" cap="none">
                          <a:solidFill>
                            <a:srgbClr val="FF0000"/>
                          </a:solidFill>
                          <a:latin typeface="Arial"/>
                          <a:ea typeface="Arial"/>
                          <a:cs typeface="Arial"/>
                          <a:sym typeface="Arial"/>
                        </a:rPr>
                        <a:t>41,8 M€ </a:t>
                      </a:r>
                      <a:r>
                        <a:rPr lang="fr-FR" sz="800" b="1" i="1" u="none" strike="noStrike" cap="none">
                          <a:solidFill>
                            <a:srgbClr val="FF0000"/>
                          </a:solidFill>
                          <a:latin typeface="Arial"/>
                          <a:ea typeface="Arial"/>
                          <a:cs typeface="Arial"/>
                          <a:sym typeface="Arial"/>
                        </a:rPr>
                        <a:t>de sous-financement</a:t>
                      </a:r>
                      <a:endParaRPr sz="1400"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1"/>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Taux d’encadrement en agents </a:t>
                      </a:r>
                      <a:r>
                        <a:rPr lang="fr-FR" sz="1100" b="0" i="1" u="none" strike="noStrike" cap="none">
                          <a:solidFill>
                            <a:srgbClr val="000000"/>
                          </a:solidFill>
                          <a:latin typeface="Arial"/>
                          <a:ea typeface="Arial"/>
                          <a:cs typeface="Arial"/>
                          <a:sym typeface="Arial"/>
                        </a:rPr>
                        <a:t>(titulaires et contractuels) pour 100 étudiants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2400" b="1" i="1" u="none" strike="noStrike" cap="none">
                          <a:solidFill>
                            <a:srgbClr val="00B050"/>
                          </a:solidFill>
                          <a:latin typeface="Arial"/>
                          <a:ea typeface="Arial"/>
                          <a:cs typeface="Arial"/>
                          <a:sym typeface="Arial"/>
                        </a:rPr>
                        <a:t>11,2</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600" b="1" i="1" u="none" strike="noStrike" cap="none">
                          <a:solidFill>
                            <a:srgbClr val="FF0000"/>
                          </a:solidFill>
                          <a:latin typeface="Arial"/>
                          <a:ea typeface="Arial"/>
                          <a:cs typeface="Arial"/>
                          <a:sym typeface="Arial"/>
                        </a:rPr>
                        <a:t>914 emplois manquants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E et EC et BIATSS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80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Résultat net </a:t>
                      </a:r>
                      <a:r>
                        <a:rPr lang="fr-FR" sz="1100" b="0" i="1" u="none" strike="noStrike" cap="none">
                          <a:solidFill>
                            <a:srgbClr val="000000"/>
                          </a:solidFill>
                          <a:latin typeface="Arial"/>
                          <a:ea typeface="Arial"/>
                          <a:cs typeface="Arial"/>
                          <a:sym typeface="Arial"/>
                        </a:rPr>
                        <a:t>en septembre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-4,97 M€</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-286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u="none" strike="noStrike" cap="none">
                          <a:solidFill>
                            <a:srgbClr val="C00000"/>
                          </a:solidFill>
                        </a:rPr>
                        <a:t>En 2023, 41% des universités étaient en déficit </a:t>
                      </a:r>
                      <a:endParaRPr/>
                    </a:p>
                    <a:p>
                      <a:pPr marL="0" marR="0" lvl="0" indent="0" algn="r" rtl="0">
                        <a:spcBef>
                          <a:spcPts val="0"/>
                        </a:spcBef>
                        <a:spcAft>
                          <a:spcPts val="0"/>
                        </a:spcAft>
                        <a:buNone/>
                      </a:pPr>
                      <a:r>
                        <a:rPr lang="fr-FR" sz="1200" u="none" strike="noStrike" cap="none">
                          <a:solidFill>
                            <a:srgbClr val="C00000"/>
                          </a:solidFill>
                        </a:rPr>
                        <a:t>En 2024, 80% des univ. sont en déficit  </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3"/>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Trésorerie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56</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200" b="1" u="none" strike="noStrike" cap="none"/>
                        <a:t>Les salaires sont assurés</a:t>
                      </a:r>
                      <a:endParaRPr/>
                    </a:p>
                    <a:p>
                      <a:pPr marL="0" marR="0" lvl="0" indent="0" algn="r" rtl="0">
                        <a:spcBef>
                          <a:spcPts val="0"/>
                        </a:spcBef>
                        <a:spcAft>
                          <a:spcPts val="0"/>
                        </a:spcAft>
                        <a:buNone/>
                      </a:pPr>
                      <a:r>
                        <a:rPr lang="fr-FR" sz="1200" b="0" i="1" u="none" strike="noStrike" cap="none">
                          <a:solidFill>
                            <a:srgbClr val="C00000"/>
                          </a:solidFill>
                          <a:latin typeface="Arial"/>
                          <a:ea typeface="Arial"/>
                          <a:cs typeface="Arial"/>
                          <a:sym typeface="Arial"/>
                        </a:rPr>
                        <a:t>17/76 universités sont &lt;30</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Fonds de roulement en jours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0070C0"/>
                          </a:solidFill>
                          <a:latin typeface="Arial"/>
                          <a:ea typeface="Arial"/>
                          <a:cs typeface="Arial"/>
                          <a:sym typeface="Arial"/>
                        </a:rPr>
                        <a:t>39</a:t>
                      </a:r>
                      <a:endParaRPr sz="20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&gt;15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b="1" u="none" strike="noStrike" cap="none">
                          <a:solidFill>
                            <a:schemeClr val="dk1"/>
                          </a:solidFill>
                        </a:rPr>
                        <a:t>Il reste 7,6 M€</a:t>
                      </a:r>
                      <a:endParaRPr/>
                    </a:p>
                    <a:p>
                      <a:pPr marL="0" marR="0" lvl="0" indent="0" algn="r" rtl="0">
                        <a:spcBef>
                          <a:spcPts val="0"/>
                        </a:spcBef>
                        <a:spcAft>
                          <a:spcPts val="0"/>
                        </a:spcAft>
                        <a:buNone/>
                      </a:pPr>
                      <a:r>
                        <a:rPr lang="fr-FR" sz="1200" i="1" u="none" strike="noStrike" cap="none">
                          <a:solidFill>
                            <a:srgbClr val="C00000"/>
                          </a:solidFill>
                        </a:rPr>
                        <a:t>19/76 universités sont &lt;15</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5"/>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Prélèvement sur fonds de roulement 2024 </a:t>
                      </a:r>
                      <a:r>
                        <a:rPr lang="fr-FR" sz="1100" b="0" i="1" u="none" strike="noStrike" cap="none">
                          <a:solidFill>
                            <a:srgbClr val="000000"/>
                          </a:solidFill>
                          <a:latin typeface="Arial"/>
                          <a:ea typeface="Arial"/>
                          <a:cs typeface="Arial"/>
                          <a:sym typeface="Arial"/>
                        </a:rPr>
                        <a:t>(de janvier à septembre 2024)</a:t>
                      </a:r>
                      <a:endParaRPr sz="1100" b="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70C0"/>
                        </a:buClr>
                        <a:buSzPts val="2400"/>
                        <a:buFont typeface="Arial"/>
                        <a:buNone/>
                      </a:pPr>
                      <a:r>
                        <a:rPr lang="fr-FR" sz="2400" b="1" i="1" u="none" strike="noStrike" cap="none">
                          <a:solidFill>
                            <a:srgbClr val="0070C0"/>
                          </a:solidFill>
                          <a:latin typeface="Arial"/>
                          <a:ea typeface="Arial"/>
                          <a:cs typeface="Arial"/>
                          <a:sym typeface="Arial"/>
                        </a:rPr>
                        <a:t>-3,8 M€</a:t>
                      </a:r>
                      <a:endParaRPr sz="12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400" b="1" i="1" u="none" strike="noStrike" cap="none">
                          <a:solidFill>
                            <a:srgbClr val="E36C09"/>
                          </a:solidFill>
                          <a:latin typeface="Arial"/>
                          <a:ea typeface="Arial"/>
                          <a:cs typeface="Arial"/>
                          <a:sym typeface="Arial"/>
                        </a:rPr>
                        <a:t>-1 265 M€</a:t>
                      </a:r>
                      <a:endParaRPr sz="2400" b="1" u="none" strike="noStrike" cap="none">
                        <a:solidFill>
                          <a:srgbClr val="E36C09"/>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400" b="1" u="none" strike="noStrike" cap="none"/>
                        <a:t>sans investissements : 10 ans de sous-financement</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Charges de personnels sur Produits encaissables</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C00000"/>
                          </a:solidFill>
                          <a:latin typeface="Arial"/>
                          <a:ea typeface="Arial"/>
                          <a:cs typeface="Arial"/>
                          <a:sym typeface="Arial"/>
                        </a:rPr>
                        <a:t>83,7%</a:t>
                      </a:r>
                      <a:endParaRPr sz="2000" b="1" u="none" strike="noStrike" cap="none">
                        <a:solidFill>
                          <a:srgbClr val="C0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ctr" rtl="0">
                        <a:spcBef>
                          <a:spcPts val="0"/>
                        </a:spcBef>
                        <a:spcAft>
                          <a:spcPts val="0"/>
                        </a:spcAft>
                        <a:buNone/>
                      </a:pPr>
                      <a:r>
                        <a:rPr lang="fr-FR" sz="2400" b="1" i="1" u="none" strike="noStrike" cap="none">
                          <a:solidFill>
                            <a:srgbClr val="FF0000"/>
                          </a:solidFill>
                          <a:latin typeface="Arial"/>
                          <a:ea typeface="Arial"/>
                          <a:cs typeface="Arial"/>
                          <a:sym typeface="Arial"/>
                        </a:rPr>
                        <a:t>&lt;83%</a:t>
                      </a:r>
                      <a:endParaRPr sz="2400" b="1" u="none" strike="noStrike" cap="none">
                        <a:solidFill>
                          <a:srgbClr val="FF000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200" i="1" u="none" strike="noStrike" cap="none">
                          <a:solidFill>
                            <a:srgbClr val="C00000"/>
                          </a:solidFill>
                        </a:rPr>
                        <a:t>25/76 universités ont un ratio &gt;83%</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7"/>
                  </a:ext>
                </a:extLst>
              </a:tr>
              <a:tr h="397600">
                <a:tc>
                  <a:txBody>
                    <a:bodyPr/>
                    <a:lstStyle/>
                    <a:p>
                      <a:pPr marL="0" marR="0" lvl="0" indent="0" algn="l" rtl="0">
                        <a:spcBef>
                          <a:spcPts val="0"/>
                        </a:spcBef>
                        <a:spcAft>
                          <a:spcPts val="0"/>
                        </a:spcAft>
                        <a:buNone/>
                      </a:pPr>
                      <a:r>
                        <a:rPr lang="fr-FR" sz="1100" b="1" i="1" u="none" strike="noStrike" cap="none">
                          <a:solidFill>
                            <a:srgbClr val="000000"/>
                          </a:solidFill>
                          <a:latin typeface="Arial"/>
                          <a:ea typeface="Arial"/>
                          <a:cs typeface="Arial"/>
                          <a:sym typeface="Arial"/>
                        </a:rPr>
                        <a:t>Ressources propres / produits encaissables</a:t>
                      </a:r>
                      <a:r>
                        <a:rPr lang="fr-FR"/>
                        <a:t> </a:t>
                      </a:r>
                      <a:r>
                        <a:rPr lang="fr-FR" sz="1100" b="1" i="1">
                          <a:solidFill>
                            <a:schemeClr val="dk1"/>
                          </a:solidFill>
                        </a:rPr>
                        <a:t>e</a:t>
                      </a:r>
                      <a:r>
                        <a:rPr lang="fr-FR" sz="1100" b="1" i="1" u="none" strike="noStrike" cap="none">
                          <a:solidFill>
                            <a:srgbClr val="000000"/>
                          </a:solidFill>
                          <a:latin typeface="Arial"/>
                          <a:ea typeface="Arial"/>
                          <a:cs typeface="Arial"/>
                          <a:sym typeface="Arial"/>
                        </a:rPr>
                        <a:t>n 2023 et 2024</a:t>
                      </a:r>
                      <a:endParaRPr sz="25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70C0"/>
                          </a:solidFill>
                          <a:latin typeface="Arial"/>
                          <a:ea typeface="Arial"/>
                          <a:cs typeface="Arial"/>
                          <a:sym typeface="Arial"/>
                        </a:rPr>
                        <a:t>15,8 et 16,1</a:t>
                      </a:r>
                      <a:endParaRPr sz="1600" b="1" u="none" strike="noStrike" cap="none">
                        <a:solidFill>
                          <a:srgbClr val="0070C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800" b="1" i="1" u="none" strike="noStrike" cap="none">
                          <a:solidFill>
                            <a:srgbClr val="00B050"/>
                          </a:solidFill>
                          <a:latin typeface="Arial"/>
                          <a:ea typeface="Arial"/>
                          <a:cs typeface="Arial"/>
                          <a:sym typeface="Arial"/>
                        </a:rPr>
                        <a:t>26,6 et 28,9</a:t>
                      </a:r>
                      <a:endParaRPr sz="1800" b="1" u="none" strike="noStrike" cap="none">
                        <a:solidFill>
                          <a:srgbClr val="00B050"/>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fr-FR" sz="1000" u="none" strike="noStrike" cap="none">
                          <a:solidFill>
                            <a:srgbClr val="C00000"/>
                          </a:solidFill>
                        </a:rPr>
                        <a:t>les ressources propres sont inférieures à celles des autres universités…</a:t>
                      </a:r>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17188" y="0"/>
            <a:ext cx="9143999" cy="14127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600" b="1"/>
              <a:t>Des conséquences sur l’offre de service public et nos conditions de travail</a:t>
            </a:r>
            <a:endParaRPr/>
          </a:p>
        </p:txBody>
      </p:sp>
      <p:sp>
        <p:nvSpPr>
          <p:cNvPr id="239" name="Google Shape;239;p16"/>
          <p:cNvSpPr txBox="1">
            <a:spLocks noGrp="1"/>
          </p:cNvSpPr>
          <p:nvPr>
            <p:ph type="body" idx="4294967295"/>
          </p:nvPr>
        </p:nvSpPr>
        <p:spPr>
          <a:xfrm>
            <a:off x="1" y="1412776"/>
            <a:ext cx="9144000" cy="482451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C00000"/>
              </a:buClr>
              <a:buSzPct val="100000"/>
              <a:buFont typeface="Calibri"/>
              <a:buChar char="-"/>
            </a:pPr>
            <a:r>
              <a:rPr lang="fr-FR" sz="2800" b="1" dirty="0">
                <a:solidFill>
                  <a:srgbClr val="C00000"/>
                </a:solidFill>
              </a:rPr>
              <a:t>Campagnes d’emplois </a:t>
            </a:r>
            <a:r>
              <a:rPr lang="fr-FR" sz="2800" dirty="0"/>
              <a:t>: </a:t>
            </a:r>
            <a:r>
              <a:rPr lang="fr-FR" sz="2800" dirty="0">
                <a:solidFill>
                  <a:srgbClr val="FF0000"/>
                </a:solidFill>
              </a:rPr>
              <a:t>gel de poste</a:t>
            </a:r>
            <a:r>
              <a:rPr lang="fr-FR" sz="2800" dirty="0"/>
              <a:t>, non remplacement des départs en retraites, remplacement par des ATER ou des </a:t>
            </a:r>
            <a:r>
              <a:rPr lang="fr-FR" sz="2800" dirty="0" err="1"/>
              <a:t>enseignant·es</a:t>
            </a:r>
            <a:r>
              <a:rPr lang="fr-FR" sz="2800" dirty="0"/>
              <a:t> </a:t>
            </a:r>
            <a:r>
              <a:rPr lang="fr-FR" sz="2800" dirty="0" err="1"/>
              <a:t>contractuel·les</a:t>
            </a:r>
            <a:r>
              <a:rPr lang="fr-FR" sz="2800" dirty="0"/>
              <a:t> durant une à deux années, suppressions de postes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Offre et maquettes des Formations</a:t>
            </a:r>
            <a:r>
              <a:rPr lang="fr-FR" sz="2800" dirty="0"/>
              <a:t> : </a:t>
            </a:r>
            <a:r>
              <a:rPr lang="fr-FR" sz="2800" dirty="0">
                <a:solidFill>
                  <a:srgbClr val="FF0000"/>
                </a:solidFill>
              </a:rPr>
              <a:t>diminuer les capacités d’accueil</a:t>
            </a:r>
            <a:r>
              <a:rPr lang="fr-FR" sz="2800" dirty="0"/>
              <a:t>, diminuer les heures des maquettes de formation, diminuer les cours magistraux, diminuer les TD et les TP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Modalité pédagogique </a:t>
            </a:r>
            <a:r>
              <a:rPr lang="fr-FR" sz="2800" dirty="0"/>
              <a:t>: imposition de passer les formations par apprentissage pour faire rentrer des ressources propres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Organisation des formations </a:t>
            </a:r>
            <a:r>
              <a:rPr lang="fr-FR" sz="2800" dirty="0"/>
              <a:t>: augmentation des tailles de groupe, création de formations avec des frais d’inscription dérogatoire aux arrêtés LMD ;</a:t>
            </a:r>
            <a:endParaRPr dirty="0"/>
          </a:p>
          <a:p>
            <a:pPr marL="342900" lvl="0" indent="-342900" algn="l" rtl="0">
              <a:spcBef>
                <a:spcPts val="1200"/>
              </a:spcBef>
              <a:spcAft>
                <a:spcPts val="0"/>
              </a:spcAft>
              <a:buClr>
                <a:srgbClr val="C00000"/>
              </a:buClr>
              <a:buSzPct val="100000"/>
              <a:buFont typeface="Calibri"/>
              <a:buChar char="-"/>
            </a:pPr>
            <a:r>
              <a:rPr lang="fr-FR" sz="2800" b="1" dirty="0">
                <a:solidFill>
                  <a:srgbClr val="C00000"/>
                </a:solidFill>
              </a:rPr>
              <a:t>Conditions de travail </a:t>
            </a:r>
            <a:r>
              <a:rPr lang="fr-FR" sz="2800" dirty="0"/>
              <a:t>: augmentation de la charge de travail administrative des collègues BIATSS et E ou EC titulaires ;</a:t>
            </a:r>
            <a:endParaRPr dirty="0"/>
          </a:p>
          <a:p>
            <a:pPr marL="342900" lvl="0" indent="-127000" algn="l" rtl="0">
              <a:spcBef>
                <a:spcPts val="680"/>
              </a:spcBef>
              <a:spcAft>
                <a:spcPts val="0"/>
              </a:spcAft>
              <a:buClr>
                <a:schemeClr val="dk1"/>
              </a:buClr>
              <a:buSzPct val="100000"/>
              <a:buFont typeface="Calibri"/>
              <a:buNone/>
            </a:pPr>
            <a:endParaRPr sz="4000" b="1" dirty="0"/>
          </a:p>
        </p:txBody>
      </p:sp>
      <p:sp>
        <p:nvSpPr>
          <p:cNvPr id="2" name="Google Shape;245;p17">
            <a:extLst>
              <a:ext uri="{FF2B5EF4-FFF2-40B4-BE49-F238E27FC236}">
                <a16:creationId xmlns:a16="http://schemas.microsoft.com/office/drawing/2014/main" id="{170F41FF-F6EA-1B97-C3C9-16553EFCC87F}"/>
              </a:ext>
            </a:extLst>
          </p:cNvPr>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21</a:t>
            </a:fld>
            <a:endParaRPr sz="2400" b="1">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3200">
                <a:solidFill>
                  <a:srgbClr val="C02B20"/>
                </a:solidFill>
              </a:rPr>
              <a:t>Nos revendications </a:t>
            </a:r>
            <a:r>
              <a:rPr lang="fr-FR" sz="2200">
                <a:solidFill>
                  <a:schemeClr val="dk2"/>
                </a:solidFill>
              </a:rPr>
              <a:t>(qui illustrent ce à quoi les milliards correspondent)</a:t>
            </a:r>
            <a:endParaRPr>
              <a:solidFill>
                <a:schemeClr val="dk2"/>
              </a:solidFill>
            </a:endParaRPr>
          </a:p>
        </p:txBody>
      </p:sp>
      <p:sp>
        <p:nvSpPr>
          <p:cNvPr id="245" name="Google Shape;245;p17"/>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22</a:t>
            </a:fld>
            <a:endParaRPr sz="2400" b="1">
              <a:solidFill>
                <a:schemeClr val="dk1"/>
              </a:solidFill>
              <a:latin typeface="Arial"/>
              <a:ea typeface="Arial"/>
              <a:cs typeface="Arial"/>
              <a:sym typeface="Arial"/>
            </a:endParaRPr>
          </a:p>
        </p:txBody>
      </p:sp>
      <p:sp>
        <p:nvSpPr>
          <p:cNvPr id="246" name="Google Shape;246;p17"/>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47" name="Google Shape;247;p17"/>
          <p:cNvSpPr txBox="1"/>
          <p:nvPr/>
        </p:nvSpPr>
        <p:spPr>
          <a:xfrm>
            <a:off x="467550" y="849500"/>
            <a:ext cx="8468400" cy="55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une augmentation de 28 % du budget de la MIRES, soit </a:t>
            </a:r>
            <a:r>
              <a:rPr lang="fr-FR" sz="1800" b="1">
                <a:solidFill>
                  <a:srgbClr val="C00000"/>
                </a:solidFill>
                <a:latin typeface="Helvetica Neue"/>
                <a:ea typeface="Helvetica Neue"/>
                <a:cs typeface="Helvetica Neue"/>
                <a:sym typeface="Helvetica Neue"/>
              </a:rPr>
              <a:t>8 Md€ en 2025 </a:t>
            </a:r>
            <a:r>
              <a:rPr lang="fr-FR" sz="1800">
                <a:solidFill>
                  <a:srgbClr val="C00000"/>
                </a:solidFill>
                <a:latin typeface="Helvetica Neue"/>
                <a:ea typeface="Helvetica Neue"/>
                <a:cs typeface="Helvetica Neue"/>
                <a:sym typeface="Helvetica Neue"/>
              </a:rPr>
              <a:t>:</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2,5 Md€ pour l’encadrement des étudiant·es </a:t>
            </a:r>
            <a:r>
              <a:rPr lang="fr-FR" sz="1800">
                <a:solidFill>
                  <a:srgbClr val="C00000"/>
                </a:solidFill>
                <a:latin typeface="Helvetica Neue"/>
                <a:ea typeface="Helvetica Neue"/>
                <a:cs typeface="Helvetica Neue"/>
                <a:sym typeface="Helvetica Neue"/>
              </a:rPr>
              <a:t>dont </a:t>
            </a:r>
            <a:endParaRPr/>
          </a:p>
          <a:p>
            <a:pPr marL="587375"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+ 1 Md€ pour créer immédiatement 12 000 postes de titulaires de toutes catégories confondues </a:t>
            </a:r>
            <a:r>
              <a:rPr lang="fr-FR" sz="1200">
                <a:solidFill>
                  <a:schemeClr val="dk1"/>
                </a:solidFill>
                <a:latin typeface="Helvetica Neue"/>
                <a:ea typeface="Helvetica Neue"/>
                <a:cs typeface="Helvetica Neue"/>
                <a:sym typeface="Helvetica Neue"/>
              </a:rPr>
              <a:t>(enseignant·es, enseignant·es-chercheur·es, technicien·nes, ingénieur·es, administratif·ves) </a:t>
            </a:r>
            <a:r>
              <a:rPr lang="fr-FR" sz="1800">
                <a:solidFill>
                  <a:schemeClr val="dk1"/>
                </a:solidFill>
                <a:latin typeface="Helvetica Neue"/>
                <a:ea typeface="Helvetica Neue"/>
                <a:cs typeface="Helvetica Neue"/>
                <a:sym typeface="Helvetica Neue"/>
              </a:rPr>
              <a:t>permettant juste de réduire de moitié les inégalités d’encadrement entre établissements ;</a:t>
            </a:r>
            <a:endParaRPr/>
          </a:p>
          <a:p>
            <a:pPr marL="587375"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+ 1,5 Md€ pour créer les 150 000 places en 1er et 2e cycles </a:t>
            </a:r>
            <a:r>
              <a:rPr lang="fr-FR" sz="1800">
                <a:solidFill>
                  <a:schemeClr val="dk1"/>
                </a:solidFill>
                <a:latin typeface="Helvetica Neue"/>
                <a:ea typeface="Helvetica Neue"/>
                <a:cs typeface="Helvetica Neue"/>
                <a:sym typeface="Helvetica Neue"/>
              </a:rPr>
              <a:t>afin</a:t>
            </a:r>
            <a:r>
              <a:rPr lang="fr-FR" sz="1800">
                <a:solidFill>
                  <a:srgbClr val="C00000"/>
                </a:solidFill>
                <a:latin typeface="Helvetica Neue"/>
                <a:ea typeface="Helvetica Neue"/>
                <a:cs typeface="Helvetica Neue"/>
                <a:sym typeface="Helvetica Neue"/>
              </a:rPr>
              <a:t> </a:t>
            </a:r>
            <a:r>
              <a:rPr lang="fr-FR" sz="1800">
                <a:solidFill>
                  <a:schemeClr val="dk1"/>
                </a:solidFill>
                <a:latin typeface="Helvetica Neue"/>
                <a:ea typeface="Helvetica Neue"/>
                <a:cs typeface="Helvetica Neue"/>
                <a:sym typeface="Helvetica Neue"/>
              </a:rPr>
              <a:t>d’accueillir toutes celles et tous ceux qui souhaitent poursuivre leur formation dans les établissements publics </a:t>
            </a:r>
            <a:r>
              <a:rPr lang="fr-FR" sz="1800">
                <a:solidFill>
                  <a:srgbClr val="C00000"/>
                </a:solidFill>
                <a:latin typeface="Helvetica Neue"/>
                <a:ea typeface="Helvetica Neue"/>
                <a:cs typeface="Helvetica Neue"/>
                <a:sym typeface="Helvetica Neue"/>
              </a:rPr>
              <a:t>;</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 Md€ pour la recherche</a:t>
            </a:r>
            <a:r>
              <a:rPr lang="fr-FR" sz="1800">
                <a:solidFill>
                  <a:srgbClr val="C00000"/>
                </a:solidFill>
                <a:latin typeface="Helvetica Neue"/>
                <a:ea typeface="Helvetica Neue"/>
                <a:cs typeface="Helvetica Neue"/>
                <a:sym typeface="Helvetica Neue"/>
              </a:rPr>
              <a:t> ;</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2,5 Md€ pour l’augmentation de 10 % du point d’indice </a:t>
            </a:r>
            <a:r>
              <a:rPr lang="fr-FR" sz="1800">
                <a:solidFill>
                  <a:srgbClr val="C00000"/>
                </a:solidFill>
                <a:latin typeface="Helvetica Neue"/>
                <a:ea typeface="Helvetica Neue"/>
                <a:cs typeface="Helvetica Neue"/>
                <a:sym typeface="Helvetica Neue"/>
              </a:rPr>
              <a:t>permettant de rattraper la perte du pouvoir d’achat depuis 2000 ;</a:t>
            </a:r>
            <a:endParaRPr/>
          </a:p>
          <a:p>
            <a:pPr marL="0" marR="0" lvl="0" indent="0" algn="l" rtl="0">
              <a:spcBef>
                <a:spcPts val="0"/>
              </a:spcBef>
              <a:spcAft>
                <a:spcPts val="0"/>
              </a:spcAft>
              <a:buNone/>
            </a:pPr>
            <a:r>
              <a:rPr lang="fr-FR" sz="1800">
                <a:solidFill>
                  <a:srgbClr val="C00000"/>
                </a:solidFill>
                <a:latin typeface="Helvetica Neue"/>
                <a:ea typeface="Helvetica Neue"/>
                <a:cs typeface="Helvetica Neue"/>
                <a:sym typeface="Helvetica Neue"/>
              </a:rPr>
              <a:t>• </a:t>
            </a:r>
            <a:r>
              <a:rPr lang="fr-FR" sz="1800" b="1">
                <a:solidFill>
                  <a:srgbClr val="C00000"/>
                </a:solidFill>
                <a:latin typeface="Helvetica Neue"/>
                <a:ea typeface="Helvetica Neue"/>
                <a:cs typeface="Helvetica Neue"/>
                <a:sym typeface="Helvetica Neue"/>
              </a:rPr>
              <a:t>1 Md€ pour la rénovation immobilière </a:t>
            </a:r>
            <a:r>
              <a:rPr lang="fr-FR" sz="1800">
                <a:solidFill>
                  <a:srgbClr val="C00000"/>
                </a:solidFill>
                <a:latin typeface="Helvetica Neue"/>
                <a:ea typeface="Helvetica Neue"/>
                <a:cs typeface="Helvetica Neue"/>
                <a:sym typeface="Helvetica Neue"/>
              </a:rPr>
              <a:t>– effort qu’il faudrait maintenir pendant cinq ans p</a:t>
            </a:r>
            <a:r>
              <a:rPr lang="fr-FR" sz="1800" b="0" i="0" u="none" strike="noStrike">
                <a:solidFill>
                  <a:srgbClr val="C00000"/>
                </a:solidFill>
                <a:latin typeface="Arial"/>
                <a:ea typeface="Arial"/>
                <a:cs typeface="Arial"/>
                <a:sym typeface="Arial"/>
              </a:rPr>
              <a:t>our tenir les accords de Paris et respecter le décret tertiaire.</a:t>
            </a:r>
            <a:endParaRPr sz="180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rgbClr val="C00000"/>
              </a:solidFill>
              <a:latin typeface="Helvetica Neue"/>
              <a:ea typeface="Helvetica Neue"/>
              <a:cs typeface="Helvetica Neue"/>
              <a:sym typeface="Helvetica Neue"/>
            </a:endParaRPr>
          </a:p>
          <a:p>
            <a:pPr marL="0" marR="0" lvl="0" indent="0" algn="ctr" rtl="0">
              <a:spcBef>
                <a:spcPts val="0"/>
              </a:spcBef>
              <a:spcAft>
                <a:spcPts val="0"/>
              </a:spcAft>
              <a:buNone/>
            </a:pPr>
            <a:r>
              <a:rPr lang="fr-FR" sz="1600">
                <a:solidFill>
                  <a:schemeClr val="dk1"/>
                </a:solidFill>
                <a:latin typeface="Helvetica Neue"/>
                <a:ea typeface="Helvetica Neue"/>
                <a:cs typeface="Helvetica Neue"/>
                <a:sym typeface="Helvetica Neue"/>
              </a:rPr>
              <a:t>Dans un second temps, dès 2026, la mise en place </a:t>
            </a:r>
            <a:r>
              <a:rPr lang="fr-FR" sz="1600" b="1">
                <a:solidFill>
                  <a:srgbClr val="C00000"/>
                </a:solidFill>
                <a:latin typeface="Helvetica Neue"/>
                <a:ea typeface="Helvetica Neue"/>
                <a:cs typeface="Helvetica Neue"/>
                <a:sym typeface="Helvetica Neue"/>
              </a:rPr>
              <a:t>d’un plan pluriannuel d’emplois statutaires</a:t>
            </a:r>
            <a:r>
              <a:rPr lang="fr-FR" sz="1600">
                <a:solidFill>
                  <a:schemeClr val="dk1"/>
                </a:solidFill>
                <a:latin typeface="Helvetica Neue"/>
                <a:ea typeface="Helvetica Neue"/>
                <a:cs typeface="Helvetica Neue"/>
                <a:sym typeface="Helvetica Neue"/>
              </a:rPr>
              <a:t> de </a:t>
            </a:r>
            <a:r>
              <a:rPr lang="fr-FR" sz="1600" b="1">
                <a:solidFill>
                  <a:schemeClr val="dk1"/>
                </a:solidFill>
                <a:latin typeface="Helvetica Neue"/>
                <a:ea typeface="Helvetica Neue"/>
                <a:cs typeface="Helvetica Neue"/>
                <a:sym typeface="Helvetica Neue"/>
              </a:rPr>
              <a:t>6000 postes par an jusqu’en 2035</a:t>
            </a:r>
            <a:r>
              <a:rPr lang="fr-FR" sz="1600">
                <a:solidFill>
                  <a:schemeClr val="dk1"/>
                </a:solidFill>
                <a:latin typeface="Helvetica Neue"/>
                <a:ea typeface="Helvetica Neue"/>
                <a:cs typeface="Helvetica Neue"/>
                <a:sym typeface="Helvetica Neue"/>
              </a:rPr>
              <a:t>, représenterait un effort supplémentaire de </a:t>
            </a:r>
            <a:r>
              <a:rPr lang="fr-FR" sz="1600" b="1">
                <a:solidFill>
                  <a:schemeClr val="dk1"/>
                </a:solidFill>
                <a:latin typeface="Helvetica Neue"/>
                <a:ea typeface="Helvetica Neue"/>
                <a:cs typeface="Helvetica Neue"/>
                <a:sym typeface="Helvetica Neue"/>
              </a:rPr>
              <a:t>6,7 milliards d’euros à terme</a:t>
            </a:r>
            <a:r>
              <a:rPr lang="fr-FR" sz="1600">
                <a:solidFill>
                  <a:schemeClr val="dk1"/>
                </a:solidFill>
                <a:latin typeface="Helvetica Neue"/>
                <a:ea typeface="Helvetica Neue"/>
                <a:cs typeface="Helvetica Neue"/>
                <a:sym typeface="Helvetica Neue"/>
              </a:rPr>
              <a:t>, ce qui pourrait enfin nous amener à consacrer </a:t>
            </a:r>
            <a:r>
              <a:rPr lang="fr-FR" sz="1600" b="1">
                <a:solidFill>
                  <a:schemeClr val="dk1"/>
                </a:solidFill>
                <a:latin typeface="Helvetica Neue"/>
                <a:ea typeface="Helvetica Neue"/>
                <a:cs typeface="Helvetica Neue"/>
                <a:sym typeface="Helvetica Neue"/>
              </a:rPr>
              <a:t>2 % du PIB à l’enseignement supérieur </a:t>
            </a:r>
            <a:r>
              <a:rPr lang="fr-FR" sz="1600">
                <a:solidFill>
                  <a:schemeClr val="dk1"/>
                </a:solidFill>
                <a:latin typeface="Helvetica Neue"/>
                <a:ea typeface="Helvetica Neue"/>
                <a:cs typeface="Helvetica Neue"/>
                <a:sym typeface="Helvetica Neue"/>
              </a:rPr>
              <a:t>et </a:t>
            </a:r>
            <a:r>
              <a:rPr lang="fr-FR" sz="1600" b="1">
                <a:solidFill>
                  <a:schemeClr val="dk1"/>
                </a:solidFill>
                <a:latin typeface="Helvetica Neue"/>
                <a:ea typeface="Helvetica Neue"/>
                <a:cs typeface="Helvetica Neue"/>
                <a:sym typeface="Helvetica Neue"/>
              </a:rPr>
              <a:t>1 % du PIB à la recherche publique.</a:t>
            </a:r>
            <a:endParaRPr/>
          </a:p>
          <a:p>
            <a:pPr marL="0" marR="0" lvl="0" indent="0" algn="l" rtl="0">
              <a:spcBef>
                <a:spcPts val="0"/>
              </a:spcBef>
              <a:spcAft>
                <a:spcPts val="0"/>
              </a:spcAft>
              <a:buNone/>
            </a:pPr>
            <a:endParaRPr sz="1800">
              <a:solidFill>
                <a:srgbClr val="C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Et pourtant de l’argent : il y en a …</a:t>
            </a:r>
            <a:endParaRPr/>
          </a:p>
        </p:txBody>
      </p:sp>
      <p:sp>
        <p:nvSpPr>
          <p:cNvPr id="253" name="Google Shape;253;p18"/>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23</a:t>
            </a:fld>
            <a:endParaRPr sz="2400" b="1">
              <a:solidFill>
                <a:schemeClr val="dk1"/>
              </a:solidFill>
              <a:latin typeface="Arial"/>
              <a:ea typeface="Arial"/>
              <a:cs typeface="Arial"/>
              <a:sym typeface="Arial"/>
            </a:endParaRPr>
          </a:p>
        </p:txBody>
      </p:sp>
      <p:sp>
        <p:nvSpPr>
          <p:cNvPr id="254" name="Google Shape;254;p18"/>
          <p:cNvSpPr txBox="1">
            <a:spLocks noGrp="1"/>
          </p:cNvSpPr>
          <p:nvPr>
            <p:ph type="body" idx="4294967295"/>
          </p:nvPr>
        </p:nvSpPr>
        <p:spPr>
          <a:xfrm>
            <a:off x="224350" y="893224"/>
            <a:ext cx="8919600" cy="55206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100000"/>
              <a:buFont typeface="Arial"/>
              <a:buChar char="•"/>
            </a:pPr>
            <a:r>
              <a:rPr lang="fr-FR" dirty="0"/>
              <a:t>CIR en 2024 (près de 8 Md€) : </a:t>
            </a:r>
            <a:endParaRPr dirty="0"/>
          </a:p>
          <a:p>
            <a:pPr marL="742950" lvl="2" indent="-342900" algn="l" rtl="0">
              <a:spcBef>
                <a:spcPts val="228"/>
              </a:spcBef>
              <a:spcAft>
                <a:spcPts val="0"/>
              </a:spcAft>
              <a:buClr>
                <a:schemeClr val="dk1"/>
              </a:buClr>
              <a:buSzPct val="100000"/>
              <a:buFont typeface="Arial"/>
              <a:buNone/>
            </a:pPr>
            <a:r>
              <a:rPr lang="fr-FR" dirty="0">
                <a:solidFill>
                  <a:schemeClr val="dk1"/>
                </a:solidFill>
              </a:rPr>
              <a:t>En 20 ans  : de </a:t>
            </a:r>
            <a:r>
              <a:rPr lang="fr-FR" b="1" dirty="0">
                <a:solidFill>
                  <a:srgbClr val="008000"/>
                </a:solidFill>
              </a:rPr>
              <a:t>0,43 Md€</a:t>
            </a:r>
            <a:r>
              <a:rPr lang="fr-FR" dirty="0">
                <a:solidFill>
                  <a:srgbClr val="008000"/>
                </a:solidFill>
              </a:rPr>
              <a:t> </a:t>
            </a:r>
            <a:r>
              <a:rPr lang="fr-FR" dirty="0">
                <a:solidFill>
                  <a:schemeClr val="dk1"/>
                </a:solidFill>
              </a:rPr>
              <a:t>en 2003  puis à </a:t>
            </a:r>
            <a:r>
              <a:rPr lang="fr-FR" b="1" dirty="0">
                <a:solidFill>
                  <a:schemeClr val="accent1"/>
                </a:solidFill>
              </a:rPr>
              <a:t>1,8 Md€</a:t>
            </a:r>
            <a:r>
              <a:rPr lang="fr-FR" dirty="0">
                <a:solidFill>
                  <a:srgbClr val="008000"/>
                </a:solidFill>
              </a:rPr>
              <a:t> </a:t>
            </a:r>
            <a:r>
              <a:rPr lang="fr-FR" dirty="0">
                <a:solidFill>
                  <a:schemeClr val="dk1"/>
                </a:solidFill>
              </a:rPr>
              <a:t>en 2007 et à </a:t>
            </a:r>
            <a:r>
              <a:rPr lang="fr-FR" b="1" dirty="0">
                <a:solidFill>
                  <a:srgbClr val="FF6600"/>
                </a:solidFill>
              </a:rPr>
              <a:t>7,3 Md€ </a:t>
            </a:r>
            <a:r>
              <a:rPr lang="fr-FR" dirty="0">
                <a:solidFill>
                  <a:schemeClr val="dk1"/>
                </a:solidFill>
              </a:rPr>
              <a:t>en 2023 </a:t>
            </a:r>
            <a:r>
              <a:rPr lang="fr-FR" b="1" dirty="0">
                <a:solidFill>
                  <a:srgbClr val="FF6600"/>
                </a:solidFill>
              </a:rPr>
              <a:t>+305%</a:t>
            </a:r>
            <a:endParaRPr dirty="0">
              <a:solidFill>
                <a:schemeClr val="dk1"/>
              </a:solidFill>
            </a:endParaRPr>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246380" algn="l" rtl="0">
              <a:spcBef>
                <a:spcPts val="304"/>
              </a:spcBef>
              <a:spcAft>
                <a:spcPts val="0"/>
              </a:spcAft>
              <a:buClr>
                <a:schemeClr val="dk1"/>
              </a:buClr>
              <a:buSzPct val="100000"/>
              <a:buFont typeface="Arial"/>
              <a:buNone/>
            </a:pPr>
            <a:endParaRPr dirty="0"/>
          </a:p>
          <a:p>
            <a:pPr marL="342900" lvl="0" indent="-342900" algn="l" rtl="0">
              <a:spcBef>
                <a:spcPts val="304"/>
              </a:spcBef>
              <a:spcAft>
                <a:spcPts val="0"/>
              </a:spcAft>
              <a:buClr>
                <a:schemeClr val="dk1"/>
              </a:buClr>
              <a:buSzPct val="100000"/>
              <a:buFont typeface="Arial"/>
              <a:buChar char="•"/>
            </a:pPr>
            <a:r>
              <a:rPr lang="fr-FR" dirty="0"/>
              <a:t>Aides à l’apprentissage en 2024 : +25 Md€</a:t>
            </a:r>
            <a:endParaRPr dirty="0"/>
          </a:p>
          <a:p>
            <a:pPr marL="342900" lvl="0" indent="-342900" algn="l" rtl="0">
              <a:spcBef>
                <a:spcPts val="304"/>
              </a:spcBef>
              <a:spcAft>
                <a:spcPts val="0"/>
              </a:spcAft>
              <a:buClr>
                <a:schemeClr val="dk1"/>
              </a:buClr>
              <a:buSzPct val="100000"/>
              <a:buFont typeface="Arial"/>
              <a:buChar char="•"/>
            </a:pPr>
            <a:r>
              <a:rPr lang="fr-FR" dirty="0"/>
              <a:t>Suppression de la taxe d’habitation entre 2020 et 2023 (-20 Md€)</a:t>
            </a:r>
            <a:endParaRPr dirty="0"/>
          </a:p>
          <a:p>
            <a:pPr marL="342900" lvl="0" indent="-342900" algn="l" rtl="0">
              <a:spcBef>
                <a:spcPts val="304"/>
              </a:spcBef>
              <a:spcAft>
                <a:spcPts val="0"/>
              </a:spcAft>
              <a:buClr>
                <a:schemeClr val="dk1"/>
              </a:buClr>
              <a:buSzPct val="100000"/>
              <a:buFont typeface="Arial"/>
              <a:buChar char="•"/>
            </a:pPr>
            <a:r>
              <a:rPr lang="fr-FR" dirty="0"/>
              <a:t>Transformation de l’ISF en IFI en 2018 (-4 Md€) ; Flat Taxe (-2 Md€)</a:t>
            </a:r>
            <a:endParaRPr dirty="0"/>
          </a:p>
          <a:p>
            <a:pPr marL="342900" lvl="0" indent="-342900" algn="l" rtl="0">
              <a:spcBef>
                <a:spcPts val="304"/>
              </a:spcBef>
              <a:spcAft>
                <a:spcPts val="0"/>
              </a:spcAft>
              <a:buClr>
                <a:schemeClr val="dk1"/>
              </a:buClr>
              <a:buSzPct val="100000"/>
              <a:buFont typeface="Arial"/>
              <a:buChar char="•"/>
            </a:pPr>
            <a:r>
              <a:rPr lang="fr-FR" dirty="0"/>
              <a:t>CICE (-40 Md€ en 2016) pour ? Emplois ; </a:t>
            </a:r>
            <a:endParaRPr dirty="0"/>
          </a:p>
          <a:p>
            <a:pPr marL="342900" lvl="0" indent="-342900" algn="l" rtl="0">
              <a:spcBef>
                <a:spcPts val="304"/>
              </a:spcBef>
              <a:spcAft>
                <a:spcPts val="0"/>
              </a:spcAft>
              <a:buClr>
                <a:schemeClr val="dk1"/>
              </a:buClr>
              <a:buSzPct val="100000"/>
              <a:buFont typeface="Arial"/>
              <a:buChar char="•"/>
            </a:pPr>
            <a:r>
              <a:rPr lang="fr-FR" dirty="0"/>
              <a:t>baisse des impôts de production CVAE en 2023 (-7 Md€)</a:t>
            </a:r>
            <a:endParaRPr dirty="0"/>
          </a:p>
          <a:p>
            <a:pPr marL="342900" lvl="0" indent="-342900" algn="l" rtl="0">
              <a:spcBef>
                <a:spcPts val="304"/>
              </a:spcBef>
              <a:spcAft>
                <a:spcPts val="0"/>
              </a:spcAft>
              <a:buClr>
                <a:schemeClr val="dk1"/>
              </a:buClr>
              <a:buSzPct val="100000"/>
              <a:buFont typeface="Arial"/>
              <a:buChar char="•"/>
            </a:pPr>
            <a:r>
              <a:rPr lang="fr-FR" dirty="0"/>
              <a:t>Taxe sur les superprofits de l’ensemble des secteurs (+28 Md€)</a:t>
            </a:r>
            <a:endParaRPr dirty="0"/>
          </a:p>
          <a:p>
            <a:pPr marL="342900" lvl="0" indent="-342900" algn="l" rtl="0">
              <a:spcBef>
                <a:spcPts val="304"/>
              </a:spcBef>
              <a:spcAft>
                <a:spcPts val="0"/>
              </a:spcAft>
              <a:buClr>
                <a:schemeClr val="dk1"/>
              </a:buClr>
              <a:buSzPct val="100000"/>
              <a:buFont typeface="Arial"/>
              <a:buChar char="•"/>
            </a:pPr>
            <a:r>
              <a:rPr lang="fr-FR" dirty="0"/>
              <a:t>Niches fiscales (-15 Md€) et niches sociales (-90 Md€)</a:t>
            </a:r>
            <a:endParaRPr dirty="0"/>
          </a:p>
          <a:p>
            <a:pPr marL="342900" lvl="0" indent="-342900" algn="l" rtl="0">
              <a:spcBef>
                <a:spcPts val="304"/>
              </a:spcBef>
              <a:spcAft>
                <a:spcPts val="0"/>
              </a:spcAft>
              <a:buClr>
                <a:schemeClr val="dk1"/>
              </a:buClr>
              <a:buSzPct val="100000"/>
              <a:buFont typeface="Arial"/>
              <a:buChar char="•"/>
            </a:pPr>
            <a:r>
              <a:rPr lang="fr-FR" dirty="0"/>
              <a:t>évasion fiscale (-100 Md€), </a:t>
            </a:r>
            <a:endParaRPr dirty="0"/>
          </a:p>
          <a:p>
            <a:pPr marL="342900" lvl="0" indent="-342900" algn="l" rtl="0">
              <a:spcBef>
                <a:spcPts val="304"/>
              </a:spcBef>
              <a:spcAft>
                <a:spcPts val="0"/>
              </a:spcAft>
              <a:buClr>
                <a:schemeClr val="dk1"/>
              </a:buClr>
              <a:buSzPct val="100000"/>
              <a:buFont typeface="Arial"/>
              <a:buChar char="•"/>
            </a:pPr>
            <a:r>
              <a:rPr lang="fr-FR" dirty="0"/>
              <a:t>Taxation unitaire des multinationales (+18 Md€) …</a:t>
            </a:r>
            <a:endParaRPr dirty="0"/>
          </a:p>
        </p:txBody>
      </p:sp>
      <p:graphicFrame>
        <p:nvGraphicFramePr>
          <p:cNvPr id="255" name="Google Shape;255;p18"/>
          <p:cNvGraphicFramePr/>
          <p:nvPr>
            <p:extLst>
              <p:ext uri="{D42A27DB-BD31-4B8C-83A1-F6EECF244321}">
                <p14:modId xmlns:p14="http://schemas.microsoft.com/office/powerpoint/2010/main" val="2276788546"/>
              </p:ext>
            </p:extLst>
          </p:nvPr>
        </p:nvGraphicFramePr>
        <p:xfrm>
          <a:off x="624957" y="1260376"/>
          <a:ext cx="7128900" cy="29718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 1">
            <a:extLst>
              <a:ext uri="{FF2B5EF4-FFF2-40B4-BE49-F238E27FC236}">
                <a16:creationId xmlns:a16="http://schemas.microsoft.com/office/drawing/2014/main" id="{4E1395C0-5534-8D2A-2689-C03800261447}"/>
              </a:ext>
            </a:extLst>
          </p:cNvPr>
          <p:cNvPicPr>
            <a:picLocks noChangeAspect="1"/>
          </p:cNvPicPr>
          <p:nvPr/>
        </p:nvPicPr>
        <p:blipFill>
          <a:blip r:embed="rId4"/>
          <a:stretch>
            <a:fillRect/>
          </a:stretch>
        </p:blipFill>
        <p:spPr>
          <a:xfrm>
            <a:off x="1390143" y="1454117"/>
            <a:ext cx="706671" cy="3159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261" name="Google Shape;261;p19"/>
          <p:cNvSpPr txBox="1">
            <a:spLocks noGrp="1"/>
          </p:cNvSpPr>
          <p:nvPr>
            <p:ph type="sldNum" idx="12"/>
          </p:nvPr>
        </p:nvSpPr>
        <p:spPr>
          <a:xfrm rot="-235852">
            <a:off x="236538" y="6426200"/>
            <a:ext cx="376237" cy="368300"/>
          </a:xfrm>
          <a:prstGeom prst="rect">
            <a:avLst/>
          </a:prstGeom>
          <a:solidFill>
            <a:schemeClr val="bg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24</a:t>
            </a:fld>
            <a:endParaRPr sz="2400" b="1" dirty="0">
              <a:solidFill>
                <a:schemeClr val="dk1"/>
              </a:solidFill>
              <a:latin typeface="Arial"/>
              <a:ea typeface="Arial"/>
              <a:cs typeface="Arial"/>
              <a:sym typeface="Arial"/>
            </a:endParaRPr>
          </a:p>
        </p:txBody>
      </p:sp>
      <p:sp>
        <p:nvSpPr>
          <p:cNvPr id="262" name="Google Shape;262;p19"/>
          <p:cNvSpPr txBox="1"/>
          <p:nvPr/>
        </p:nvSpPr>
        <p:spPr>
          <a:xfrm>
            <a:off x="457200" y="128588"/>
            <a:ext cx="8228013" cy="14335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63" name="Google Shape;263;p19"/>
          <p:cNvSpPr/>
          <p:nvPr/>
        </p:nvSpPr>
        <p:spPr>
          <a:xfrm>
            <a:off x="0" y="1155700"/>
            <a:ext cx="9144000" cy="4729163"/>
          </a:xfrm>
          <a:prstGeom prst="rect">
            <a:avLst/>
          </a:prstGeom>
          <a:noFill/>
          <a:ln>
            <a:noFill/>
          </a:ln>
        </p:spPr>
        <p:txBody>
          <a:bodyPr spcFirstLastPara="1" wrap="square" lIns="91425" tIns="45700" rIns="91425" bIns="45700" anchor="t" anchorCtr="0">
            <a:spAutoFit/>
          </a:bodyPr>
          <a:lstStyle/>
          <a:p>
            <a:pPr marL="622300" marR="0" lvl="1" indent="-514350" algn="ctr" rtl="0">
              <a:spcBef>
                <a:spcPts val="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La </a:t>
            </a:r>
            <a:r>
              <a:rPr lang="fr-FR" sz="3200" b="1" i="0" u="none" strike="noStrike" cap="none">
                <a:solidFill>
                  <a:srgbClr val="FF6600"/>
                </a:solidFill>
                <a:latin typeface="Calibri"/>
                <a:ea typeface="Calibri"/>
                <a:cs typeface="Calibri"/>
                <a:sym typeface="Calibri"/>
              </a:rPr>
              <a:t>fonction publique </a:t>
            </a:r>
            <a:r>
              <a:rPr lang="fr-FR" sz="3200" b="0" i="0" u="none" strike="noStrike" cap="none">
                <a:solidFill>
                  <a:schemeClr val="dk1"/>
                </a:solidFill>
                <a:latin typeface="Calibri"/>
                <a:ea typeface="Calibri"/>
                <a:cs typeface="Calibri"/>
                <a:sym typeface="Calibri"/>
              </a:rPr>
              <a:t>n'est pas une dépense ni une charge c'est </a:t>
            </a:r>
            <a:r>
              <a:rPr lang="fr-FR" sz="3200" b="1" i="0" u="none" strike="noStrike" cap="none">
                <a:solidFill>
                  <a:srgbClr val="FF6600"/>
                </a:solidFill>
                <a:latin typeface="Calibri"/>
                <a:ea typeface="Calibri"/>
                <a:cs typeface="Calibri"/>
                <a:sym typeface="Calibri"/>
              </a:rPr>
              <a:t>une production valeur</a:t>
            </a:r>
            <a:r>
              <a:rPr lang="fr-FR" sz="3200" b="0" i="0" u="none" strike="noStrike" cap="none">
                <a:solidFill>
                  <a:schemeClr val="dk1"/>
                </a:solidFill>
                <a:latin typeface="Calibri"/>
                <a:ea typeface="Calibri"/>
                <a:cs typeface="Calibri"/>
                <a:sym typeface="Calibri"/>
              </a:rPr>
              <a:t>, </a:t>
            </a:r>
            <a:r>
              <a:rPr lang="fr-FR" sz="3200" b="1" i="0" u="none" strike="noStrike" cap="none">
                <a:solidFill>
                  <a:srgbClr val="FF6600"/>
                </a:solidFill>
                <a:latin typeface="Calibri"/>
                <a:ea typeface="Calibri"/>
                <a:cs typeface="Calibri"/>
                <a:sym typeface="Calibri"/>
              </a:rPr>
              <a:t>un investissement </a:t>
            </a:r>
            <a:r>
              <a:rPr lang="fr-FR" sz="3200" b="0" i="0" u="none" strike="noStrike" cap="none">
                <a:solidFill>
                  <a:schemeClr val="dk1"/>
                </a:solidFill>
                <a:latin typeface="Calibri"/>
                <a:ea typeface="Calibri"/>
                <a:cs typeface="Calibri"/>
                <a:sym typeface="Calibri"/>
              </a:rPr>
              <a:t>et </a:t>
            </a:r>
            <a:r>
              <a:rPr lang="fr-FR" sz="3200" b="1" i="0" u="none" strike="noStrike" cap="none">
                <a:solidFill>
                  <a:srgbClr val="FF6600"/>
                </a:solidFill>
                <a:latin typeface="Calibri"/>
                <a:ea typeface="Calibri"/>
                <a:cs typeface="Calibri"/>
                <a:sym typeface="Calibri"/>
              </a:rPr>
              <a:t>une richesse</a:t>
            </a:r>
            <a:endParaRPr/>
          </a:p>
          <a:p>
            <a:pPr marL="622300" marR="0" lvl="1" indent="-514350" algn="ctr" rtl="0">
              <a:spcBef>
                <a:spcPts val="800"/>
              </a:spcBef>
              <a:spcAft>
                <a:spcPts val="0"/>
              </a:spcAft>
              <a:buClr>
                <a:schemeClr val="dk1"/>
              </a:buClr>
              <a:buSzPts val="3200"/>
              <a:buFont typeface="Arial"/>
              <a:buNone/>
            </a:pPr>
            <a:r>
              <a:rPr lang="fr-FR" sz="3200" b="0" i="0" u="none" strike="noStrike" cap="none">
                <a:solidFill>
                  <a:schemeClr val="dk1"/>
                </a:solidFill>
                <a:latin typeface="Calibri"/>
                <a:ea typeface="Calibri"/>
                <a:cs typeface="Calibri"/>
                <a:sym typeface="Calibri"/>
              </a:rPr>
              <a:t>L’</a:t>
            </a:r>
            <a:r>
              <a:rPr lang="fr-FR" sz="3200" b="1" i="0" u="none" strike="noStrike" cap="none">
                <a:solidFill>
                  <a:srgbClr val="0000FF"/>
                </a:solidFill>
                <a:latin typeface="Calibri"/>
                <a:ea typeface="Calibri"/>
                <a:cs typeface="Calibri"/>
                <a:sym typeface="Calibri"/>
              </a:rPr>
              <a:t>enseignement supérieur et la recherche</a:t>
            </a:r>
            <a:r>
              <a:rPr lang="fr-FR" sz="3200" b="0" i="0" u="none" strike="noStrike" cap="none">
                <a:solidFill>
                  <a:schemeClr val="dk1"/>
                </a:solidFill>
                <a:latin typeface="Calibri"/>
                <a:ea typeface="Calibri"/>
                <a:cs typeface="Calibri"/>
                <a:sym typeface="Calibri"/>
              </a:rPr>
              <a:t> produisent une des plus précieuse, </a:t>
            </a:r>
            <a:r>
              <a:rPr lang="fr-FR" sz="3200" b="1" i="0" u="none" strike="noStrike" cap="none">
                <a:solidFill>
                  <a:srgbClr val="0000FF"/>
                </a:solidFill>
                <a:latin typeface="Calibri"/>
                <a:ea typeface="Calibri"/>
                <a:cs typeface="Calibri"/>
                <a:sym typeface="Calibri"/>
              </a:rPr>
              <a:t>la connaissance </a:t>
            </a:r>
            <a:r>
              <a:rPr lang="fr-FR" sz="3200" b="0" i="0" u="none" strike="noStrike" cap="none">
                <a:solidFill>
                  <a:schemeClr val="dk1"/>
                </a:solidFill>
                <a:latin typeface="Calibri"/>
                <a:ea typeface="Calibri"/>
                <a:cs typeface="Calibri"/>
                <a:sym typeface="Calibri"/>
              </a:rPr>
              <a:t>et contribue par la formation à sa </a:t>
            </a:r>
            <a:r>
              <a:rPr lang="fr-FR" sz="3200" b="1" i="0" u="none" strike="noStrike" cap="none">
                <a:solidFill>
                  <a:srgbClr val="0000FF"/>
                </a:solidFill>
                <a:latin typeface="Calibri"/>
                <a:ea typeface="Calibri"/>
                <a:cs typeface="Calibri"/>
                <a:sym typeface="Calibri"/>
              </a:rPr>
              <a:t>transmission </a:t>
            </a:r>
            <a:r>
              <a:rPr lang="fr-FR" sz="3200" b="0" i="0" u="none" strike="noStrike" cap="none">
                <a:solidFill>
                  <a:schemeClr val="dk1"/>
                </a:solidFill>
                <a:latin typeface="Calibri"/>
                <a:ea typeface="Calibri"/>
                <a:cs typeface="Calibri"/>
                <a:sym typeface="Calibri"/>
              </a:rPr>
              <a:t>et à </a:t>
            </a:r>
            <a:r>
              <a:rPr lang="fr-FR" sz="3200" b="1" i="0" u="none" strike="noStrike" cap="none">
                <a:solidFill>
                  <a:srgbClr val="0000FF"/>
                </a:solidFill>
                <a:latin typeface="Calibri"/>
                <a:ea typeface="Calibri"/>
                <a:cs typeface="Calibri"/>
                <a:sym typeface="Calibri"/>
              </a:rPr>
              <a:t>l’émancipation </a:t>
            </a:r>
            <a:r>
              <a:rPr lang="fr-FR" sz="3200" b="0" i="0" u="none" strike="noStrike" cap="none">
                <a:solidFill>
                  <a:schemeClr val="dk1"/>
                </a:solidFill>
                <a:latin typeface="Calibri"/>
                <a:ea typeface="Calibri"/>
                <a:cs typeface="Calibri"/>
                <a:sym typeface="Calibri"/>
              </a:rPr>
              <a:t>de notre </a:t>
            </a:r>
            <a:r>
              <a:rPr lang="fr-FR" sz="3200" b="1" i="0" u="none" strike="noStrike" cap="none">
                <a:solidFill>
                  <a:srgbClr val="0000FF"/>
                </a:solidFill>
                <a:latin typeface="Calibri"/>
                <a:ea typeface="Calibri"/>
                <a:cs typeface="Calibri"/>
                <a:sym typeface="Calibri"/>
              </a:rPr>
              <a:t>jeunesse </a:t>
            </a:r>
            <a:r>
              <a:rPr lang="fr-FR" sz="3200" b="0" i="0" u="none" strike="noStrike" cap="none">
                <a:solidFill>
                  <a:schemeClr val="dk1"/>
                </a:solidFill>
                <a:latin typeface="Calibri"/>
                <a:ea typeface="Calibri"/>
                <a:cs typeface="Calibri"/>
                <a:sym typeface="Calibri"/>
              </a:rPr>
              <a:t>ainsi qu’au </a:t>
            </a:r>
            <a:r>
              <a:rPr lang="fr-FR" sz="3200" b="1" i="0" u="none" strike="noStrike" cap="none">
                <a:solidFill>
                  <a:srgbClr val="0000FF"/>
                </a:solidFill>
                <a:latin typeface="Calibri"/>
                <a:ea typeface="Calibri"/>
                <a:cs typeface="Calibri"/>
                <a:sym typeface="Calibri"/>
              </a:rPr>
              <a:t>développement </a:t>
            </a:r>
            <a:r>
              <a:rPr lang="fr-FR" sz="3200" b="0" i="0" u="none" strike="noStrike" cap="none">
                <a:solidFill>
                  <a:srgbClr val="000000"/>
                </a:solidFill>
                <a:latin typeface="Calibri"/>
                <a:ea typeface="Calibri"/>
                <a:cs typeface="Calibri"/>
                <a:sym typeface="Calibri"/>
              </a:rPr>
              <a:t>de </a:t>
            </a:r>
            <a:r>
              <a:rPr lang="fr-FR" sz="3200" b="1" i="0" u="none" strike="noStrike" cap="none">
                <a:solidFill>
                  <a:srgbClr val="0000FF"/>
                </a:solidFill>
                <a:latin typeface="Calibri"/>
                <a:ea typeface="Calibri"/>
                <a:cs typeface="Calibri"/>
                <a:sym typeface="Calibri"/>
              </a:rPr>
              <a:t>notre société</a:t>
            </a:r>
            <a:endParaRPr sz="3200" b="0" i="0" u="none" strike="noStrike" cap="none">
              <a:solidFill>
                <a:schemeClr val="dk1"/>
              </a:solidFill>
              <a:latin typeface="Calibri"/>
              <a:ea typeface="Calibri"/>
              <a:cs typeface="Calibri"/>
              <a:sym typeface="Calibri"/>
            </a:endParaRPr>
          </a:p>
          <a:p>
            <a:pPr marL="622300" marR="0" lvl="1" indent="-514350" algn="ctr" rtl="0">
              <a:spcBef>
                <a:spcPts val="800"/>
              </a:spcBef>
              <a:spcAft>
                <a:spcPts val="0"/>
              </a:spcAft>
              <a:buClr>
                <a:schemeClr val="accent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a5129eabb1_0_0"/>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25</a:t>
            </a:fld>
            <a:endParaRPr/>
          </a:p>
        </p:txBody>
      </p:sp>
      <p:sp>
        <p:nvSpPr>
          <p:cNvPr id="270" name="Google Shape;270;g2a5129eabb1_0_0"/>
          <p:cNvSpPr txBox="1"/>
          <p:nvPr/>
        </p:nvSpPr>
        <p:spPr>
          <a:xfrm>
            <a:off x="0" y="348600"/>
            <a:ext cx="9144000" cy="588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À </a:t>
            </a:r>
            <a:r>
              <a:rPr lang="fr-FR" sz="1000" b="1">
                <a:solidFill>
                  <a:schemeClr val="dk1"/>
                </a:solidFill>
              </a:rPr>
              <a:t>Brest</a:t>
            </a:r>
            <a:r>
              <a:rPr lang="fr-FR" sz="1000">
                <a:solidFill>
                  <a:schemeClr val="dk1"/>
                </a:solidFill>
              </a:rPr>
              <a:t> (2 300 agents et 24 000 étudiants), l’université baisse ses capacités d’accueil en STAPS et en psychologie car, déclare Pascal Olivard, président de l’université de Bretagne-Occidentale (UBO), « à l’impossible, nul n’est tenu » (Le Télégramme, 26/11/2024).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À </a:t>
            </a:r>
            <a:r>
              <a:rPr lang="fr-FR" sz="1000" b="1">
                <a:solidFill>
                  <a:schemeClr val="dk1"/>
                </a:solidFill>
              </a:rPr>
              <a:t>Lille</a:t>
            </a:r>
            <a:r>
              <a:rPr lang="fr-FR" sz="1000">
                <a:solidFill>
                  <a:schemeClr val="dk1"/>
                </a:solidFill>
              </a:rPr>
              <a:t> (8 000 agents pour 80 000 étudiants), le comité de direction a validé, le 27 novembre, un projet de budget 2025 lourdement déficitaire, de l’ordre de 25 millions d’euros. C’est à ce prix, défend son président, que l’université pourra « maintenir l’essentiel (sic) de ses projets et de ses actions » (France Bleu, 29/11/2024).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Montpellier</a:t>
            </a:r>
            <a:r>
              <a:rPr lang="fr-FR" sz="1000">
                <a:solidFill>
                  <a:schemeClr val="dk1"/>
                </a:solidFill>
              </a:rPr>
              <a:t> (53 00 agents et 46 000 étudiants pour un budget de 500 M€), le président de l’université, Philippe Augé, annonce à l’AFP (le 29/11/2024) un déficit prévisionnel 2025 de 17 M€, tandis que la présidente de l’université Montpellier 3 Paul Valérie, Anne Fraisse, (1 500 agents pour 23 000 étudiants) alerte, dans le Midi-Libre (26/11/2024), qu’« Il faudrait multiplier les frais d’inscription par dix en 2025 si l’État ne fait rien ».</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l’Université de Lorraine</a:t>
            </a:r>
            <a:r>
              <a:rPr lang="fr-FR" sz="1000">
                <a:solidFill>
                  <a:schemeClr val="dk1"/>
                </a:solidFill>
              </a:rPr>
              <a:t> (7 000 agents pour 60 000 étudiants), c’est un déficit compris entre 16 et 21 millions d’euros auquel il faut s’attendre en 2025 : « une situation financière intenable » pour la présidente Hélène Boulanger (France 3, 26/11/2024).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Poitiers</a:t>
            </a:r>
            <a:r>
              <a:rPr lang="fr-FR" sz="1000">
                <a:solidFill>
                  <a:schemeClr val="dk1"/>
                </a:solidFill>
              </a:rPr>
              <a:t> (2 800 agents encadrant 28 000 étudiants), depuis 2020, la présidente de l’université, Virginie Laval, explique qu’elle a dû absorber plus de 25 millions de charges supplémentaires non compensées par l’État dues à la hausse des coûts de l’énergie, des matériaux de construction et des mesures salariales décidées par l’État. Le déficit prévisionnel pour 2025 devait être de 6 millions d’euros (La Nouvelle République, 08/12/2024). Dans une motion votée en décembre, le conseil d’administration de l’établissement demande la compensation intégrale de ces charges afin, notamment, de maintenir l’investissement dans la recherche et de permettre, au niveau national, une réforme des bourses d’études, pour sortir les étudiants de la précarité.</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Reims</a:t>
            </a:r>
            <a:r>
              <a:rPr lang="fr-FR" sz="1000">
                <a:solidFill>
                  <a:schemeClr val="dk1"/>
                </a:solidFill>
              </a:rPr>
              <a:t> (2 500 agents et 24 000 étudiants ; 246 M€ de budget 2024), le président, Christophe Clément, déclare qu’il manque 6 M€ pour boucler le budget 2025 de l’université, dont 3,3 M€ de mesures salariales non compensées par l’État en 2024 (Le Monde, Soazig Le Nevé, 3/12/2024).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Rouen</a:t>
            </a:r>
            <a:r>
              <a:rPr lang="fr-FR" sz="1000">
                <a:solidFill>
                  <a:schemeClr val="dk1"/>
                </a:solidFill>
              </a:rPr>
              <a:t> (2 700 fonctionnaires encadrant 35 000 étudiants), le déficit prévisionnel 2025 de l’université s’élèverait à 13,5 millions d’euros dont 7 millions dus à l’augmentation du point d’indice en 2022 et 2023 dans le cadre des mesures Guérini (Paris Normandie, 27/11/2024).</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A </a:t>
            </a:r>
            <a:r>
              <a:rPr lang="fr-FR" sz="1000" b="1">
                <a:solidFill>
                  <a:schemeClr val="dk1"/>
                </a:solidFill>
              </a:rPr>
              <a:t>Toulouse</a:t>
            </a:r>
            <a:r>
              <a:rPr lang="fr-FR" sz="1000">
                <a:solidFill>
                  <a:schemeClr val="dk1"/>
                </a:solidFill>
              </a:rPr>
              <a:t>, « la situation financière des universités est devenue intenable », alerte Emmanuelle Garnier, présidente de l’Université Toulouse-Jean-Jaurès (l’Opinion, le 29/11/2024). Les mesures de revalorisation salariales dites Guérini, mises en place en 2022, devraient peser à hauteur de 1,2 millions d’euros sur le budget 2025 et la mesure portant sur le compte d’affectation spéciale</a:t>
            </a:r>
            <a:endParaRPr sz="1000">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fr-FR" sz="1000">
                <a:solidFill>
                  <a:schemeClr val="dk1"/>
                </a:solidFill>
              </a:rPr>
              <a:t>pour les pensions (CAS Pensions), qui ne serait pas compensée, engendrerait une charge supplémentaire de 2 millions d’euros pour l’établissement.</a:t>
            </a:r>
            <a:endParaRPr sz="1000">
              <a:solidFill>
                <a:schemeClr val="dk1"/>
              </a:solidFill>
            </a:endParaRPr>
          </a:p>
          <a:p>
            <a:pPr marL="0" lvl="0" indent="0" algn="l" rtl="0">
              <a:lnSpc>
                <a:spcPct val="115000"/>
              </a:lnSpc>
              <a:spcBef>
                <a:spcPts val="1000"/>
              </a:spcBef>
              <a:spcAft>
                <a:spcPts val="0"/>
              </a:spcAft>
              <a:buNone/>
            </a:pPr>
            <a:r>
              <a:rPr lang="fr-FR" sz="1000">
                <a:solidFill>
                  <a:schemeClr val="dk1"/>
                </a:solidFill>
              </a:rPr>
              <a:t>A </a:t>
            </a:r>
            <a:r>
              <a:rPr lang="fr-FR" sz="1000" b="1">
                <a:solidFill>
                  <a:schemeClr val="dk1"/>
                </a:solidFill>
              </a:rPr>
              <a:t>Clermont-Ferrand</a:t>
            </a:r>
            <a:r>
              <a:rPr lang="fr-FR" sz="1000">
                <a:solidFill>
                  <a:schemeClr val="dk1"/>
                </a:solidFill>
              </a:rPr>
              <a:t>, les diverses mesures salariales non compensées depuis 2022 représentent un reste à charge annuel de 12,6 millions d’euros pour l’Université Clermont Auvergne. Et Mathias Bernard, son président, précise que « si le gouvernement maintenait son projet d’augmenter, sans compensation, le Compte d’affectation spéciale pension (CAS) — destiné à la gestion financière des retraites de l’État —, cela entraînerait un surcoût supplémentaire estimé à près de 3,1 millions d’euros pour son propre budget 2025 » (La Montagne, le 27 novembre 2024).</a:t>
            </a:r>
            <a:endParaRPr sz="1000">
              <a:solidFill>
                <a:schemeClr val="dk1"/>
              </a:solidFill>
              <a:latin typeface="Calibri"/>
              <a:ea typeface="Calibri"/>
              <a:cs typeface="Calibri"/>
              <a:sym typeface="Calibri"/>
            </a:endParaRPr>
          </a:p>
        </p:txBody>
      </p:sp>
      <p:sp>
        <p:nvSpPr>
          <p:cNvPr id="271" name="Google Shape;271;g2a5129eabb1_0_0"/>
          <p:cNvSpPr txBox="1">
            <a:spLocks noGrp="1"/>
          </p:cNvSpPr>
          <p:nvPr>
            <p:ph type="title"/>
          </p:nvPr>
        </p:nvSpPr>
        <p:spPr>
          <a:xfrm>
            <a:off x="17200" y="0"/>
            <a:ext cx="9144000" cy="447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2000" b="1"/>
              <a:t>Les conséquences sur l’offre de service public et nos conditions de travail </a:t>
            </a:r>
            <a:r>
              <a:rPr lang="fr-FR" sz="1000" b="1"/>
              <a:t>[VRS439 p.42]</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solidFill>
                  <a:srgbClr val="C02B20"/>
                </a:solidFill>
              </a:rPr>
              <a:t>Introduction</a:t>
            </a:r>
            <a:endParaRPr>
              <a:solidFill>
                <a:srgbClr val="C02B20"/>
              </a:solidFill>
            </a:endParaRPr>
          </a:p>
        </p:txBody>
      </p:sp>
      <p:sp>
        <p:nvSpPr>
          <p:cNvPr id="65" name="Google Shape;65;p3"/>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3</a:t>
            </a:fld>
            <a:endParaRPr sz="2400" b="1" i="0" u="none" strike="noStrike" cap="none">
              <a:solidFill>
                <a:schemeClr val="dk1"/>
              </a:solidFill>
              <a:latin typeface="Arial"/>
              <a:ea typeface="Arial"/>
              <a:cs typeface="Arial"/>
              <a:sym typeface="Arial"/>
            </a:endParaRPr>
          </a:p>
        </p:txBody>
      </p:sp>
      <p:sp>
        <p:nvSpPr>
          <p:cNvPr id="66" name="Google Shape;66;p3"/>
          <p:cNvSpPr txBox="1">
            <a:spLocks noGrp="1"/>
          </p:cNvSpPr>
          <p:nvPr>
            <p:ph type="body" idx="4294967295"/>
          </p:nvPr>
        </p:nvSpPr>
        <p:spPr>
          <a:xfrm>
            <a:off x="323528" y="764704"/>
            <a:ext cx="8820472" cy="563768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1200"/>
              </a:spcBef>
              <a:spcAft>
                <a:spcPts val="0"/>
              </a:spcAft>
              <a:buNone/>
            </a:pPr>
            <a:endParaRPr sz="2000" i="1"/>
          </a:p>
          <a:p>
            <a:pPr marL="0" lvl="0" indent="0" algn="just" rtl="0">
              <a:lnSpc>
                <a:spcPct val="115000"/>
              </a:lnSpc>
              <a:spcBef>
                <a:spcPts val="1200"/>
              </a:spcBef>
              <a:spcAft>
                <a:spcPts val="0"/>
              </a:spcAft>
              <a:buNone/>
            </a:pPr>
            <a:r>
              <a:rPr lang="fr-FR" sz="2800"/>
              <a:t>Chaque année, le budget de l’enseignement supérieur et de la recherche (ESR) mobilise largement le SNESUP. </a:t>
            </a:r>
            <a:endParaRPr sz="2800"/>
          </a:p>
          <a:p>
            <a:pPr marL="0" lvl="0" indent="0" algn="just" rtl="0">
              <a:lnSpc>
                <a:spcPct val="115000"/>
              </a:lnSpc>
              <a:spcBef>
                <a:spcPts val="1200"/>
              </a:spcBef>
              <a:spcAft>
                <a:spcPts val="1200"/>
              </a:spcAft>
              <a:buClr>
                <a:schemeClr val="dk1"/>
              </a:buClr>
              <a:buSzPts val="1100"/>
              <a:buFont typeface="Arial"/>
              <a:buNone/>
            </a:pPr>
            <a:r>
              <a:rPr lang="fr-FR" sz="2800"/>
              <a:t>C’est que, loin d’être une contrainte technique, les choix budgétaires sont en lien étroit avec les orientations politiques et concrétisent depuis plusieurs années, en ce qui concerne l’enseignement supérieur et la recherche, une stratégie délétère en sous finançant le service public de l’ESR.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252aa57bd2_0_4"/>
          <p:cNvSpPr txBox="1">
            <a:spLocks noGrp="1"/>
          </p:cNvSpPr>
          <p:nvPr>
            <p:ph type="title"/>
          </p:nvPr>
        </p:nvSpPr>
        <p:spPr>
          <a:xfrm>
            <a:off x="0" y="0"/>
            <a:ext cx="9144000" cy="893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fr-FR" sz="3200">
                <a:solidFill>
                  <a:srgbClr val="C02B20"/>
                </a:solidFill>
              </a:rPr>
              <a:t>Calendrier “normal” de constitution du budget</a:t>
            </a:r>
            <a:endParaRPr/>
          </a:p>
        </p:txBody>
      </p:sp>
      <p:sp>
        <p:nvSpPr>
          <p:cNvPr id="73" name="Google Shape;73;g3252aa57bd2_0_4"/>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4</a:t>
            </a:fld>
            <a:endParaRPr/>
          </a:p>
        </p:txBody>
      </p:sp>
      <p:sp>
        <p:nvSpPr>
          <p:cNvPr id="74" name="Google Shape;74;g3252aa57bd2_0_4"/>
          <p:cNvSpPr txBox="1">
            <a:spLocks noGrp="1"/>
          </p:cNvSpPr>
          <p:nvPr>
            <p:ph type="body" idx="4294967295"/>
          </p:nvPr>
        </p:nvSpPr>
        <p:spPr>
          <a:xfrm>
            <a:off x="323525" y="641700"/>
            <a:ext cx="8820600" cy="57606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70C0"/>
              </a:buClr>
              <a:buSzPts val="2000"/>
              <a:buChar char="-"/>
            </a:pPr>
            <a:r>
              <a:rPr lang="fr-FR" sz="2000" i="1">
                <a:solidFill>
                  <a:srgbClr val="333333"/>
                </a:solidFill>
              </a:rPr>
              <a:t>Février &amp; mars 2024 </a:t>
            </a:r>
            <a:r>
              <a:rPr lang="fr-FR" sz="2000" i="1">
                <a:solidFill>
                  <a:srgbClr val="0070C0"/>
                </a:solidFill>
              </a:rPr>
              <a:t>: conférences techniques de préparation du budget MESR-MCP</a:t>
            </a:r>
            <a:endParaRPr sz="2000" i="1">
              <a:solidFill>
                <a:srgbClr val="0070C0"/>
              </a:solidFill>
            </a:endParaRPr>
          </a:p>
          <a:p>
            <a:pPr marL="342900" lvl="0" indent="-266700" algn="l" rtl="0">
              <a:spcBef>
                <a:spcPts val="0"/>
              </a:spcBef>
              <a:spcAft>
                <a:spcPts val="0"/>
              </a:spcAft>
              <a:buSzPts val="2000"/>
              <a:buFont typeface="Calibri"/>
              <a:buChar char="-"/>
            </a:pPr>
            <a:r>
              <a:rPr lang="fr-FR" sz="2000" i="1"/>
              <a:t>Mars 2024 : </a:t>
            </a:r>
            <a:r>
              <a:rPr lang="fr-FR" sz="2000" i="1">
                <a:solidFill>
                  <a:srgbClr val="0070C0"/>
                </a:solidFill>
              </a:rPr>
              <a:t>vote dans les CA des universités du budget exécuté 2023</a:t>
            </a:r>
            <a:endParaRPr sz="2000" i="1">
              <a:solidFill>
                <a:srgbClr val="0070C0"/>
              </a:solidFill>
            </a:endParaRPr>
          </a:p>
          <a:p>
            <a:pPr marL="342900" lvl="0" indent="-342900" algn="l" rtl="0">
              <a:spcBef>
                <a:spcPts val="400"/>
              </a:spcBef>
              <a:spcAft>
                <a:spcPts val="0"/>
              </a:spcAft>
              <a:buClr>
                <a:schemeClr val="dk1"/>
              </a:buClr>
              <a:buSzPts val="2000"/>
              <a:buFont typeface="Calibri"/>
              <a:buChar char="-"/>
            </a:pPr>
            <a:r>
              <a:rPr lang="fr-FR" sz="2000" i="1"/>
              <a:t>Avril 2024 : </a:t>
            </a:r>
            <a:r>
              <a:rPr lang="fr-FR" sz="2000" i="1">
                <a:solidFill>
                  <a:srgbClr val="008000"/>
                </a:solidFill>
              </a:rPr>
              <a:t>vote par le parlement de la loi de finance de règlement (LFR) 2023</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juin 2024 : </a:t>
            </a:r>
            <a:r>
              <a:rPr lang="fr-FR" sz="2000" i="1">
                <a:solidFill>
                  <a:srgbClr val="008000"/>
                </a:solidFill>
              </a:rPr>
              <a:t>lettre du gouvernement à la CE / pacte de stabilité 2024-2027</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juillet-août 2024 : </a:t>
            </a:r>
            <a:r>
              <a:rPr lang="fr-FR" sz="2000" i="1">
                <a:solidFill>
                  <a:srgbClr val="008000"/>
                </a:solidFill>
              </a:rPr>
              <a:t>construction du projet de loi de finance (PLF) 2025 et lettres plafonds</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Septembre 2024 : </a:t>
            </a:r>
            <a:r>
              <a:rPr lang="fr-FR" sz="2000" i="1">
                <a:solidFill>
                  <a:srgbClr val="008000"/>
                </a:solidFill>
              </a:rPr>
              <a:t>nomination d’un nouveau gouvernement</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10 octobre 2024 : </a:t>
            </a:r>
            <a:r>
              <a:rPr lang="fr-FR" sz="2000" i="1">
                <a:solidFill>
                  <a:srgbClr val="008000"/>
                </a:solidFill>
              </a:rPr>
              <a:t>présentation du PLF 2025 au conseil des ministres</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Octobre 2024 : </a:t>
            </a:r>
            <a:r>
              <a:rPr lang="fr-FR" sz="2000" i="1">
                <a:solidFill>
                  <a:srgbClr val="0070C0"/>
                </a:solidFill>
              </a:rPr>
              <a:t>lettre de cadrage des directions des établissements + votes des campagnes d’emplois 2025 ;</a:t>
            </a:r>
            <a:endParaRPr/>
          </a:p>
          <a:p>
            <a:pPr marL="342900" lvl="0" indent="-342900" algn="l" rtl="0">
              <a:spcBef>
                <a:spcPts val="400"/>
              </a:spcBef>
              <a:spcAft>
                <a:spcPts val="0"/>
              </a:spcAft>
              <a:buClr>
                <a:schemeClr val="dk1"/>
              </a:buClr>
              <a:buSzPts val="2000"/>
              <a:buFont typeface="Calibri"/>
              <a:buChar char="-"/>
            </a:pPr>
            <a:r>
              <a:rPr lang="fr-FR" sz="2000" i="1"/>
              <a:t>Octobre 2024 : </a:t>
            </a:r>
            <a:r>
              <a:rPr lang="fr-FR" sz="2000" i="1">
                <a:solidFill>
                  <a:srgbClr val="008000"/>
                </a:solidFill>
              </a:rPr>
              <a:t>vote à l’Assemblée Nationale puis au Sénat de la partie Recette</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t>Novembre 2024 : </a:t>
            </a:r>
            <a:r>
              <a:rPr lang="fr-FR" sz="2000" i="1">
                <a:solidFill>
                  <a:srgbClr val="008000"/>
                </a:solidFill>
              </a:rPr>
              <a:t>vote à l’Assemblée Nationale puis au Sénat de la partie Dépense</a:t>
            </a:r>
            <a:endParaRPr>
              <a:solidFill>
                <a:srgbClr val="008000"/>
              </a:solidFill>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Au plus tard le 21 décembre 2024 </a:t>
            </a:r>
            <a:r>
              <a:rPr lang="fr-FR" sz="2000" i="1">
                <a:solidFill>
                  <a:srgbClr val="008000"/>
                </a:solidFill>
                <a:highlight>
                  <a:srgbClr val="F2DADA"/>
                </a:highlight>
              </a:rPr>
              <a:t>adoption du budget avec la loi de finance initiale (LFI) 2025 </a:t>
            </a:r>
            <a:r>
              <a:rPr lang="fr-FR" sz="2000" i="1">
                <a:solidFill>
                  <a:srgbClr val="C00000"/>
                </a:solidFill>
                <a:highlight>
                  <a:srgbClr val="F2DADA"/>
                </a:highlight>
              </a:rPr>
              <a:t>Budget non voté + motion de censure</a:t>
            </a:r>
            <a:endParaRPr>
              <a:solidFill>
                <a:srgbClr val="C00000"/>
              </a:solidFill>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Décembre 2024 : </a:t>
            </a:r>
            <a:r>
              <a:rPr lang="fr-FR" sz="2000" i="1">
                <a:solidFill>
                  <a:srgbClr val="008000"/>
                </a:solidFill>
                <a:highlight>
                  <a:srgbClr val="F2DADA"/>
                </a:highlight>
              </a:rPr>
              <a:t>vote de la répartition des crédits 2025 de la MIRES aux établissements publics </a:t>
            </a:r>
            <a:r>
              <a:rPr lang="fr-FR" sz="2000" i="1">
                <a:solidFill>
                  <a:srgbClr val="C00000"/>
                </a:solidFill>
                <a:highlight>
                  <a:srgbClr val="F2DADA"/>
                </a:highlight>
              </a:rPr>
              <a:t>Reconduction de la LFI 2024 (décret du 30 décembre)</a:t>
            </a:r>
            <a:endParaRPr>
              <a:solidFill>
                <a:srgbClr val="C00000"/>
              </a:solidFill>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highlight>
                  <a:srgbClr val="F2DADA"/>
                </a:highlight>
              </a:rPr>
              <a:t>Décembre 2024 : </a:t>
            </a:r>
            <a:r>
              <a:rPr lang="fr-FR" sz="2000" i="1">
                <a:solidFill>
                  <a:srgbClr val="0070C0"/>
                </a:solidFill>
                <a:highlight>
                  <a:srgbClr val="F2DADA"/>
                </a:highlight>
              </a:rPr>
              <a:t>vote par les CA des établissements des budgets 2025</a:t>
            </a:r>
            <a:endParaRPr>
              <a:highlight>
                <a:srgbClr val="F2DADA"/>
              </a:highlight>
            </a:endParaRPr>
          </a:p>
          <a:p>
            <a:pPr marL="342900" lvl="0" indent="-342900" algn="l" rtl="0">
              <a:spcBef>
                <a:spcPts val="400"/>
              </a:spcBef>
              <a:spcAft>
                <a:spcPts val="0"/>
              </a:spcAft>
              <a:buClr>
                <a:schemeClr val="dk1"/>
              </a:buClr>
              <a:buSzPts val="2000"/>
              <a:buFont typeface="Calibri"/>
              <a:buChar char="-"/>
            </a:pPr>
            <a:r>
              <a:rPr lang="fr-FR" sz="2000" i="1"/>
              <a:t>Mars 2025 : </a:t>
            </a:r>
            <a:r>
              <a:rPr lang="fr-FR" sz="2000" i="1">
                <a:solidFill>
                  <a:srgbClr val="0070C0"/>
                </a:solidFill>
              </a:rPr>
              <a:t>vote dans les CA des universités du budget exécuté 2024</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3237dbd0b9b_0_0"/>
          <p:cNvSpPr txBox="1">
            <a:spLocks noGrp="1"/>
          </p:cNvSpPr>
          <p:nvPr>
            <p:ph type="title"/>
          </p:nvPr>
        </p:nvSpPr>
        <p:spPr>
          <a:xfrm>
            <a:off x="0" y="0"/>
            <a:ext cx="9144000" cy="641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100"/>
              <a:buNone/>
            </a:pPr>
            <a:r>
              <a:rPr lang="fr-FR" sz="3200">
                <a:solidFill>
                  <a:srgbClr val="C02B20"/>
                </a:solidFill>
              </a:rPr>
              <a:t>Calendrier “adapté” du PLF à la LFI 2025</a:t>
            </a:r>
            <a:endParaRPr>
              <a:solidFill>
                <a:srgbClr val="C02B20"/>
              </a:solidFill>
            </a:endParaRPr>
          </a:p>
        </p:txBody>
      </p:sp>
      <p:sp>
        <p:nvSpPr>
          <p:cNvPr id="80" name="Google Shape;80;g3237dbd0b9b_0_0"/>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5</a:t>
            </a:fld>
            <a:endParaRPr sz="2400" b="1" i="0" u="none" strike="noStrike" cap="none">
              <a:solidFill>
                <a:schemeClr val="dk1"/>
              </a:solidFill>
              <a:latin typeface="Arial"/>
              <a:ea typeface="Arial"/>
              <a:cs typeface="Arial"/>
              <a:sym typeface="Arial"/>
            </a:endParaRPr>
          </a:p>
        </p:txBody>
      </p:sp>
      <p:sp>
        <p:nvSpPr>
          <p:cNvPr id="81" name="Google Shape;81;g3237dbd0b9b_0_0"/>
          <p:cNvSpPr txBox="1">
            <a:spLocks noGrp="1"/>
          </p:cNvSpPr>
          <p:nvPr>
            <p:ph type="body" idx="4294967295"/>
          </p:nvPr>
        </p:nvSpPr>
        <p:spPr>
          <a:xfrm>
            <a:off x="102350" y="641700"/>
            <a:ext cx="9041700" cy="57606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15000"/>
              </a:lnSpc>
              <a:spcBef>
                <a:spcPts val="0"/>
              </a:spcBef>
              <a:spcAft>
                <a:spcPts val="0"/>
              </a:spcAft>
              <a:buNone/>
            </a:pPr>
            <a:r>
              <a:rPr lang="fr-FR" sz="3684">
                <a:solidFill>
                  <a:srgbClr val="333333"/>
                </a:solidFill>
                <a:latin typeface="Arial"/>
                <a:ea typeface="Arial"/>
                <a:cs typeface="Arial"/>
                <a:sym typeface="Arial"/>
              </a:rPr>
              <a:t>Le projet de loi de financement de la sécurité sociale (PLFSS) et le projet de loi de finances (PLF) font leur retour à l'agenda, en tenant compte des travaux parlementaires déjà effectués à l'automne ie au Sénat.. </a:t>
            </a:r>
            <a:endParaRPr sz="3684">
              <a:solidFill>
                <a:srgbClr val="333333"/>
              </a:solidFill>
              <a:latin typeface="Arial"/>
              <a:ea typeface="Arial"/>
              <a:cs typeface="Arial"/>
              <a:sym typeface="Arial"/>
            </a:endParaRPr>
          </a:p>
          <a:p>
            <a:pPr marL="179999" lvl="0" indent="-288925" algn="r" rtl="0">
              <a:spcBef>
                <a:spcPts val="1000"/>
              </a:spcBef>
              <a:spcAft>
                <a:spcPts val="0"/>
              </a:spcAft>
              <a:buClr>
                <a:srgbClr val="0070C0"/>
              </a:buClr>
              <a:buSzPct val="100000"/>
              <a:buChar char="-"/>
            </a:pPr>
            <a:r>
              <a:rPr lang="fr-FR" sz="3090" i="1">
                <a:solidFill>
                  <a:srgbClr val="333333"/>
                </a:solidFill>
              </a:rPr>
              <a:t>mardi 14 janvier 2025 : </a:t>
            </a:r>
            <a:r>
              <a:rPr lang="fr-FR" sz="3684">
                <a:solidFill>
                  <a:schemeClr val="accent1"/>
                </a:solidFill>
                <a:latin typeface="Arial"/>
                <a:ea typeface="Arial"/>
                <a:cs typeface="Arial"/>
                <a:sym typeface="Arial"/>
              </a:rPr>
              <a:t>discours de politique générale du 1er ministre</a:t>
            </a:r>
            <a:endParaRPr sz="3090" i="1">
              <a:solidFill>
                <a:srgbClr val="333333"/>
              </a:solidFill>
            </a:endParaRPr>
          </a:p>
          <a:p>
            <a:pPr marL="179999" lvl="0" indent="-286067" algn="r" rtl="0">
              <a:spcBef>
                <a:spcPts val="1000"/>
              </a:spcBef>
              <a:spcAft>
                <a:spcPts val="0"/>
              </a:spcAft>
              <a:buClr>
                <a:srgbClr val="333333"/>
              </a:buClr>
              <a:buSzPct val="100000"/>
              <a:buChar char="-"/>
            </a:pPr>
            <a:r>
              <a:rPr lang="fr-FR" sz="3009" i="1">
                <a:solidFill>
                  <a:srgbClr val="333333"/>
                </a:solidFill>
              </a:rPr>
              <a:t>mercredi 15 janvier 2025 : </a:t>
            </a:r>
            <a:r>
              <a:rPr lang="fr-FR" sz="3684">
                <a:solidFill>
                  <a:schemeClr val="accent1"/>
                </a:solidFill>
                <a:latin typeface="Arial"/>
                <a:ea typeface="Arial"/>
                <a:cs typeface="Arial"/>
                <a:sym typeface="Arial"/>
              </a:rPr>
              <a:t>discussion en séance publique de la partie “dépenses” du texte</a:t>
            </a:r>
            <a:endParaRPr sz="3684">
              <a:solidFill>
                <a:schemeClr val="accent1"/>
              </a:solidFill>
              <a:latin typeface="Arial"/>
              <a:ea typeface="Arial"/>
              <a:cs typeface="Arial"/>
              <a:sym typeface="Arial"/>
            </a:endParaRPr>
          </a:p>
          <a:p>
            <a:pPr marL="179999" lvl="0" indent="-309658" algn="r" rtl="0">
              <a:spcBef>
                <a:spcPts val="1000"/>
              </a:spcBef>
              <a:spcAft>
                <a:spcPts val="0"/>
              </a:spcAft>
              <a:buClr>
                <a:schemeClr val="accent1"/>
              </a:buClr>
              <a:buSzPct val="122447"/>
              <a:buFont typeface="Arial"/>
              <a:buChar char="-"/>
            </a:pPr>
            <a:r>
              <a:rPr lang="fr-FR" sz="3009" i="1">
                <a:solidFill>
                  <a:srgbClr val="333333"/>
                </a:solidFill>
              </a:rPr>
              <a:t>samedi 18 janvier 2025 : </a:t>
            </a:r>
            <a:r>
              <a:rPr lang="fr-FR" sz="3684">
                <a:solidFill>
                  <a:schemeClr val="accent1"/>
                </a:solidFill>
                <a:latin typeface="Arial"/>
                <a:ea typeface="Arial"/>
                <a:cs typeface="Arial"/>
                <a:sym typeface="Arial"/>
              </a:rPr>
              <a:t>examen des crédits de la mission transformation et fonction publiques</a:t>
            </a:r>
            <a:endParaRPr sz="3684">
              <a:solidFill>
                <a:schemeClr val="accent1"/>
              </a:solidFill>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highlight>
                  <a:srgbClr val="FFFF00"/>
                </a:highlight>
              </a:rPr>
              <a:t>lundi 20 janvier 2025 : </a:t>
            </a:r>
            <a:r>
              <a:rPr lang="fr-FR" sz="3684">
                <a:solidFill>
                  <a:schemeClr val="dk2"/>
                </a:solidFill>
                <a:highlight>
                  <a:srgbClr val="FFFF00"/>
                </a:highlight>
                <a:latin typeface="Arial"/>
                <a:ea typeface="Arial"/>
                <a:cs typeface="Arial"/>
                <a:sym typeface="Arial"/>
              </a:rPr>
              <a:t>examen des crédits de la MIRES</a:t>
            </a:r>
            <a:endParaRPr sz="3684">
              <a:solidFill>
                <a:schemeClr val="dk2"/>
              </a:solidFill>
              <a:highlight>
                <a:srgbClr val="FFFF00"/>
              </a:highlight>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rPr>
              <a:t>mercredi 22  janvier 2025 : </a:t>
            </a:r>
            <a:r>
              <a:rPr lang="fr-FR" sz="3684">
                <a:solidFill>
                  <a:schemeClr val="accent1"/>
                </a:solidFill>
                <a:latin typeface="Arial"/>
                <a:ea typeface="Arial"/>
                <a:cs typeface="Arial"/>
                <a:sym typeface="Arial"/>
              </a:rPr>
              <a:t>examen des crédits de la mission solidarité, insertion, égalité des chances</a:t>
            </a:r>
            <a:endParaRPr sz="3684">
              <a:solidFill>
                <a:srgbClr val="333333"/>
              </a:solidFill>
              <a:latin typeface="Arial"/>
              <a:ea typeface="Arial"/>
              <a:cs typeface="Arial"/>
              <a:sym typeface="Arial"/>
            </a:endParaRPr>
          </a:p>
          <a:p>
            <a:pPr marL="179999" lvl="0" indent="-309658" algn="r" rtl="0">
              <a:spcBef>
                <a:spcPts val="1000"/>
              </a:spcBef>
              <a:spcAft>
                <a:spcPts val="0"/>
              </a:spcAft>
              <a:buClr>
                <a:schemeClr val="accent1"/>
              </a:buClr>
              <a:buSzPct val="122447"/>
              <a:buChar char="-"/>
            </a:pPr>
            <a:r>
              <a:rPr lang="fr-FR" sz="3009" i="1">
                <a:solidFill>
                  <a:srgbClr val="333333"/>
                </a:solidFill>
              </a:rPr>
              <a:t>jeudi 23 janvier 2025 : </a:t>
            </a:r>
            <a:r>
              <a:rPr lang="fr-FR" sz="3684">
                <a:solidFill>
                  <a:schemeClr val="accent1"/>
                </a:solidFill>
                <a:latin typeface="Arial"/>
                <a:ea typeface="Arial"/>
                <a:cs typeface="Arial"/>
                <a:sym typeface="Arial"/>
              </a:rPr>
              <a:t>vote programmé au Sénat sur l'ensemble du PLF 2025 </a:t>
            </a:r>
            <a:r>
              <a:rPr lang="fr-FR" sz="2833">
                <a:solidFill>
                  <a:srgbClr val="333333"/>
                </a:solidFill>
                <a:highlight>
                  <a:srgbClr val="FFFFFF"/>
                </a:highlight>
                <a:latin typeface="Arial"/>
                <a:ea typeface="Arial"/>
                <a:cs typeface="Arial"/>
                <a:sym typeface="Arial"/>
              </a:rPr>
              <a:t>avant la convocation très probable d’une commission mixte paritaire.</a:t>
            </a:r>
            <a:endParaRPr sz="2833">
              <a:solidFill>
                <a:srgbClr val="333333"/>
              </a:solidFill>
              <a:highlight>
                <a:srgbClr val="FFFFFF"/>
              </a:highlight>
              <a:latin typeface="Arial"/>
              <a:ea typeface="Arial"/>
              <a:cs typeface="Arial"/>
              <a:sym typeface="Arial"/>
            </a:endParaRPr>
          </a:p>
          <a:p>
            <a:pPr marL="342900" lvl="0" indent="0" algn="r" rtl="0">
              <a:spcBef>
                <a:spcPts val="1000"/>
              </a:spcBef>
              <a:spcAft>
                <a:spcPts val="0"/>
              </a:spcAft>
              <a:buNone/>
            </a:pPr>
            <a:r>
              <a:rPr lang="fr-FR" sz="2833">
                <a:solidFill>
                  <a:srgbClr val="333333"/>
                </a:solidFill>
                <a:highlight>
                  <a:srgbClr val="FFFFFF"/>
                </a:highlight>
                <a:latin typeface="Arial"/>
                <a:ea typeface="Arial"/>
                <a:cs typeface="Arial"/>
                <a:sym typeface="Arial"/>
              </a:rPr>
              <a:t> </a:t>
            </a:r>
            <a:endParaRPr sz="2833">
              <a:solidFill>
                <a:srgbClr val="333333"/>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None/>
            </a:pPr>
            <a:r>
              <a:rPr lang="fr-FR" sz="3684">
                <a:solidFill>
                  <a:srgbClr val="333333"/>
                </a:solidFill>
                <a:latin typeface="Arial"/>
                <a:ea typeface="Arial"/>
                <a:cs typeface="Arial"/>
                <a:sym typeface="Arial"/>
              </a:rPr>
              <a:t>En cas de désaccord entre les deux chambres, le PLF 2025 pourrait faire l’objet d’une deuxième lecture au Parlement.</a:t>
            </a:r>
            <a:endParaRPr sz="3684">
              <a:solidFill>
                <a:srgbClr val="33333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sz="3200">
                <a:solidFill>
                  <a:srgbClr val="C02B20"/>
                </a:solidFill>
              </a:rPr>
              <a:t>Structuration du budget de la MIRES</a:t>
            </a:r>
            <a:endParaRPr>
              <a:solidFill>
                <a:srgbClr val="C02B20"/>
              </a:solidFill>
            </a:endParaRPr>
          </a:p>
        </p:txBody>
      </p:sp>
      <p:sp>
        <p:nvSpPr>
          <p:cNvPr id="87" name="Google Shape;87;p4"/>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6</a:t>
            </a:fld>
            <a:endParaRPr sz="2400" b="1" i="0" u="none" strike="noStrike" cap="none">
              <a:solidFill>
                <a:schemeClr val="dk1"/>
              </a:solidFill>
              <a:latin typeface="Arial"/>
              <a:ea typeface="Arial"/>
              <a:cs typeface="Arial"/>
              <a:sym typeface="Arial"/>
            </a:endParaRPr>
          </a:p>
        </p:txBody>
      </p:sp>
      <p:sp>
        <p:nvSpPr>
          <p:cNvPr id="88" name="Google Shape;88;p4"/>
          <p:cNvSpPr txBox="1">
            <a:spLocks noGrp="1"/>
          </p:cNvSpPr>
          <p:nvPr>
            <p:ph type="body" idx="4294967295"/>
          </p:nvPr>
        </p:nvSpPr>
        <p:spPr>
          <a:xfrm>
            <a:off x="0" y="3373438"/>
            <a:ext cx="184150" cy="64611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fr-FR"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graphicFrame>
        <p:nvGraphicFramePr>
          <p:cNvPr id="89" name="Google Shape;89;p4"/>
          <p:cNvGraphicFramePr/>
          <p:nvPr>
            <p:extLst>
              <p:ext uri="{D42A27DB-BD31-4B8C-83A1-F6EECF244321}">
                <p14:modId xmlns:p14="http://schemas.microsoft.com/office/powerpoint/2010/main" val="845404982"/>
              </p:ext>
            </p:extLst>
          </p:nvPr>
        </p:nvGraphicFramePr>
        <p:xfrm>
          <a:off x="35495" y="836712"/>
          <a:ext cx="9067225" cy="5022085"/>
        </p:xfrm>
        <a:graphic>
          <a:graphicData uri="http://schemas.openxmlformats.org/drawingml/2006/table">
            <a:tbl>
              <a:tblPr>
                <a:noFill/>
                <a:tableStyleId>{E23C5763-ECCA-4579-A1C0-CB5B7C946302}</a:tableStyleId>
              </a:tblPr>
              <a:tblGrid>
                <a:gridCol w="7200800">
                  <a:extLst>
                    <a:ext uri="{9D8B030D-6E8A-4147-A177-3AD203B41FA5}">
                      <a16:colId xmlns:a16="http://schemas.microsoft.com/office/drawing/2014/main" val="20000"/>
                    </a:ext>
                  </a:extLst>
                </a:gridCol>
                <a:gridCol w="1866425">
                  <a:extLst>
                    <a:ext uri="{9D8B030D-6E8A-4147-A177-3AD203B41FA5}">
                      <a16:colId xmlns:a16="http://schemas.microsoft.com/office/drawing/2014/main" val="20001"/>
                    </a:ext>
                  </a:extLst>
                </a:gridCol>
              </a:tblGrid>
              <a:tr h="551650">
                <a:tc>
                  <a:txBody>
                    <a:bodyPr/>
                    <a:lstStyle/>
                    <a:p>
                      <a:pPr marL="0" marR="0" lvl="0" indent="0" algn="just" rtl="0">
                        <a:spcBef>
                          <a:spcPts val="0"/>
                        </a:spcBef>
                        <a:spcAft>
                          <a:spcPts val="0"/>
                        </a:spcAft>
                        <a:buNone/>
                      </a:pPr>
                      <a:r>
                        <a:rPr lang="fr-FR" sz="1100" b="1" i="1" u="none" strike="noStrike" cap="none">
                          <a:solidFill>
                            <a:schemeClr val="lt1"/>
                          </a:solidFill>
                          <a:latin typeface="Arial"/>
                          <a:ea typeface="Arial"/>
                          <a:cs typeface="Arial"/>
                          <a:sym typeface="Arial"/>
                        </a:rPr>
                        <a:t>Loi de finance initiale (LFI) de la Mission interministérielle pour la recherche et l’enseignement supérieur</a:t>
                      </a:r>
                      <a:endParaRPr sz="2500" u="none" strike="noStrike" cap="none">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FR" sz="2000" b="1" i="1" u="none" strike="noStrike" cap="none" dirty="0">
                          <a:solidFill>
                            <a:schemeClr val="lt1"/>
                          </a:solidFill>
                          <a:latin typeface="Arial"/>
                          <a:ea typeface="Arial"/>
                          <a:cs typeface="Arial"/>
                          <a:sym typeface="Arial"/>
                        </a:rPr>
                        <a:t>LFI 2024 (CP)</a:t>
                      </a:r>
                      <a:endParaRPr sz="4400" u="none" strike="noStrike" cap="none" dirty="0">
                        <a:solidFill>
                          <a:schemeClr val="lt1"/>
                        </a:solidFill>
                      </a:endParaRPr>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6750">
                <a:tc>
                  <a:txBody>
                    <a:bodyPr/>
                    <a:lstStyle/>
                    <a:p>
                      <a:pPr marL="0" marR="0" lvl="0" indent="0" algn="just" rtl="0">
                        <a:spcBef>
                          <a:spcPts val="0"/>
                        </a:spcBef>
                        <a:spcAft>
                          <a:spcPts val="0"/>
                        </a:spcAft>
                        <a:buNone/>
                      </a:pPr>
                      <a:r>
                        <a:rPr lang="fr-FR" sz="1600" b="1" i="1" u="none" strike="noStrike" cap="none">
                          <a:solidFill>
                            <a:srgbClr val="000000"/>
                          </a:solidFill>
                          <a:latin typeface="Arial"/>
                          <a:ea typeface="Arial"/>
                          <a:cs typeface="Arial"/>
                          <a:sym typeface="Arial"/>
                        </a:rPr>
                        <a:t>Recherche et enseignement supérieur</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latin typeface="Arial"/>
                          <a:ea typeface="Arial"/>
                          <a:cs typeface="Arial"/>
                          <a:sym typeface="Arial"/>
                        </a:rPr>
                        <a:t>31 </a:t>
                      </a:r>
                      <a:r>
                        <a:rPr lang="fr-FR" sz="1600" b="1" i="1" u="none" strike="noStrike" cap="none">
                          <a:solidFill>
                            <a:srgbClr val="000000"/>
                          </a:solidFill>
                          <a:latin typeface="Arial"/>
                          <a:ea typeface="Arial"/>
                          <a:cs typeface="Arial"/>
                          <a:sym typeface="Arial"/>
                        </a:rPr>
                        <a:t>839 148 903 €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23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P150 : formation supérieure et recherche universitaire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15</a:t>
                      </a:r>
                      <a:r>
                        <a:rPr lang="fr-FR" sz="1600" b="0" i="1" u="none" strike="noStrike" cap="none">
                          <a:solidFill>
                            <a:srgbClr val="000000"/>
                          </a:solidFill>
                          <a:latin typeface="Arial"/>
                          <a:ea typeface="Arial"/>
                          <a:cs typeface="Arial"/>
                          <a:sym typeface="Arial"/>
                        </a:rPr>
                        <a:t> 180 783 720 €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2"/>
                  </a:ext>
                </a:extLst>
              </a:tr>
              <a:tr h="3867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P231 : Vie étudiante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rPr>
                        <a:t>3</a:t>
                      </a:r>
                      <a:r>
                        <a:rPr lang="fr-FR" sz="1600" b="0" i="1" u="none" strike="noStrike" cap="none">
                          <a:solidFill>
                            <a:srgbClr val="000000"/>
                          </a:solidFill>
                          <a:latin typeface="Arial"/>
                          <a:ea typeface="Arial"/>
                          <a:cs typeface="Arial"/>
                          <a:sym typeface="Arial"/>
                        </a:rPr>
                        <a:t> 326 639 077 €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63625">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 172 : Recherches scientifiques et technologiques pluridisciplinaires</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8</a:t>
                      </a:r>
                      <a:r>
                        <a:rPr lang="fr-FR" sz="1600" b="0" i="1" u="none" strike="noStrike" cap="none">
                          <a:solidFill>
                            <a:srgbClr val="000000"/>
                          </a:solidFill>
                          <a:latin typeface="Arial"/>
                          <a:ea typeface="Arial"/>
                          <a:cs typeface="Arial"/>
                          <a:sym typeface="Arial"/>
                        </a:rPr>
                        <a:t> 201 401 634 €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4"/>
                  </a:ext>
                </a:extLst>
              </a:tr>
              <a:tr h="3867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P193 : Recherche spatiale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1" i="1" u="none" strike="noStrike" cap="none">
                          <a:solidFill>
                            <a:srgbClr val="0000FF"/>
                          </a:solidFill>
                        </a:rPr>
                        <a:t>1</a:t>
                      </a:r>
                      <a:r>
                        <a:rPr lang="fr-FR" sz="1600" b="0" i="1" u="none" strike="noStrike" cap="none">
                          <a:solidFill>
                            <a:srgbClr val="000000"/>
                          </a:solidFill>
                          <a:latin typeface="Arial"/>
                          <a:ea typeface="Arial"/>
                          <a:cs typeface="Arial"/>
                          <a:sym typeface="Arial"/>
                        </a:rPr>
                        <a:t> 900 179 541 €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500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P190 : Recherche dans les domaines de l’énergie, du développement et de la mobilité durables</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1" i="1" u="none" strike="noStrike" cap="none">
                          <a:solidFill>
                            <a:srgbClr val="0000FF"/>
                          </a:solidFill>
                        </a:rPr>
                        <a:t>1</a:t>
                      </a:r>
                      <a:r>
                        <a:rPr lang="fr-FR" sz="1600" b="0" i="1" u="none" strike="noStrike" cap="none">
                          <a:solidFill>
                            <a:srgbClr val="0000FF"/>
                          </a:solidFill>
                          <a:latin typeface="Arial"/>
                          <a:ea typeface="Arial"/>
                          <a:cs typeface="Arial"/>
                          <a:sym typeface="Arial"/>
                        </a:rPr>
                        <a:t> </a:t>
                      </a:r>
                      <a:r>
                        <a:rPr lang="fr-FR" sz="1600" b="0" i="1" u="none" strike="noStrike" cap="none">
                          <a:solidFill>
                            <a:srgbClr val="000000"/>
                          </a:solidFill>
                          <a:latin typeface="Arial"/>
                          <a:ea typeface="Arial"/>
                          <a:cs typeface="Arial"/>
                          <a:sym typeface="Arial"/>
                        </a:rPr>
                        <a:t>948 483 219 €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6"/>
                  </a:ext>
                </a:extLst>
              </a:tr>
              <a:tr h="46900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P192 : Recherche et enseignement supérieur en matière économique et industrielle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0" i="1" u="none" strike="noStrike" cap="none">
                          <a:solidFill>
                            <a:srgbClr val="000000"/>
                          </a:solidFill>
                          <a:latin typeface="Arial"/>
                          <a:ea typeface="Arial"/>
                          <a:cs typeface="Arial"/>
                          <a:sym typeface="Arial"/>
                        </a:rPr>
                        <a:t>688 636 541 €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00150">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P191 : Recherche duale (civile et militaire)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tc>
                  <a:txBody>
                    <a:bodyPr/>
                    <a:lstStyle/>
                    <a:p>
                      <a:pPr marL="0" marR="0" lvl="0" indent="0" algn="r" rtl="0">
                        <a:spcBef>
                          <a:spcPts val="0"/>
                        </a:spcBef>
                        <a:spcAft>
                          <a:spcPts val="0"/>
                        </a:spcAft>
                        <a:buNone/>
                      </a:pPr>
                      <a:r>
                        <a:rPr lang="fr-FR" sz="1600" b="0" i="1" u="none" strike="noStrike" cap="none">
                          <a:solidFill>
                            <a:srgbClr val="000000"/>
                          </a:solidFill>
                          <a:latin typeface="Arial"/>
                          <a:ea typeface="Arial"/>
                          <a:cs typeface="Arial"/>
                          <a:sym typeface="Arial"/>
                        </a:rPr>
                        <a:t>150 019 167 €</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5F1"/>
                    </a:solidFill>
                  </a:tcPr>
                </a:tc>
                <a:extLst>
                  <a:ext uri="{0D108BD9-81ED-4DB2-BD59-A6C34878D82A}">
                    <a16:rowId xmlns:a16="http://schemas.microsoft.com/office/drawing/2014/main" val="10008"/>
                  </a:ext>
                </a:extLst>
              </a:tr>
              <a:tr h="552475">
                <a:tc>
                  <a:txBody>
                    <a:bodyPr/>
                    <a:lstStyle/>
                    <a:p>
                      <a:pPr marL="0" marR="0" lvl="0" indent="0" algn="just" rtl="0">
                        <a:spcBef>
                          <a:spcPts val="0"/>
                        </a:spcBef>
                        <a:spcAft>
                          <a:spcPts val="0"/>
                        </a:spcAft>
                        <a:buNone/>
                      </a:pPr>
                      <a:r>
                        <a:rPr lang="fr-FR" sz="1600" b="0" i="1" u="none" strike="noStrike" cap="none">
                          <a:solidFill>
                            <a:srgbClr val="000000"/>
                          </a:solidFill>
                          <a:latin typeface="Arial"/>
                          <a:ea typeface="Arial"/>
                          <a:cs typeface="Arial"/>
                          <a:sym typeface="Arial"/>
                        </a:rPr>
                        <a:t>LFI P142 : Enseignement supérieur et recherche agricole</a:t>
                      </a:r>
                      <a:endParaRPr sz="3600" u="none" strike="noStrike" cap="none"/>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spcBef>
                          <a:spcPts val="0"/>
                        </a:spcBef>
                        <a:spcAft>
                          <a:spcPts val="0"/>
                        </a:spcAft>
                        <a:buNone/>
                      </a:pPr>
                      <a:r>
                        <a:rPr lang="fr-FR" sz="1600" b="0" i="1" u="none" strike="noStrike" cap="none" dirty="0">
                          <a:solidFill>
                            <a:srgbClr val="000000"/>
                          </a:solidFill>
                          <a:latin typeface="Arial"/>
                          <a:ea typeface="Arial"/>
                          <a:cs typeface="Arial"/>
                          <a:sym typeface="Arial"/>
                        </a:rPr>
                        <a:t>443 006 004 €</a:t>
                      </a:r>
                      <a:endParaRPr sz="3600" u="none" strike="noStrike" cap="none" dirty="0"/>
                    </a:p>
                  </a:txBody>
                  <a:tcPr marL="87375" marR="87375" marT="87375" marB="873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 name="ZoneTexte 1">
            <a:extLst>
              <a:ext uri="{FF2B5EF4-FFF2-40B4-BE49-F238E27FC236}">
                <a16:creationId xmlns:a16="http://schemas.microsoft.com/office/drawing/2014/main" id="{7F1FE797-DEAC-CB01-D444-F2B38DC96B32}"/>
              </a:ext>
            </a:extLst>
          </p:cNvPr>
          <p:cNvSpPr txBox="1"/>
          <p:nvPr/>
        </p:nvSpPr>
        <p:spPr>
          <a:xfrm>
            <a:off x="224356" y="5984676"/>
            <a:ext cx="8457765" cy="307777"/>
          </a:xfrm>
          <a:prstGeom prst="rect">
            <a:avLst/>
          </a:prstGeom>
          <a:noFill/>
        </p:spPr>
        <p:txBody>
          <a:bodyPr wrap="none" rtlCol="0">
            <a:spAutoFit/>
          </a:bodyPr>
          <a:lstStyle/>
          <a:p>
            <a:r>
              <a:rPr lang="fr-FR" sz="1400" dirty="0">
                <a:solidFill>
                  <a:schemeClr val="dk1"/>
                </a:solidFill>
              </a:rPr>
              <a:t>Les </a:t>
            </a:r>
            <a:r>
              <a:rPr lang="fr-FR" sz="1400" b="1" dirty="0">
                <a:solidFill>
                  <a:schemeClr val="accent1"/>
                </a:solidFill>
              </a:rPr>
              <a:t>dépenses</a:t>
            </a:r>
            <a:r>
              <a:rPr lang="fr-FR" sz="1400" dirty="0">
                <a:solidFill>
                  <a:schemeClr val="dk1"/>
                </a:solidFill>
              </a:rPr>
              <a:t> sont séparées en deux : autorisations d’engagement (AE ) et </a:t>
            </a:r>
            <a:r>
              <a:rPr lang="fr-FR" sz="1400" b="1" dirty="0">
                <a:solidFill>
                  <a:schemeClr val="dk1"/>
                </a:solidFill>
              </a:rPr>
              <a:t>crédits de paiement (CP)</a:t>
            </a:r>
            <a:r>
              <a:rPr lang="fr-FR" sz="1400" dirty="0">
                <a:solidFill>
                  <a:schemeClr val="dk1"/>
                </a:solidFill>
              </a:rPr>
              <a:t>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a5129eabb1_0_11"/>
          <p:cNvSpPr txBox="1">
            <a:spLocks noGrp="1"/>
          </p:cNvSpPr>
          <p:nvPr>
            <p:ph type="title"/>
          </p:nvPr>
        </p:nvSpPr>
        <p:spPr>
          <a:xfrm>
            <a:off x="0" y="0"/>
            <a:ext cx="9144000" cy="893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117" name="Google Shape;117;g2a5129eabb1_0_11"/>
          <p:cNvSpPr txBox="1">
            <a:spLocks noGrp="1"/>
          </p:cNvSpPr>
          <p:nvPr>
            <p:ph type="sldNum" idx="12"/>
          </p:nvPr>
        </p:nvSpPr>
        <p:spPr>
          <a:xfrm rot="-235957">
            <a:off x="236514" y="6426199"/>
            <a:ext cx="376186" cy="36956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i="0" u="none" strike="noStrike" cap="none">
                <a:solidFill>
                  <a:schemeClr val="dk1"/>
                </a:solidFill>
                <a:latin typeface="Arial"/>
                <a:ea typeface="Arial"/>
                <a:cs typeface="Arial"/>
                <a:sym typeface="Arial"/>
              </a:rPr>
              <a:t>7</a:t>
            </a:fld>
            <a:endParaRPr sz="2400" b="1" i="0" u="none" strike="noStrike" cap="none">
              <a:solidFill>
                <a:schemeClr val="dk1"/>
              </a:solidFill>
              <a:latin typeface="Arial"/>
              <a:ea typeface="Arial"/>
              <a:cs typeface="Arial"/>
              <a:sym typeface="Arial"/>
            </a:endParaRPr>
          </a:p>
        </p:txBody>
      </p:sp>
      <p:sp>
        <p:nvSpPr>
          <p:cNvPr id="118" name="Google Shape;118;g2a5129eabb1_0_11"/>
          <p:cNvSpPr txBox="1"/>
          <p:nvPr/>
        </p:nvSpPr>
        <p:spPr>
          <a:xfrm>
            <a:off x="79625" y="4980452"/>
            <a:ext cx="9064500"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0" i="0" u="none" strike="noStrike" cap="none" dirty="0">
                <a:solidFill>
                  <a:schemeClr val="dk1"/>
                </a:solidFill>
                <a:latin typeface="Arial"/>
                <a:ea typeface="Arial"/>
                <a:cs typeface="Arial"/>
                <a:sym typeface="Arial"/>
              </a:rPr>
              <a:t>Et avec l’annulation des 80 M€ de février 2024, la prévision de sous-financement des universités était dès février 2024 de </a:t>
            </a:r>
            <a:r>
              <a:rPr lang="fr-FR" sz="1800" b="1" i="0" u="none" strike="noStrike" cap="none" dirty="0">
                <a:solidFill>
                  <a:srgbClr val="FF0000"/>
                </a:solidFill>
                <a:latin typeface="Arial"/>
                <a:ea typeface="Arial"/>
                <a:cs typeface="Arial"/>
                <a:sym typeface="Arial"/>
              </a:rPr>
              <a:t>- 1 </a:t>
            </a:r>
            <a:r>
              <a:rPr lang="fr-FR" sz="1800" b="1" dirty="0">
                <a:solidFill>
                  <a:srgbClr val="FF0000"/>
                </a:solidFill>
              </a:rPr>
              <a:t>248</a:t>
            </a:r>
            <a:r>
              <a:rPr lang="fr-FR" sz="1800" b="1" i="0" u="none" strike="noStrike" cap="none" dirty="0">
                <a:solidFill>
                  <a:srgbClr val="FF0000"/>
                </a:solidFill>
                <a:latin typeface="Arial"/>
                <a:ea typeface="Arial"/>
                <a:cs typeface="Arial"/>
                <a:sym typeface="Arial"/>
              </a:rPr>
              <a:t> 000 000 €</a:t>
            </a:r>
          </a:p>
          <a:p>
            <a:pPr marL="0" marR="0" lvl="0" indent="0" algn="ctr" rtl="0">
              <a:spcBef>
                <a:spcPts val="0"/>
              </a:spcBef>
              <a:spcAft>
                <a:spcPts val="0"/>
              </a:spcAft>
              <a:buNone/>
            </a:pPr>
            <a:endParaRPr dirty="0"/>
          </a:p>
          <a:p>
            <a:pPr marL="0" marR="0" lvl="0" indent="0" algn="ctr" rtl="0">
              <a:spcBef>
                <a:spcPts val="0"/>
              </a:spcBef>
              <a:spcAft>
                <a:spcPts val="0"/>
              </a:spcAft>
              <a:buNone/>
            </a:pPr>
            <a:r>
              <a:rPr lang="fr-FR" sz="1800" i="1" dirty="0">
                <a:solidFill>
                  <a:srgbClr val="FF0000"/>
                </a:solidFill>
              </a:rPr>
              <a:t>Relevons que les</a:t>
            </a:r>
            <a:r>
              <a:rPr lang="fr-FR" sz="1800" b="0" i="1" u="none" strike="noStrike" cap="none" dirty="0">
                <a:solidFill>
                  <a:srgbClr val="FF0000"/>
                </a:solidFill>
                <a:latin typeface="Arial"/>
                <a:ea typeface="Arial"/>
                <a:cs typeface="Arial"/>
                <a:sym typeface="Arial"/>
              </a:rPr>
              <a:t> budgets prévisionnels </a:t>
            </a:r>
            <a:r>
              <a:rPr lang="fr-FR" sz="1800" i="1" dirty="0">
                <a:solidFill>
                  <a:srgbClr val="FF0000"/>
                </a:solidFill>
              </a:rPr>
              <a:t>de plusieurs universités</a:t>
            </a:r>
            <a:r>
              <a:rPr lang="fr-FR" sz="1800" b="0" i="1" u="none" strike="noStrike" cap="none" dirty="0">
                <a:solidFill>
                  <a:srgbClr val="FF0000"/>
                </a:solidFill>
                <a:latin typeface="Arial"/>
                <a:ea typeface="Arial"/>
                <a:cs typeface="Arial"/>
                <a:sym typeface="Arial"/>
              </a:rPr>
              <a:t> </a:t>
            </a:r>
            <a:r>
              <a:rPr lang="fr-FR" sz="1800" i="1" dirty="0">
                <a:solidFill>
                  <a:srgbClr val="FF0000"/>
                </a:solidFill>
              </a:rPr>
              <a:t>affichaient un déficit</a:t>
            </a:r>
            <a:endParaRPr dirty="0"/>
          </a:p>
        </p:txBody>
      </p:sp>
      <p:sp>
        <p:nvSpPr>
          <p:cNvPr id="119" name="Google Shape;119;g2a5129eabb1_0_11"/>
          <p:cNvSpPr txBox="1"/>
          <p:nvPr/>
        </p:nvSpPr>
        <p:spPr>
          <a:xfrm>
            <a:off x="154775" y="768650"/>
            <a:ext cx="8914200" cy="53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2"/>
                </a:solidFill>
              </a:rPr>
              <a:t>AUTORISATIONS BUDGÉTAIRES 2024</a:t>
            </a:r>
            <a:r>
              <a:rPr lang="fr-FR" sz="1800">
                <a:solidFill>
                  <a:schemeClr val="accent1"/>
                </a:solidFill>
              </a:rPr>
              <a:t> </a:t>
            </a:r>
            <a:endParaRPr sz="1100">
              <a:solidFill>
                <a:schemeClr val="accent1"/>
              </a:solidFill>
            </a:endParaRPr>
          </a:p>
          <a:p>
            <a:pPr marL="0" marR="0" lvl="0" indent="0" algn="ctr" rtl="0">
              <a:spcBef>
                <a:spcPts val="0"/>
              </a:spcBef>
              <a:spcAft>
                <a:spcPts val="0"/>
              </a:spcAft>
              <a:buNone/>
            </a:pPr>
            <a:r>
              <a:rPr lang="fr-FR" sz="1100" b="0" i="0" u="none" strike="noStrike" cap="none">
                <a:solidFill>
                  <a:schemeClr val="accent1"/>
                </a:solidFill>
                <a:latin typeface="Arial"/>
                <a:ea typeface="Arial"/>
                <a:cs typeface="Arial"/>
                <a:sym typeface="Arial"/>
              </a:rPr>
              <a:t>[Jaune budgétaire, “Opérateurs de l’État”, Annexe au projet de loi de finance PLF2025, p.655] </a:t>
            </a:r>
            <a:endParaRPr sz="1100">
              <a:solidFill>
                <a:schemeClr val="accent1"/>
              </a:solidFill>
              <a:latin typeface="Arial"/>
              <a:ea typeface="Arial"/>
              <a:cs typeface="Arial"/>
              <a:sym typeface="Arial"/>
            </a:endParaRPr>
          </a:p>
        </p:txBody>
      </p:sp>
      <p:sp>
        <p:nvSpPr>
          <p:cNvPr id="120" name="Google Shape;120;g2a5129eabb1_0_11"/>
          <p:cNvSpPr txBox="1"/>
          <p:nvPr/>
        </p:nvSpPr>
        <p:spPr>
          <a:xfrm>
            <a:off x="288325" y="3979550"/>
            <a:ext cx="8914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a:solidFill>
                  <a:schemeClr val="dk1"/>
                </a:solidFill>
              </a:rPr>
              <a:t>Il est essentiel de noter le </a:t>
            </a:r>
            <a:r>
              <a:rPr lang="fr-FR" sz="1800" b="1">
                <a:solidFill>
                  <a:srgbClr val="FF0000"/>
                </a:solidFill>
              </a:rPr>
              <a:t>sous-financement prévu de 1 168 000 000€</a:t>
            </a:r>
            <a:r>
              <a:rPr lang="fr-FR" sz="1800" b="1">
                <a:solidFill>
                  <a:schemeClr val="dk1"/>
                </a:solidFill>
              </a:rPr>
              <a:t>.</a:t>
            </a:r>
            <a:endParaRPr sz="1800" b="1">
              <a:solidFill>
                <a:schemeClr val="dk1"/>
              </a:solidFill>
            </a:endParaRPr>
          </a:p>
          <a:p>
            <a:pPr marL="457200" marR="0" lvl="0" indent="0" algn="ctr" rtl="0">
              <a:spcBef>
                <a:spcPts val="0"/>
              </a:spcBef>
              <a:spcAft>
                <a:spcPts val="0"/>
              </a:spcAft>
              <a:buNone/>
            </a:pPr>
            <a:r>
              <a:rPr lang="fr-FR" sz="1800" b="1">
                <a:solidFill>
                  <a:schemeClr val="dk1"/>
                </a:solidFill>
              </a:rPr>
              <a:t>(-408 M€ de salaires et fonctionnement et -760 M€ d’investissements))</a:t>
            </a:r>
            <a:endParaRPr sz="1800" b="1">
              <a:solidFill>
                <a:schemeClr val="dk1"/>
              </a:solidFill>
            </a:endParaRPr>
          </a:p>
        </p:txBody>
      </p:sp>
      <p:graphicFrame>
        <p:nvGraphicFramePr>
          <p:cNvPr id="121" name="Google Shape;121;g2a5129eabb1_0_11"/>
          <p:cNvGraphicFramePr/>
          <p:nvPr/>
        </p:nvGraphicFramePr>
        <p:xfrm>
          <a:off x="-5450" y="1409125"/>
          <a:ext cx="9144000" cy="2468790"/>
        </p:xfrm>
        <a:graphic>
          <a:graphicData uri="http://schemas.openxmlformats.org/drawingml/2006/table">
            <a:tbl>
              <a:tblPr>
                <a:noFill/>
                <a:tableStyleId>{1A7E96CD-948C-4455-98D5-015961626DF9}</a:tableStyleId>
              </a:tblPr>
              <a:tblGrid>
                <a:gridCol w="4018600">
                  <a:extLst>
                    <a:ext uri="{9D8B030D-6E8A-4147-A177-3AD203B41FA5}">
                      <a16:colId xmlns:a16="http://schemas.microsoft.com/office/drawing/2014/main" val="20000"/>
                    </a:ext>
                  </a:extLst>
                </a:gridCol>
                <a:gridCol w="51254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Clr>
                          <a:schemeClr val="dk1"/>
                        </a:buClr>
                        <a:buFont typeface="Arial"/>
                        <a:buNone/>
                      </a:pPr>
                      <a:r>
                        <a:rPr lang="fr-FR" sz="1800">
                          <a:solidFill>
                            <a:schemeClr val="dk1"/>
                          </a:solidFill>
                        </a:rPr>
                        <a:t>Les </a:t>
                      </a:r>
                      <a:r>
                        <a:rPr lang="fr-FR" sz="1800" b="1">
                          <a:solidFill>
                            <a:schemeClr val="accent1"/>
                          </a:solidFill>
                        </a:rPr>
                        <a:t>dépenses</a:t>
                      </a:r>
                      <a:endParaRPr/>
                    </a:p>
                  </a:txBody>
                  <a:tcPr marL="91425" marR="91425" marT="91425" marB="91425"/>
                </a:tc>
                <a:tc>
                  <a:txBody>
                    <a:bodyPr/>
                    <a:lstStyle/>
                    <a:p>
                      <a:pPr marL="0" lvl="0" indent="0" algn="ctr" rtl="0">
                        <a:spcBef>
                          <a:spcPts val="0"/>
                        </a:spcBef>
                        <a:spcAft>
                          <a:spcPts val="0"/>
                        </a:spcAft>
                        <a:buClr>
                          <a:schemeClr val="dk1"/>
                        </a:buClr>
                        <a:buFont typeface="Arial"/>
                        <a:buNone/>
                      </a:pPr>
                      <a:r>
                        <a:rPr lang="fr-FR" sz="1800">
                          <a:solidFill>
                            <a:schemeClr val="dk1"/>
                          </a:solidFill>
                        </a:rPr>
                        <a:t>Les </a:t>
                      </a:r>
                      <a:r>
                        <a:rPr lang="fr-FR" sz="1800" b="1">
                          <a:solidFill>
                            <a:srgbClr val="008000"/>
                          </a:solidFill>
                        </a:rPr>
                        <a:t>recettes</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fr-FR" sz="1800">
                          <a:solidFill>
                            <a:schemeClr val="dk1"/>
                          </a:solidFill>
                        </a:rPr>
                        <a:t>trois volets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personnels</a:t>
                      </a:r>
                      <a:r>
                        <a:rPr lang="fr-FR" sz="1800">
                          <a:solidFill>
                            <a:schemeClr val="dk1"/>
                          </a:solidFill>
                        </a:rPr>
                        <a:t> : 13,212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fonctionnement </a:t>
                      </a:r>
                      <a:r>
                        <a:rPr lang="fr-FR" sz="1800">
                          <a:solidFill>
                            <a:schemeClr val="dk1"/>
                          </a:solidFill>
                        </a:rPr>
                        <a:t>: 3,214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investissement </a:t>
                      </a:r>
                      <a:r>
                        <a:rPr lang="fr-FR" sz="1800">
                          <a:solidFill>
                            <a:schemeClr val="dk1"/>
                          </a:solidFill>
                        </a:rPr>
                        <a:t>: 1,782 Mds€</a:t>
                      </a:r>
                      <a:r>
                        <a:rPr lang="fr-FR" sz="1800" b="1">
                          <a:solidFill>
                            <a:schemeClr val="dk1"/>
                          </a:solidFill>
                        </a:rPr>
                        <a:t>.</a:t>
                      </a:r>
                      <a:endParaRPr b="1"/>
                    </a:p>
                  </a:txBody>
                  <a:tcPr marL="91425" marR="91425" marT="91425" marB="91425"/>
                </a:tc>
                <a:tc>
                  <a:txBody>
                    <a:bodyPr/>
                    <a:lstStyle/>
                    <a:p>
                      <a:pPr marL="457200" lvl="0" indent="-342900" algn="r" rtl="0">
                        <a:spcBef>
                          <a:spcPts val="0"/>
                        </a:spcBef>
                        <a:spcAft>
                          <a:spcPts val="0"/>
                        </a:spcAft>
                        <a:buClr>
                          <a:schemeClr val="dk1"/>
                        </a:buClr>
                        <a:buSzPts val="1800"/>
                        <a:buChar char="-"/>
                      </a:pPr>
                      <a:r>
                        <a:rPr lang="fr-FR" sz="1800" b="1">
                          <a:solidFill>
                            <a:schemeClr val="dk1"/>
                          </a:solidFill>
                        </a:rPr>
                        <a:t>subvention pour charge de service public</a:t>
                      </a:r>
                      <a:r>
                        <a:rPr lang="fr-FR" sz="1800">
                          <a:solidFill>
                            <a:schemeClr val="dk1"/>
                          </a:solidFill>
                        </a:rPr>
                        <a:t> </a:t>
                      </a:r>
                      <a:r>
                        <a:rPr lang="fr-FR" sz="1800" b="1">
                          <a:solidFill>
                            <a:schemeClr val="dk1"/>
                          </a:solidFill>
                        </a:rPr>
                        <a:t>SCSP</a:t>
                      </a:r>
                      <a:r>
                        <a:rPr lang="fr-FR" sz="1800">
                          <a:solidFill>
                            <a:schemeClr val="dk1"/>
                          </a:solidFill>
                        </a:rPr>
                        <a:t> : 12,252 Mds€</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autres financements publics</a:t>
                      </a:r>
                      <a:r>
                        <a:rPr lang="fr-FR" sz="1800">
                          <a:solidFill>
                            <a:schemeClr val="dk1"/>
                          </a:solidFill>
                        </a:rPr>
                        <a:t> : 1,559 Mds€ </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ressources propres</a:t>
                      </a:r>
                      <a:r>
                        <a:rPr lang="fr-FR" sz="1800">
                          <a:solidFill>
                            <a:schemeClr val="dk1"/>
                          </a:solidFill>
                        </a:rPr>
                        <a:t> :</a:t>
                      </a:r>
                      <a:r>
                        <a:rPr lang="fr-FR" sz="1800" b="1">
                          <a:solidFill>
                            <a:schemeClr val="dk1"/>
                          </a:solidFill>
                        </a:rPr>
                        <a:t> </a:t>
                      </a:r>
                      <a:r>
                        <a:rPr lang="fr-FR" sz="1800">
                          <a:solidFill>
                            <a:schemeClr val="dk1"/>
                          </a:solidFill>
                        </a:rPr>
                        <a:t>1,900 Mds€</a:t>
                      </a:r>
                      <a:endParaRPr sz="1800">
                        <a:solidFill>
                          <a:schemeClr val="dk1"/>
                        </a:solidFill>
                      </a:endParaRPr>
                    </a:p>
                    <a:p>
                      <a:pPr marL="457200" lvl="0" indent="-342900" algn="r" rtl="0">
                        <a:spcBef>
                          <a:spcPts val="0"/>
                        </a:spcBef>
                        <a:spcAft>
                          <a:spcPts val="0"/>
                        </a:spcAft>
                        <a:buClr>
                          <a:schemeClr val="dk1"/>
                        </a:buClr>
                        <a:buSzPts val="1800"/>
                        <a:buChar char="-"/>
                      </a:pPr>
                      <a:r>
                        <a:rPr lang="fr-FR" sz="1800" b="1">
                          <a:solidFill>
                            <a:schemeClr val="dk1"/>
                          </a:solidFill>
                        </a:rPr>
                        <a:t>recettes fléchées</a:t>
                      </a:r>
                      <a:r>
                        <a:rPr lang="fr-FR" sz="1800">
                          <a:solidFill>
                            <a:schemeClr val="dk1"/>
                          </a:solidFill>
                        </a:rPr>
                        <a:t> :</a:t>
                      </a:r>
                      <a:r>
                        <a:rPr lang="fr-FR" sz="1800" b="1">
                          <a:solidFill>
                            <a:schemeClr val="dk1"/>
                          </a:solidFill>
                        </a:rPr>
                        <a:t> </a:t>
                      </a:r>
                      <a:r>
                        <a:rPr lang="fr-FR" sz="1800">
                          <a:solidFill>
                            <a:schemeClr val="dk1"/>
                          </a:solidFill>
                        </a:rPr>
                        <a:t>1,373 Mds€</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fr-FR" sz="1800" b="1">
                          <a:solidFill>
                            <a:schemeClr val="accent1"/>
                          </a:solidFill>
                        </a:rPr>
                        <a:t>18 </a:t>
                      </a:r>
                      <a:r>
                        <a:rPr lang="fr-FR" sz="1800">
                          <a:solidFill>
                            <a:schemeClr val="dk1"/>
                          </a:solidFill>
                        </a:rPr>
                        <a:t>242 000 000€</a:t>
                      </a:r>
                      <a:endParaRPr/>
                    </a:p>
                  </a:txBody>
                  <a:tcPr marL="91425" marR="91425" marT="91425" marB="91425"/>
                </a:tc>
                <a:tc>
                  <a:txBody>
                    <a:bodyPr/>
                    <a:lstStyle/>
                    <a:p>
                      <a:pPr marL="0" lvl="0" indent="0" algn="ctr" rtl="0">
                        <a:spcBef>
                          <a:spcPts val="0"/>
                        </a:spcBef>
                        <a:spcAft>
                          <a:spcPts val="0"/>
                        </a:spcAft>
                        <a:buClr>
                          <a:schemeClr val="dk1"/>
                        </a:buClr>
                        <a:buFont typeface="Arial"/>
                        <a:buNone/>
                      </a:pPr>
                      <a:r>
                        <a:rPr lang="fr-FR" sz="1800" b="1">
                          <a:solidFill>
                            <a:srgbClr val="008000"/>
                          </a:solidFill>
                        </a:rPr>
                        <a:t>17 </a:t>
                      </a:r>
                      <a:r>
                        <a:rPr lang="fr-FR" sz="1800">
                          <a:solidFill>
                            <a:schemeClr val="dk1"/>
                          </a:solidFill>
                        </a:rPr>
                        <a:t>074 000 000€</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0" y="0"/>
            <a:ext cx="9143999" cy="8932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t>LFI 2024 pour les universités et son exécution</a:t>
            </a:r>
            <a:endParaRPr sz="6000">
              <a:solidFill>
                <a:srgbClr val="C02B20"/>
              </a:solidFill>
            </a:endParaRPr>
          </a:p>
        </p:txBody>
      </p:sp>
      <p:sp>
        <p:nvSpPr>
          <p:cNvPr id="127" name="Google Shape;127;p6"/>
          <p:cNvSpPr txBox="1">
            <a:spLocks noGrp="1"/>
          </p:cNvSpPr>
          <p:nvPr>
            <p:ph type="sldNum" idx="12"/>
          </p:nvPr>
        </p:nvSpPr>
        <p:spPr>
          <a:xfrm rot="-235852">
            <a:off x="236538" y="6426200"/>
            <a:ext cx="376237" cy="368300"/>
          </a:xfrm>
          <a:prstGeom prst="rect">
            <a:avLst/>
          </a:prstGeom>
          <a:solidFill>
            <a:schemeClr val="lt1"/>
          </a:solidFill>
          <a:ln>
            <a:noFill/>
          </a:ln>
        </p:spPr>
        <p:txBody>
          <a:bodyPr spcFirstLastPara="1" wrap="square" lIns="0" tIns="0" rIns="0" bIns="0" anchor="ctr" anchorCtr="0">
            <a:spAutoFit/>
          </a:bodyPr>
          <a:lstStyle/>
          <a:p>
            <a:pPr marL="0" marR="0" lvl="0" indent="0" algn="ctr" rtl="0">
              <a:spcBef>
                <a:spcPts val="0"/>
              </a:spcBef>
              <a:spcAft>
                <a:spcPts val="0"/>
              </a:spcAft>
              <a:buClr>
                <a:schemeClr val="dk1"/>
              </a:buClr>
              <a:buSzPts val="2400"/>
              <a:buFont typeface="Arial"/>
              <a:buNone/>
            </a:pPr>
            <a:fld id="{00000000-1234-1234-1234-123412341234}" type="slidenum">
              <a:rPr lang="fr-FR" sz="2400" b="1">
                <a:solidFill>
                  <a:schemeClr val="dk1"/>
                </a:solidFill>
                <a:latin typeface="Arial"/>
                <a:ea typeface="Arial"/>
                <a:cs typeface="Arial"/>
                <a:sym typeface="Arial"/>
              </a:rPr>
              <a:t>8</a:t>
            </a:fld>
            <a:endParaRPr sz="2400" b="1">
              <a:solidFill>
                <a:schemeClr val="dk1"/>
              </a:solidFill>
              <a:latin typeface="Arial"/>
              <a:ea typeface="Arial"/>
              <a:cs typeface="Arial"/>
              <a:sym typeface="Arial"/>
            </a:endParaRPr>
          </a:p>
        </p:txBody>
      </p:sp>
      <p:sp>
        <p:nvSpPr>
          <p:cNvPr id="128" name="Google Shape;128;p6"/>
          <p:cNvSpPr txBox="1"/>
          <p:nvPr/>
        </p:nvSpPr>
        <p:spPr>
          <a:xfrm>
            <a:off x="113734" y="794706"/>
            <a:ext cx="8994900" cy="591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Arial"/>
                <a:ea typeface="Arial"/>
                <a:cs typeface="Arial"/>
                <a:sym typeface="Arial"/>
              </a:rPr>
              <a:t>Et avec l’annulation des 80 M€ de février 2024, la prévision de sous-financement était </a:t>
            </a:r>
            <a:endParaRPr/>
          </a:p>
          <a:p>
            <a:pPr marL="0" marR="0" lvl="0" indent="0" algn="ctr" rtl="0">
              <a:spcBef>
                <a:spcPts val="0"/>
              </a:spcBef>
              <a:spcAft>
                <a:spcPts val="0"/>
              </a:spcAft>
              <a:buNone/>
            </a:pPr>
            <a:r>
              <a:rPr lang="fr-FR" sz="1800">
                <a:solidFill>
                  <a:schemeClr val="dk1"/>
                </a:solidFill>
                <a:latin typeface="Arial"/>
                <a:ea typeface="Arial"/>
                <a:cs typeface="Arial"/>
                <a:sym typeface="Arial"/>
              </a:rPr>
              <a:t>dès février 2024 de </a:t>
            </a:r>
            <a:r>
              <a:rPr lang="fr-FR" sz="1800" b="1">
                <a:solidFill>
                  <a:srgbClr val="FF0000"/>
                </a:solidFill>
                <a:latin typeface="Arial"/>
                <a:ea typeface="Arial"/>
                <a:cs typeface="Arial"/>
                <a:sym typeface="Arial"/>
              </a:rPr>
              <a:t>- 1 </a:t>
            </a:r>
            <a:r>
              <a:rPr lang="fr-FR" sz="1800" b="1">
                <a:solidFill>
                  <a:srgbClr val="FF0000"/>
                </a:solidFill>
              </a:rPr>
              <a:t>248</a:t>
            </a:r>
            <a:r>
              <a:rPr lang="fr-FR" sz="1800" b="1">
                <a:solidFill>
                  <a:srgbClr val="FF0000"/>
                </a:solidFill>
                <a:latin typeface="Arial"/>
                <a:ea typeface="Arial"/>
                <a:cs typeface="Arial"/>
                <a:sym typeface="Arial"/>
              </a:rPr>
              <a:t> 000 000 €</a:t>
            </a:r>
            <a:endParaRPr/>
          </a:p>
          <a:p>
            <a:pPr marL="0" marR="0" lvl="0" indent="0" algn="ctr" rtl="0">
              <a:spcBef>
                <a:spcPts val="0"/>
              </a:spcBef>
              <a:spcAft>
                <a:spcPts val="0"/>
              </a:spcAft>
              <a:buNone/>
            </a:pPr>
            <a:endParaRPr sz="1800" b="1">
              <a:solidFill>
                <a:srgbClr val="FF0000"/>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Après consultation des données ouvertes DataESR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 décembre 2023 et septembre 2024</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 ce jour les Fonds de roulement (FdR) des universités ont été ponctionnés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 </a:t>
            </a:r>
            <a:r>
              <a:rPr lang="fr-FR" sz="1800" b="1">
                <a:solidFill>
                  <a:srgbClr val="FF0000"/>
                </a:solidFill>
                <a:latin typeface="Arial"/>
                <a:ea typeface="Arial"/>
                <a:cs typeface="Arial"/>
                <a:sym typeface="Arial"/>
              </a:rPr>
              <a:t>1 </a:t>
            </a:r>
            <a:r>
              <a:rPr lang="fr-FR" sz="1800" b="1">
                <a:solidFill>
                  <a:srgbClr val="FF0000"/>
                </a:solidFill>
              </a:rPr>
              <a:t>382</a:t>
            </a:r>
            <a:r>
              <a:rPr lang="fr-FR" sz="1800" b="1">
                <a:solidFill>
                  <a:srgbClr val="FF0000"/>
                </a:solidFill>
                <a:latin typeface="Arial"/>
                <a:ea typeface="Arial"/>
                <a:cs typeface="Arial"/>
                <a:sym typeface="Arial"/>
              </a:rPr>
              <a:t> 000 000 €</a:t>
            </a:r>
            <a:endParaRPr/>
          </a:p>
          <a:p>
            <a:pPr marL="0" marR="0" lvl="0" indent="0" algn="ctr" rtl="0">
              <a:spcBef>
                <a:spcPts val="0"/>
              </a:spcBef>
              <a:spcAft>
                <a:spcPts val="0"/>
              </a:spcAft>
              <a:buNone/>
            </a:pPr>
            <a:endParaRPr sz="1800" b="1">
              <a:solidFill>
                <a:srgbClr val="C00000"/>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Et même </a:t>
            </a:r>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de</a:t>
            </a:r>
            <a:r>
              <a:rPr lang="fr-FR" sz="1800" b="1">
                <a:solidFill>
                  <a:srgbClr val="C00000"/>
                </a:solidFill>
                <a:latin typeface="Arial"/>
                <a:ea typeface="Arial"/>
                <a:cs typeface="Arial"/>
                <a:sym typeface="Arial"/>
              </a:rPr>
              <a:t> -1,741 milliards d’euros </a:t>
            </a:r>
            <a:r>
              <a:rPr lang="fr-FR" sz="1800" b="1">
                <a:solidFill>
                  <a:schemeClr val="dk1"/>
                </a:solidFill>
                <a:latin typeface="Arial"/>
                <a:ea typeface="Arial"/>
                <a:cs typeface="Arial"/>
                <a:sym typeface="Arial"/>
              </a:rPr>
              <a:t>pour l’ensemble des établissements de l’ES public</a:t>
            </a:r>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r>
              <a:rPr lang="fr-FR" sz="1800" b="1">
                <a:solidFill>
                  <a:schemeClr val="dk1"/>
                </a:solidFill>
                <a:latin typeface="Arial"/>
                <a:ea typeface="Arial"/>
                <a:cs typeface="Arial"/>
                <a:sym typeface="Arial"/>
              </a:rPr>
              <a:t>A ce rythme, </a:t>
            </a:r>
            <a:r>
              <a:rPr lang="fr-FR" sz="1800" b="1">
                <a:solidFill>
                  <a:srgbClr val="FF0000"/>
                </a:solidFill>
                <a:latin typeface="Arial"/>
                <a:ea typeface="Arial"/>
                <a:cs typeface="Arial"/>
                <a:sym typeface="Arial"/>
              </a:rPr>
              <a:t>en 2 ans </a:t>
            </a:r>
            <a:r>
              <a:rPr lang="fr-FR" sz="1800" b="1">
                <a:solidFill>
                  <a:schemeClr val="dk1"/>
                </a:solidFill>
                <a:latin typeface="Arial"/>
                <a:ea typeface="Arial"/>
                <a:cs typeface="Arial"/>
                <a:sym typeface="Arial"/>
              </a:rPr>
              <a:t>le gouvernement aura </a:t>
            </a:r>
            <a:r>
              <a:rPr lang="fr-FR" sz="1800" b="1">
                <a:solidFill>
                  <a:srgbClr val="FF0000"/>
                </a:solidFill>
                <a:latin typeface="Arial"/>
                <a:ea typeface="Arial"/>
                <a:cs typeface="Arial"/>
                <a:sym typeface="Arial"/>
              </a:rPr>
              <a:t>vidé nos caisses </a:t>
            </a:r>
            <a:r>
              <a:rPr lang="fr-FR" sz="1800" b="1">
                <a:solidFill>
                  <a:schemeClr val="dk1"/>
                </a:solidFill>
                <a:latin typeface="Arial"/>
                <a:ea typeface="Arial"/>
                <a:cs typeface="Arial"/>
                <a:sym typeface="Arial"/>
              </a:rPr>
              <a:t>et</a:t>
            </a:r>
            <a:r>
              <a:rPr lang="fr-FR" sz="1800" b="1">
                <a:solidFill>
                  <a:srgbClr val="FF0000"/>
                </a:solidFill>
                <a:latin typeface="Arial"/>
                <a:ea typeface="Arial"/>
                <a:cs typeface="Arial"/>
                <a:sym typeface="Arial"/>
              </a:rPr>
              <a:t> dans 1 an </a:t>
            </a:r>
            <a:r>
              <a:rPr lang="fr-FR" sz="1800" b="1">
                <a:solidFill>
                  <a:schemeClr val="dk1"/>
                </a:solidFill>
                <a:latin typeface="Arial"/>
                <a:ea typeface="Arial"/>
                <a:cs typeface="Arial"/>
                <a:sym typeface="Arial"/>
              </a:rPr>
              <a:t>nous sommes </a:t>
            </a:r>
            <a:r>
              <a:rPr lang="fr-FR" sz="1800" b="1">
                <a:solidFill>
                  <a:srgbClr val="FF0000"/>
                </a:solidFill>
                <a:latin typeface="Arial"/>
                <a:ea typeface="Arial"/>
                <a:cs typeface="Arial"/>
                <a:sym typeface="Arial"/>
              </a:rPr>
              <a:t>en cessation de paiement</a:t>
            </a:r>
            <a:endParaRPr/>
          </a:p>
          <a:p>
            <a:pPr marL="0" marR="0" lvl="0" indent="0" algn="ctr" rtl="0">
              <a:spcBef>
                <a:spcPts val="0"/>
              </a:spcBef>
              <a:spcAft>
                <a:spcPts val="0"/>
              </a:spcAft>
              <a:buNone/>
            </a:pPr>
            <a:endParaRPr sz="1800" b="1">
              <a:solidFill>
                <a:srgbClr val="C00000"/>
              </a:solidFill>
              <a:latin typeface="Arial"/>
              <a:ea typeface="Arial"/>
              <a:cs typeface="Arial"/>
              <a:sym typeface="Arial"/>
            </a:endParaRPr>
          </a:p>
        </p:txBody>
      </p:sp>
      <p:pic>
        <p:nvPicPr>
          <p:cNvPr id="129" name="Google Shape;129;p6" descr="Une image contenant texte, Police, capture d’écran, nombre&#10;&#10;Description générée automatiquement"/>
          <p:cNvPicPr preferRelativeResize="0"/>
          <p:nvPr/>
        </p:nvPicPr>
        <p:blipFill rotWithShape="1">
          <a:blip r:embed="rId3">
            <a:alphaModFix/>
          </a:blip>
          <a:srcRect r="2438" b="73463"/>
          <a:stretch/>
        </p:blipFill>
        <p:spPr>
          <a:xfrm>
            <a:off x="113725" y="3861050"/>
            <a:ext cx="8715125" cy="456875"/>
          </a:xfrm>
          <a:prstGeom prst="rect">
            <a:avLst/>
          </a:prstGeom>
          <a:noFill/>
          <a:ln>
            <a:noFill/>
          </a:ln>
        </p:spPr>
      </p:pic>
      <p:pic>
        <p:nvPicPr>
          <p:cNvPr id="130" name="Google Shape;130;p6"/>
          <p:cNvPicPr preferRelativeResize="0"/>
          <p:nvPr/>
        </p:nvPicPr>
        <p:blipFill rotWithShape="1">
          <a:blip r:embed="rId4">
            <a:alphaModFix/>
          </a:blip>
          <a:srcRect r="36231" b="25966"/>
          <a:stretch/>
        </p:blipFill>
        <p:spPr>
          <a:xfrm>
            <a:off x="186763" y="4317913"/>
            <a:ext cx="8642094" cy="11993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2341929fa8_0_1"/>
          <p:cNvSpPr txBox="1">
            <a:spLocks noGrp="1"/>
          </p:cNvSpPr>
          <p:nvPr>
            <p:ph type="title"/>
          </p:nvPr>
        </p:nvSpPr>
        <p:spPr>
          <a:xfrm>
            <a:off x="0" y="0"/>
            <a:ext cx="9144000" cy="788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fr-FR" sz="2300"/>
              <a:t>PLF 2025 = 594 Md€ ; Budget de l’ESR : 4</a:t>
            </a:r>
            <a:r>
              <a:rPr lang="fr-FR" sz="2300" baseline="30000"/>
              <a:t>e</a:t>
            </a:r>
            <a:r>
              <a:rPr lang="fr-FR" sz="2300"/>
              <a:t> budget de l’Etat</a:t>
            </a:r>
            <a:endParaRPr sz="2300"/>
          </a:p>
        </p:txBody>
      </p:sp>
      <p:sp>
        <p:nvSpPr>
          <p:cNvPr id="137" name="Google Shape;137;g32341929fa8_0_1"/>
          <p:cNvSpPr txBox="1">
            <a:spLocks noGrp="1"/>
          </p:cNvSpPr>
          <p:nvPr>
            <p:ph type="sldNum" idx="12"/>
          </p:nvPr>
        </p:nvSpPr>
        <p:spPr>
          <a:xfrm rot="-235957">
            <a:off x="236514" y="6426199"/>
            <a:ext cx="376186" cy="369560"/>
          </a:xfrm>
          <a:prstGeom prst="rect">
            <a:avLst/>
          </a:prstGeom>
        </p:spPr>
        <p:txBody>
          <a:bodyPr spcFirstLastPara="1" wrap="square" lIns="0" tIns="0" rIns="0" bIns="0" anchor="ctr" anchorCtr="0">
            <a:spAutoFit/>
          </a:bodyPr>
          <a:lstStyle/>
          <a:p>
            <a:pPr marL="0" lvl="0" indent="0" algn="ctr" rtl="0">
              <a:spcBef>
                <a:spcPts val="0"/>
              </a:spcBef>
              <a:spcAft>
                <a:spcPts val="0"/>
              </a:spcAft>
              <a:buClr>
                <a:srgbClr val="000000"/>
              </a:buClr>
              <a:buFont typeface="Arial"/>
              <a:buNone/>
            </a:pPr>
            <a:fld id="{00000000-1234-1234-1234-123412341234}" type="slidenum">
              <a:rPr lang="fr-FR"/>
              <a:t>9</a:t>
            </a:fld>
            <a:endParaRPr/>
          </a:p>
        </p:txBody>
      </p:sp>
      <p:pic>
        <p:nvPicPr>
          <p:cNvPr id="138" name="Google Shape;138;g32341929fa8_0_1"/>
          <p:cNvPicPr preferRelativeResize="0"/>
          <p:nvPr/>
        </p:nvPicPr>
        <p:blipFill>
          <a:blip r:embed="rId3">
            <a:alphaModFix/>
          </a:blip>
          <a:stretch>
            <a:fillRect/>
          </a:stretch>
        </p:blipFill>
        <p:spPr>
          <a:xfrm>
            <a:off x="730607" y="660600"/>
            <a:ext cx="7830057" cy="5660100"/>
          </a:xfrm>
          <a:prstGeom prst="rect">
            <a:avLst/>
          </a:prstGeom>
          <a:noFill/>
          <a:ln>
            <a:noFill/>
          </a:ln>
        </p:spPr>
      </p:pic>
    </p:spTree>
  </p:cSld>
  <p:clrMapOvr>
    <a:masterClrMapping/>
  </p:clrMapOvr>
</p:sld>
</file>

<file path=ppt/theme/theme1.xml><?xml version="1.0" encoding="utf-8"?>
<a:theme xmlns:a="http://schemas.openxmlformats.org/drawingml/2006/main" name="1_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4916</Words>
  <Application>Microsoft Macintosh PowerPoint</Application>
  <PresentationFormat>Affichage à l'écran (4:3)</PresentationFormat>
  <Paragraphs>537</Paragraphs>
  <Slides>25</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Times New Roman</vt:lpstr>
      <vt:lpstr>Calibri</vt:lpstr>
      <vt:lpstr>Helvetica Neue</vt:lpstr>
      <vt:lpstr>Raleway</vt:lpstr>
      <vt:lpstr>1_Thème Office</vt:lpstr>
      <vt:lpstr>Le budget de l’enseignement supérieur et de la recherche  </vt:lpstr>
      <vt:lpstr>Plan de l’intervention</vt:lpstr>
      <vt:lpstr>Introduction</vt:lpstr>
      <vt:lpstr>Calendrier “normal” de constitution du budget</vt:lpstr>
      <vt:lpstr>Calendrier “adapté” du PLF à la LFI 2025</vt:lpstr>
      <vt:lpstr>Structuration du budget de la MIRES</vt:lpstr>
      <vt:lpstr>LFI 2024 pour les universités et son exécution</vt:lpstr>
      <vt:lpstr>LFI 2024 pour les universités et son exécution</vt:lpstr>
      <vt:lpstr>PLF 2025 = 594 Md€ ; Budget de l’ESR : 4e budget de l’Etat</vt:lpstr>
      <vt:lpstr>MIRES au PLF 2025</vt:lpstr>
      <vt:lpstr>Structuration du budget de la MIRES</vt:lpstr>
      <vt:lpstr>LPR &amp; ANR 2025</vt:lpstr>
      <vt:lpstr>évolutions comparées</vt:lpstr>
      <vt:lpstr>Progression de la SCSP 2025/ SCSP 2024 des universités en fonction de la SCSP 2024 par étudiant  Angers : SCSP/Et : 5940 €/et. National : SCSP/et. : 7600€/et. Upavs: 7900€/et. Dijon : SCSP/Et : 7600 €/et. Poitiers : SCSP/Et : 8340 €/et. Sorbonne U : SCSP/Et : 10900 €/et.</vt:lpstr>
      <vt:lpstr>Un service public inégalitaire</vt:lpstr>
      <vt:lpstr>ratio du nb de titulaires en fonction du taux d’encadrement par étudiants  Angers : Tx : 7,6 agents/100et. 37,4% contractuels dont 28% d’enseignants et 47% de BIATSS  National : Tx : 10,8 agents/100et Upavs: 11,2 ag/100et 35,8% contractuels dont 30% d’enseignants et 42% de BIATSS </vt:lpstr>
      <vt:lpstr>Décret financier du 2 décembre 2024</vt:lpstr>
      <vt:lpstr>à Angers</vt:lpstr>
      <vt:lpstr>à Nantes</vt:lpstr>
      <vt:lpstr>à Rouen</vt:lpstr>
      <vt:lpstr>Des conséquences sur l’offre de service public et nos conditions de travail</vt:lpstr>
      <vt:lpstr>Nos revendications (qui illustrent ce à quoi les milliards correspondent)</vt:lpstr>
      <vt:lpstr>Et pourtant de l’argent : il y en a …</vt:lpstr>
      <vt:lpstr>Présentation PowerPoint</vt:lpstr>
      <vt:lpstr>Les conséquences sur l’offre de service public et nos conditions de travail [VRS439 p.42]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sidoine</dc:creator>
  <cp:lastModifiedBy>Herve Christofol</cp:lastModifiedBy>
  <cp:revision>11</cp:revision>
  <dcterms:created xsi:type="dcterms:W3CDTF">2017-11-25T20:22:42Z</dcterms:created>
  <dcterms:modified xsi:type="dcterms:W3CDTF">2025-01-30T16:55:07Z</dcterms:modified>
</cp:coreProperties>
</file>