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63" r:id="rId2"/>
    <p:sldId id="364" r:id="rId3"/>
    <p:sldId id="367" r:id="rId4"/>
    <p:sldId id="371" r:id="rId5"/>
    <p:sldId id="380" r:id="rId6"/>
    <p:sldId id="382" r:id="rId7"/>
    <p:sldId id="368" r:id="rId8"/>
    <p:sldId id="381" r:id="rId9"/>
    <p:sldId id="378" r:id="rId10"/>
    <p:sldId id="369" r:id="rId11"/>
    <p:sldId id="384" r:id="rId12"/>
    <p:sldId id="370" r:id="rId13"/>
    <p:sldId id="383" r:id="rId14"/>
    <p:sldId id="353" r:id="rId15"/>
    <p:sldId id="379" r:id="rId16"/>
    <p:sldId id="376" r:id="rId17"/>
    <p:sldId id="375" r:id="rId18"/>
    <p:sldId id="373" r:id="rId1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vé CHRISTOFOL" initials="H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7" autoAdjust="0"/>
    <p:restoredTop sz="87468"/>
  </p:normalViewPr>
  <p:slideViewPr>
    <p:cSldViewPr>
      <p:cViewPr varScale="1">
        <p:scale>
          <a:sx n="116" d="100"/>
          <a:sy n="116" d="100"/>
        </p:scale>
        <p:origin x="12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ervechristofol/Fichiers/SNESUP%20FSU/0_secteurs%20et%20commissions/SERVICES%20PUBLICS/budgets%20des%20e&#769;tblissements/2024_dotation_et_effectifs_universites_2303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hervechristofol/Fichiers/SNESUP%20FSU/3_Ministe&#768;re%20MIRES%20et%20DGSIP/DATA%20ESR/Effectifs%20e&#769;rudiants/DataESRemploisBudgetsv2024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85226639795492E-2"/>
          <c:y val="6.3104828614996861E-2"/>
          <c:w val="0.90054387148367165"/>
          <c:h val="0.88718437110910364"/>
        </c:manualLayout>
      </c:layout>
      <c:bubbleChart>
        <c:varyColors val="0"/>
        <c:ser>
          <c:idx val="1"/>
          <c:order val="0"/>
          <c:tx>
            <c:v>UTDEG</c:v>
          </c:tx>
          <c:spPr>
            <a:gradFill flip="none" rotWithShape="1">
              <a:gsLst>
                <a:gs pos="0">
                  <a:schemeClr val="accent2">
                    <a:lumMod val="0"/>
                    <a:lumOff val="100000"/>
                    <a:alpha val="40332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AB6CE35-05D0-BB48-9C2D-5C79517468B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CF2-B141-B5A9-4E4771E248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7CB9BC-D833-474A-8CE0-50DA616CA6A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CF2-B141-B5A9-4E4771E248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6C3EF43-E26C-3E46-BFDB-28DEED65721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CF2-B141-B5A9-4E4771E248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EC1F1F-03BC-AD40-8903-FB270DBFB6C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CF2-B141-B5A9-4E4771E24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'2024 CNESER'!$V$69:$V$72</c:f>
              <c:numCache>
                <c:formatCode>_-* #\ ##0\ [$€-40C]_-;\-* #\ ##0\ [$€-40C]_-;_-* "-"??\ [$€-40C]_-;_-@_-</c:formatCode>
                <c:ptCount val="4"/>
                <c:pt idx="0">
                  <c:v>4010.7371692700031</c:v>
                </c:pt>
                <c:pt idx="1">
                  <c:v>4306.420816005395</c:v>
                </c:pt>
                <c:pt idx="2">
                  <c:v>4375.8929582154151</c:v>
                </c:pt>
                <c:pt idx="3">
                  <c:v>4850.2694653310145</c:v>
                </c:pt>
              </c:numCache>
            </c:numRef>
          </c:xVal>
          <c:yVal>
            <c:numRef>
              <c:f>'2024 CNESER'!$H$69:$H$72</c:f>
              <c:numCache>
                <c:formatCode>0.00%</c:formatCode>
                <c:ptCount val="4"/>
                <c:pt idx="0">
                  <c:v>1.9958446507420062E-2</c:v>
                </c:pt>
                <c:pt idx="1">
                  <c:v>1.4109965011506867E-2</c:v>
                </c:pt>
                <c:pt idx="2">
                  <c:v>-6.2219878385357863E-2</c:v>
                </c:pt>
                <c:pt idx="3">
                  <c:v>1.5580786026200874E-2</c:v>
                </c:pt>
              </c:numCache>
            </c:numRef>
          </c:yVal>
          <c:bubbleSize>
            <c:numRef>
              <c:f>'2024 CNESER'!$I$69:$I$72</c:f>
              <c:numCache>
                <c:formatCode>#,##0</c:formatCode>
                <c:ptCount val="4"/>
                <c:pt idx="0">
                  <c:v>1499</c:v>
                </c:pt>
                <c:pt idx="1">
                  <c:v>1107</c:v>
                </c:pt>
                <c:pt idx="2">
                  <c:v>1239</c:v>
                </c:pt>
                <c:pt idx="3">
                  <c:v>2981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'2024 CNESER'!$C$69:$C$72</c15:f>
                <c15:dlblRangeCache>
                  <c:ptCount val="4"/>
                  <c:pt idx="0">
                    <c:v>LYON III Jean Moulin</c:v>
                  </c:pt>
                  <c:pt idx="1">
                    <c:v>PARIS II Panthéon-Assas</c:v>
                  </c:pt>
                  <c:pt idx="2">
                    <c:v>TOULOUSE I Capitol</c:v>
                  </c:pt>
                  <c:pt idx="3">
                    <c:v>PARIS I panthéon-Sorbonne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CF2-B141-B5A9-4E4771E24821}"/>
            </c:ext>
          </c:extLst>
        </c:ser>
        <c:ser>
          <c:idx val="2"/>
          <c:order val="1"/>
          <c:tx>
            <c:v>UTALLSHS</c:v>
          </c:tx>
          <c:spPr>
            <a:gradFill flip="none" rotWithShape="1">
              <a:gsLst>
                <a:gs pos="0">
                  <a:schemeClr val="accent4">
                    <a:lumMod val="0"/>
                    <a:lumOff val="100000"/>
                    <a:alpha val="41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D2FBF84-D013-EC46-94E0-C46F38FD64C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CF2-B141-B5A9-4E4771E248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A868EB3-02F1-C042-A687-0B50D533441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CF2-B141-B5A9-4E4771E248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4CB9C-EB39-2146-B1E9-5106BDF9376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CF2-B141-B5A9-4E4771E248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C5E6B65-2742-0047-9B66-F08C8416D17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CF2-B141-B5A9-4E4771E24821}"/>
                </c:ext>
              </c:extLst>
            </c:dLbl>
            <c:dLbl>
              <c:idx val="4"/>
              <c:layout>
                <c:manualLayout>
                  <c:x val="-9.4510758938298647E-2"/>
                  <c:y val="-7.0772989251167272E-3"/>
                </c:manualLayout>
              </c:layout>
              <c:tx>
                <c:rich>
                  <a:bodyPr/>
                  <a:lstStyle/>
                  <a:p>
                    <a:fld id="{54A34BD3-4F87-104D-8283-E7075551D57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77091727760662"/>
                      <c:h val="1.052925164413289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CF2-B141-B5A9-4E4771E24821}"/>
                </c:ext>
              </c:extLst>
            </c:dLbl>
            <c:dLbl>
              <c:idx val="5"/>
              <c:layout>
                <c:manualLayout>
                  <c:x val="-6.9170580102797724E-2"/>
                  <c:y val="7.6224672797402303E-4"/>
                </c:manualLayout>
              </c:layout>
              <c:tx>
                <c:rich>
                  <a:bodyPr/>
                  <a:lstStyle/>
                  <a:p>
                    <a:fld id="{1E34FE15-A089-4A4A-A3D1-9BD5CB42DF5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35194921388513E-2"/>
                      <c:h val="2.702401972296611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8CF2-B141-B5A9-4E4771E24821}"/>
                </c:ext>
              </c:extLst>
            </c:dLbl>
            <c:dLbl>
              <c:idx val="6"/>
              <c:layout>
                <c:manualLayout>
                  <c:x val="-6.938096133094826E-2"/>
                  <c:y val="3.5835923952407069E-3"/>
                </c:manualLayout>
              </c:layout>
              <c:tx>
                <c:rich>
                  <a:bodyPr/>
                  <a:lstStyle/>
                  <a:p>
                    <a:fld id="{84135370-977E-944D-842D-00E1D35CD81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CF2-B141-B5A9-4E4771E24821}"/>
                </c:ext>
              </c:extLst>
            </c:dLbl>
            <c:dLbl>
              <c:idx val="7"/>
              <c:layout>
                <c:manualLayout>
                  <c:x val="-5.6477034931392285E-2"/>
                  <c:y val="3.7264047034676006E-3"/>
                </c:manualLayout>
              </c:layout>
              <c:tx>
                <c:rich>
                  <a:bodyPr/>
                  <a:lstStyle/>
                  <a:p>
                    <a:fld id="{876021D3-DCDF-3F49-BE6D-4699B6B753C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675042595077783E-2"/>
                      <c:h val="3.1428015603669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8CF2-B141-B5A9-4E4771E24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'2024 CNESER'!$V$61:$V$68</c:f>
              <c:numCache>
                <c:formatCode>_-* #\ ##0\ [$€-40C]_-;\-* #\ ##0\ [$€-40C]_-;_-* "-"??\ [$€-40C]_-;_-@_-</c:formatCode>
                <c:ptCount val="8"/>
                <c:pt idx="0">
                  <c:v>4880.3505018359856</c:v>
                </c:pt>
                <c:pt idx="1">
                  <c:v>5150.045088408644</c:v>
                </c:pt>
                <c:pt idx="2">
                  <c:v>5198.130498884284</c:v>
                </c:pt>
                <c:pt idx="3">
                  <c:v>5642.7333176058237</c:v>
                </c:pt>
                <c:pt idx="4">
                  <c:v>6078.2944817083053</c:v>
                </c:pt>
                <c:pt idx="5">
                  <c:v>6246.8871828176461</c:v>
                </c:pt>
                <c:pt idx="6">
                  <c:v>6270.0758531689135</c:v>
                </c:pt>
                <c:pt idx="7">
                  <c:v>6962.5522257391067</c:v>
                </c:pt>
              </c:numCache>
            </c:numRef>
          </c:xVal>
          <c:yVal>
            <c:numRef>
              <c:f>'2024 CNESER'!$H$61:$H$68</c:f>
              <c:numCache>
                <c:formatCode>0.00%</c:formatCode>
                <c:ptCount val="8"/>
                <c:pt idx="0">
                  <c:v>4.0842224114052091E-2</c:v>
                </c:pt>
                <c:pt idx="1">
                  <c:v>1.3423584143793355E-2</c:v>
                </c:pt>
                <c:pt idx="2">
                  <c:v>1.7945038640657877E-2</c:v>
                </c:pt>
                <c:pt idx="3">
                  <c:v>2.0072556298447203E-2</c:v>
                </c:pt>
                <c:pt idx="4">
                  <c:v>1.9061076138537081E-2</c:v>
                </c:pt>
                <c:pt idx="5">
                  <c:v>2.5208660004167705E-2</c:v>
                </c:pt>
                <c:pt idx="6">
                  <c:v>1.9157191262791844E-2</c:v>
                </c:pt>
                <c:pt idx="7">
                  <c:v>2.5239396621754482E-2</c:v>
                </c:pt>
              </c:numCache>
            </c:numRef>
          </c:yVal>
          <c:bubbleSize>
            <c:numRef>
              <c:f>'2024 CNESER'!$I$61:$I$68</c:f>
              <c:numCache>
                <c:formatCode>#,##0</c:formatCode>
                <c:ptCount val="8"/>
                <c:pt idx="0">
                  <c:v>1470</c:v>
                </c:pt>
                <c:pt idx="1">
                  <c:v>1480</c:v>
                </c:pt>
                <c:pt idx="2">
                  <c:v>2007</c:v>
                </c:pt>
                <c:pt idx="3">
                  <c:v>2077</c:v>
                </c:pt>
                <c:pt idx="4">
                  <c:v>2431</c:v>
                </c:pt>
                <c:pt idx="5">
                  <c:v>1679</c:v>
                </c:pt>
                <c:pt idx="6">
                  <c:v>1267</c:v>
                </c:pt>
                <c:pt idx="7">
                  <c:v>1373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'2024 CNESER'!$C$61:$C$68</c15:f>
                <c15:dlblRangeCache>
                  <c:ptCount val="8"/>
                  <c:pt idx="0">
                    <c:v>MONTPELLIER III Paul valéry</c:v>
                  </c:pt>
                  <c:pt idx="1">
                    <c:v>RENNES II</c:v>
                  </c:pt>
                  <c:pt idx="2">
                    <c:v>LYON II Louis Lumière</c:v>
                  </c:pt>
                  <c:pt idx="3">
                    <c:v>TOULOUSE II Jean Jaures</c:v>
                  </c:pt>
                  <c:pt idx="4">
                    <c:v>PARIS X Nanterre</c:v>
                  </c:pt>
                  <c:pt idx="5">
                    <c:v>PARIS VIII Vincennes- Saint Denis</c:v>
                  </c:pt>
                  <c:pt idx="6">
                    <c:v>BORDEAUX III montaigne</c:v>
                  </c:pt>
                  <c:pt idx="7">
                    <c:v>PARIS III Sorbonne Nouvelle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8CF2-B141-B5A9-4E4771E24821}"/>
            </c:ext>
          </c:extLst>
        </c:ser>
        <c:ser>
          <c:idx val="3"/>
          <c:order val="2"/>
          <c:tx>
            <c:v>USTS</c:v>
          </c:tx>
          <c:spPr>
            <a:gradFill flip="none" rotWithShape="1">
              <a:gsLst>
                <a:gs pos="0">
                  <a:schemeClr val="accent3">
                    <a:lumMod val="0"/>
                    <a:lumOff val="100000"/>
                    <a:alpha val="21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5400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E10F8C-2FCA-0E4E-BAA7-8F79D033790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CF2-B141-B5A9-4E4771E248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FBE26C-14EB-E543-BC8D-6DEE08B168D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CF2-B141-B5A9-4E4771E248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23C66C2-F8C5-184F-95B0-863118509A9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CF2-B141-B5A9-4E4771E248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C32E8DB-FFEA-3746-B249-A4343FE00A5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8CF2-B141-B5A9-4E4771E248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F8C514E-3D8A-1744-801F-D5466DE35F7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CF2-B141-B5A9-4E4771E24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'2024 CNESER'!$V$56:$V$60</c:f>
              <c:numCache>
                <c:formatCode>_-* #\ ##0\ [$€-40C]_-;\-* #\ ##0\ [$€-40C]_-;_-* "-"??\ [$€-40C]_-;_-@_-</c:formatCode>
                <c:ptCount val="5"/>
                <c:pt idx="0">
                  <c:v>8074.9512891883969</c:v>
                </c:pt>
                <c:pt idx="1">
                  <c:v>8139.691677842874</c:v>
                </c:pt>
                <c:pt idx="2">
                  <c:v>8490.7467336683421</c:v>
                </c:pt>
                <c:pt idx="3">
                  <c:v>9110.3202097481299</c:v>
                </c:pt>
                <c:pt idx="4">
                  <c:v>11281.366744449158</c:v>
                </c:pt>
              </c:numCache>
            </c:numRef>
          </c:xVal>
          <c:yVal>
            <c:numRef>
              <c:f>'2024 CNESER'!$H$56:$H$60</c:f>
              <c:numCache>
                <c:formatCode>0.00%</c:formatCode>
                <c:ptCount val="5"/>
                <c:pt idx="0">
                  <c:v>1.8279023535934712E-2</c:v>
                </c:pt>
                <c:pt idx="1">
                  <c:v>3.4212084665830991E-2</c:v>
                </c:pt>
                <c:pt idx="2">
                  <c:v>2.6927992965807685E-2</c:v>
                </c:pt>
                <c:pt idx="3">
                  <c:v>2.0956362554173484E-2</c:v>
                </c:pt>
                <c:pt idx="4">
                  <c:v>9.8718413394174205E-3</c:v>
                </c:pt>
              </c:numCache>
            </c:numRef>
          </c:yVal>
          <c:bubbleSize>
            <c:numRef>
              <c:f>'2024 CNESER'!$I$56:$I$60</c:f>
              <c:numCache>
                <c:formatCode>#,##0</c:formatCode>
                <c:ptCount val="5"/>
                <c:pt idx="0">
                  <c:v>4489</c:v>
                </c:pt>
                <c:pt idx="1">
                  <c:v>3514</c:v>
                </c:pt>
                <c:pt idx="2">
                  <c:v>5239</c:v>
                </c:pt>
                <c:pt idx="3">
                  <c:v>7059</c:v>
                </c:pt>
                <c:pt idx="4">
                  <c:v>4145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'2024 CNESER'!$C$56:$C$60</c15:f>
                <c15:dlblRangeCache>
                  <c:ptCount val="5"/>
                  <c:pt idx="0">
                    <c:v>LYON I Claude Bernard</c:v>
                  </c:pt>
                  <c:pt idx="1">
                    <c:v>RENNES I</c:v>
                  </c:pt>
                  <c:pt idx="2">
                    <c:v>PARIS XI Paris Sud + Saclay</c:v>
                  </c:pt>
                  <c:pt idx="3">
                    <c:v>PARIS</c:v>
                  </c:pt>
                  <c:pt idx="4">
                    <c:v>TOULOUSE III Paul sabatier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8CF2-B141-B5A9-4E4771E24821}"/>
            </c:ext>
          </c:extLst>
        </c:ser>
        <c:ser>
          <c:idx val="4"/>
          <c:order val="3"/>
          <c:tx>
            <c:v>UPhs</c:v>
          </c:tx>
          <c:spPr>
            <a:gradFill flip="none" rotWithShape="1">
              <a:gsLst>
                <a:gs pos="0">
                  <a:schemeClr val="accent5">
                    <a:lumMod val="0"/>
                    <a:lumOff val="100000"/>
                    <a:alpha val="25019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631D45-ADC9-9644-AE72-8C8E5935D00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CF2-B141-B5A9-4E4771E248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F4106EC-6BD7-904B-9BB0-FBEF6689253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8CF2-B141-B5A9-4E4771E248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45E83F8-5D7F-2A4B-8BFB-F082860C28D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CF2-B141-B5A9-4E4771E248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BFD2180-901A-1A46-A2EF-8954B20046B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CF2-B141-B5A9-4E4771E24821}"/>
                </c:ext>
              </c:extLst>
            </c:dLbl>
            <c:dLbl>
              <c:idx val="4"/>
              <c:layout>
                <c:manualLayout>
                  <c:x val="-4.73922351706276E-2"/>
                  <c:y val="4.7839271692256223E-4"/>
                </c:manualLayout>
              </c:layout>
              <c:tx>
                <c:rich>
                  <a:bodyPr/>
                  <a:lstStyle/>
                  <a:p>
                    <a:fld id="{6D42FB67-B023-6E44-A18E-7CFDB1384D9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8CF2-B141-B5A9-4E4771E248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3DDEF1A-FA07-C444-A664-21049BA90F9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CF2-B141-B5A9-4E4771E248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E525335-794C-A24D-B8FA-5FCCC4312A6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8CF2-B141-B5A9-4E4771E24821}"/>
                </c:ext>
              </c:extLst>
            </c:dLbl>
            <c:dLbl>
              <c:idx val="7"/>
              <c:layout>
                <c:manualLayout>
                  <c:x val="-4.9488389257838099E-2"/>
                  <c:y val="-3.0453873056774213E-4"/>
                </c:manualLayout>
              </c:layout>
              <c:tx>
                <c:rich>
                  <a:bodyPr/>
                  <a:lstStyle/>
                  <a:p>
                    <a:fld id="{8CA4FE59-4F42-3949-9BD4-2E3481A58DE9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510819492543378E-2"/>
                      <c:h val="8.1797099374062744E-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8CF2-B141-B5A9-4E4771E248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1AC4FF4-C062-974E-912A-AC40D1D8F15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8CF2-B141-B5A9-4E4771E24821}"/>
                </c:ext>
              </c:extLst>
            </c:dLbl>
            <c:dLbl>
              <c:idx val="9"/>
              <c:layout>
                <c:manualLayout>
                  <c:x val="-8.3270594020880245E-2"/>
                  <c:y val="3.967273253375596E-3"/>
                </c:manualLayout>
              </c:layout>
              <c:tx>
                <c:rich>
                  <a:bodyPr/>
                  <a:lstStyle/>
                  <a:p>
                    <a:fld id="{C6C0534C-510C-5946-BAAF-4D8D9A291B5B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8CF2-B141-B5A9-4E4771E24821}"/>
                </c:ext>
              </c:extLst>
            </c:dLbl>
            <c:dLbl>
              <c:idx val="10"/>
              <c:layout>
                <c:manualLayout>
                  <c:x val="-4.1922154361881271E-2"/>
                  <c:y val="5.4573760180891284E-4"/>
                </c:manualLayout>
              </c:layout>
              <c:tx>
                <c:rich>
                  <a:bodyPr/>
                  <a:lstStyle/>
                  <a:p>
                    <a:fld id="{E96D1802-CAC9-FB46-AFE4-299CC442FAF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550113260234987E-2"/>
                      <c:h val="6.0269604736045085E-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8CF2-B141-B5A9-4E4771E24821}"/>
                </c:ext>
              </c:extLst>
            </c:dLbl>
            <c:dLbl>
              <c:idx val="11"/>
              <c:layout>
                <c:manualLayout>
                  <c:x val="-4.5350673676570183E-2"/>
                  <c:y val="-3.3313938766900072E-3"/>
                </c:manualLayout>
              </c:layout>
              <c:tx>
                <c:rich>
                  <a:bodyPr/>
                  <a:lstStyle/>
                  <a:p>
                    <a:fld id="{F1C92812-8CFC-2644-954B-88E9D29E284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11955970343068E-2"/>
                      <c:h val="8.2006632679120367E-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8CF2-B141-B5A9-4E4771E2482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976F0E5-88A4-1140-BB4C-67BFFA99872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8CF2-B141-B5A9-4E4771E2482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9DAF60A-C672-1446-8329-B6040A216A5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8CF2-B141-B5A9-4E4771E2482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443F6B2B-535E-7849-AE85-D861A7BDAAF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8CF2-B141-B5A9-4E4771E2482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A5288645-46BB-D840-9056-BF452535D73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8CF2-B141-B5A9-4E4771E2482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B93DDE6-F5B9-E64F-A99E-D2AA3B5A6F4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8CF2-B141-B5A9-4E4771E2482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A20020F-BAB8-B845-A07C-F7A4F675203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8CF2-B141-B5A9-4E4771E2482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588B4855-4216-7648-BD4A-B878B470B5C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8CF2-B141-B5A9-4E4771E24821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36499F88-2A06-824D-9810-B85D8EF43C3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8CF2-B141-B5A9-4E4771E24821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7AA5365F-5926-C146-A72B-F285DE7E0F6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8CF2-B141-B5A9-4E4771E24821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C616AC21-58EF-5A43-9CA6-17718465B6F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8CF2-B141-B5A9-4E4771E24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'2024 CNESER'!$V$34:$V$55</c:f>
              <c:numCache>
                <c:formatCode>_-* #\ ##0\ [$€-40C]_-;\-* #\ ##0\ [$€-40C]_-;_-* "-"??\ [$€-40C]_-;_-@_-</c:formatCode>
                <c:ptCount val="22"/>
                <c:pt idx="0">
                  <c:v>3023.8098006644518</c:v>
                </c:pt>
                <c:pt idx="1">
                  <c:v>4216.5599108303923</c:v>
                </c:pt>
                <c:pt idx="2">
                  <c:v>6159.7958745165452</c:v>
                </c:pt>
                <c:pt idx="3">
                  <c:v>6560.8418060818931</c:v>
                </c:pt>
                <c:pt idx="4">
                  <c:v>7254.8698406211688</c:v>
                </c:pt>
                <c:pt idx="5">
                  <c:v>7498.0495392756138</c:v>
                </c:pt>
                <c:pt idx="6">
                  <c:v>7530.2192851824275</c:v>
                </c:pt>
                <c:pt idx="7">
                  <c:v>7856.3315112865675</c:v>
                </c:pt>
                <c:pt idx="8">
                  <c:v>7935.9617430090921</c:v>
                </c:pt>
                <c:pt idx="9">
                  <c:v>8067.9236944248414</c:v>
                </c:pt>
                <c:pt idx="10">
                  <c:v>8177.3762902094395</c:v>
                </c:pt>
                <c:pt idx="11">
                  <c:v>8542.7947053582793</c:v>
                </c:pt>
                <c:pt idx="12">
                  <c:v>8721.9973786571954</c:v>
                </c:pt>
                <c:pt idx="13">
                  <c:v>8807.0066585284658</c:v>
                </c:pt>
                <c:pt idx="14">
                  <c:v>8887.2646705215557</c:v>
                </c:pt>
                <c:pt idx="15">
                  <c:v>9114.066793117463</c:v>
                </c:pt>
                <c:pt idx="16">
                  <c:v>9156.3339268371637</c:v>
                </c:pt>
                <c:pt idx="17">
                  <c:v>10269.023493975903</c:v>
                </c:pt>
                <c:pt idx="18">
                  <c:v>10568.014553686933</c:v>
                </c:pt>
                <c:pt idx="19">
                  <c:v>11737.99819214876</c:v>
                </c:pt>
                <c:pt idx="20">
                  <c:v>12334.734078906493</c:v>
                </c:pt>
                <c:pt idx="21">
                  <c:v>12357.715780998389</c:v>
                </c:pt>
              </c:numCache>
            </c:numRef>
          </c:xVal>
          <c:yVal>
            <c:numRef>
              <c:f>'2024 CNESER'!$H$34:$H$55</c:f>
              <c:numCache>
                <c:formatCode>0.00%</c:formatCode>
                <c:ptCount val="22"/>
                <c:pt idx="0">
                  <c:v>0.1323865744707918</c:v>
                </c:pt>
                <c:pt idx="1">
                  <c:v>1.9214554646268853E-2</c:v>
                </c:pt>
                <c:pt idx="2">
                  <c:v>4.4954023275417927E-2</c:v>
                </c:pt>
                <c:pt idx="3">
                  <c:v>3.4578876312778201E-2</c:v>
                </c:pt>
                <c:pt idx="4">
                  <c:v>2.3822516026363073E-2</c:v>
                </c:pt>
                <c:pt idx="5">
                  <c:v>2.1305799912612659E-2</c:v>
                </c:pt>
                <c:pt idx="6">
                  <c:v>1.1573300121437795E-2</c:v>
                </c:pt>
                <c:pt idx="7">
                  <c:v>1.4254517620808135E-2</c:v>
                </c:pt>
                <c:pt idx="8">
                  <c:v>2.2044661294568033E-2</c:v>
                </c:pt>
                <c:pt idx="9">
                  <c:v>2.1215465482474261E-2</c:v>
                </c:pt>
                <c:pt idx="10">
                  <c:v>2.1631773867654941E-2</c:v>
                </c:pt>
                <c:pt idx="11">
                  <c:v>2.1797772825035939E-2</c:v>
                </c:pt>
                <c:pt idx="12">
                  <c:v>2.1189083662796888E-2</c:v>
                </c:pt>
                <c:pt idx="13">
                  <c:v>1.8550363216297619E-2</c:v>
                </c:pt>
                <c:pt idx="14">
                  <c:v>3.074797704544098E-2</c:v>
                </c:pt>
                <c:pt idx="15">
                  <c:v>3.3433470176760773E-2</c:v>
                </c:pt>
                <c:pt idx="16">
                  <c:v>2.1532129771735249E-2</c:v>
                </c:pt>
                <c:pt idx="17">
                  <c:v>2.2388458162553075E-2</c:v>
                </c:pt>
                <c:pt idx="18">
                  <c:v>6.4813245221468099E-2</c:v>
                </c:pt>
                <c:pt idx="19">
                  <c:v>1.6427790242286022E-2</c:v>
                </c:pt>
                <c:pt idx="20">
                  <c:v>3.6332901148511232E-2</c:v>
                </c:pt>
                <c:pt idx="21">
                  <c:v>3.1212343521216157E-2</c:v>
                </c:pt>
              </c:numCache>
            </c:numRef>
          </c:yVal>
          <c:bubbleSize>
            <c:numRef>
              <c:f>'2024 CNESER'!$I$34:$I$55</c:f>
              <c:numCache>
                <c:formatCode>#,##0</c:formatCode>
                <c:ptCount val="22"/>
                <c:pt idx="0">
                  <c:v>90</c:v>
                </c:pt>
                <c:pt idx="1">
                  <c:v>285</c:v>
                </c:pt>
                <c:pt idx="2">
                  <c:v>3194</c:v>
                </c:pt>
                <c:pt idx="3">
                  <c:v>1661</c:v>
                </c:pt>
                <c:pt idx="4">
                  <c:v>1047</c:v>
                </c:pt>
                <c:pt idx="5">
                  <c:v>1231</c:v>
                </c:pt>
                <c:pt idx="6">
                  <c:v>1189</c:v>
                </c:pt>
                <c:pt idx="7">
                  <c:v>1039</c:v>
                </c:pt>
                <c:pt idx="8">
                  <c:v>1164</c:v>
                </c:pt>
                <c:pt idx="9">
                  <c:v>1475</c:v>
                </c:pt>
                <c:pt idx="10">
                  <c:v>1010</c:v>
                </c:pt>
                <c:pt idx="11">
                  <c:v>847</c:v>
                </c:pt>
                <c:pt idx="12">
                  <c:v>1605</c:v>
                </c:pt>
                <c:pt idx="13">
                  <c:v>1056</c:v>
                </c:pt>
                <c:pt idx="14">
                  <c:v>2108</c:v>
                </c:pt>
                <c:pt idx="15">
                  <c:v>902</c:v>
                </c:pt>
                <c:pt idx="16">
                  <c:v>760</c:v>
                </c:pt>
                <c:pt idx="17">
                  <c:v>839</c:v>
                </c:pt>
                <c:pt idx="18">
                  <c:v>229</c:v>
                </c:pt>
                <c:pt idx="19">
                  <c:v>733</c:v>
                </c:pt>
                <c:pt idx="20">
                  <c:v>1006</c:v>
                </c:pt>
                <c:pt idx="21">
                  <c:v>207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'2024 CNESER'!$C$34:$C$55</c15:f>
                <c15:dlblRangeCache>
                  <c:ptCount val="22"/>
                  <c:pt idx="0">
                    <c:v>MAYOTTE CUFR</c:v>
                  </c:pt>
                  <c:pt idx="1">
                    <c:v>NIMES</c:v>
                  </c:pt>
                  <c:pt idx="2">
                    <c:v>PARIS DAUPHINE + PSL</c:v>
                  </c:pt>
                  <c:pt idx="3">
                    <c:v>CERGY-PONTOISE</c:v>
                  </c:pt>
                  <c:pt idx="4">
                    <c:v>BRETAGNE SUD</c:v>
                  </c:pt>
                  <c:pt idx="5">
                    <c:v>LE MANS</c:v>
                  </c:pt>
                  <c:pt idx="6">
                    <c:v>CHAMBERY Savoie Mont-Blanc</c:v>
                  </c:pt>
                  <c:pt idx="7">
                    <c:v>TOULON</c:v>
                  </c:pt>
                  <c:pt idx="8">
                    <c:v>ARTOIS</c:v>
                  </c:pt>
                  <c:pt idx="9">
                    <c:v>MARNE-LA-VALLEE Gustave Eiffel</c:v>
                  </c:pt>
                  <c:pt idx="10">
                    <c:v>MULHOUSE</c:v>
                  </c:pt>
                  <c:pt idx="11">
                    <c:v>PERPIGNAN</c:v>
                  </c:pt>
                  <c:pt idx="12">
                    <c:v>PAU</c:v>
                  </c:pt>
                  <c:pt idx="13">
                    <c:v>LITTORAL</c:v>
                  </c:pt>
                  <c:pt idx="14">
                    <c:v>ORLEANS</c:v>
                  </c:pt>
                  <c:pt idx="15">
                    <c:v>LA ROCHELLE</c:v>
                  </c:pt>
                  <c:pt idx="16">
                    <c:v>AVIGNON</c:v>
                  </c:pt>
                  <c:pt idx="17">
                    <c:v>LE HAVRE</c:v>
                  </c:pt>
                  <c:pt idx="18">
                    <c:v>NOUVELLE-CALEDONIE</c:v>
                  </c:pt>
                  <c:pt idx="19">
                    <c:v>CORTE</c:v>
                  </c:pt>
                  <c:pt idx="20">
                    <c:v>EVRY-VAL D'ESSONNE</c:v>
                  </c:pt>
                  <c:pt idx="21">
                    <c:v>POLYNESIE FRANCAISE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A-8CF2-B141-B5A9-4E4771E24821}"/>
            </c:ext>
          </c:extLst>
        </c:ser>
        <c:ser>
          <c:idx val="5"/>
          <c:order val="4"/>
          <c:tx>
            <c:v>UPavS</c:v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  <a:alpha val="25039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2176D1B-C345-CD4E-A7A7-168291E3F85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8CF2-B141-B5A9-4E4771E24821}"/>
                </c:ext>
              </c:extLst>
            </c:dLbl>
            <c:dLbl>
              <c:idx val="1"/>
              <c:layout>
                <c:manualLayout>
                  <c:x val="-7.3624654481549201E-2"/>
                  <c:y val="-3.7053432675434143E-3"/>
                </c:manualLayout>
              </c:layout>
              <c:tx>
                <c:rich>
                  <a:bodyPr/>
                  <a:lstStyle/>
                  <a:p>
                    <a:fld id="{9C8B989F-5EC7-B840-AD76-EDB01CC3838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8CF2-B141-B5A9-4E4771E248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A505F1-0501-4C47-ABCC-0A027FD28F8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8CF2-B141-B5A9-4E4771E248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2CC55BD-CDD3-1B48-8C3A-AEBF726B78D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8CF2-B141-B5A9-4E4771E248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DC93641-C738-0347-AA9F-EFD658C2CDF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8CF2-B141-B5A9-4E4771E24821}"/>
                </c:ext>
              </c:extLst>
            </c:dLbl>
            <c:dLbl>
              <c:idx val="5"/>
              <c:layout>
                <c:manualLayout>
                  <c:x val="-6.7069627713969085E-2"/>
                  <c:y val="-5.5049948508792261E-4"/>
                </c:manualLayout>
              </c:layout>
              <c:tx>
                <c:rich>
                  <a:bodyPr/>
                  <a:lstStyle/>
                  <a:p>
                    <a:fld id="{364CB313-6DFF-6143-97DE-D6DAEF309D9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8CF2-B141-B5A9-4E4771E248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D0EEB7F-A747-9445-80FB-4F5DBF4020D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8CF2-B141-B5A9-4E4771E248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F576534-763E-0D40-969F-FB8805300D8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8CF2-B141-B5A9-4E4771E24821}"/>
                </c:ext>
              </c:extLst>
            </c:dLbl>
            <c:dLbl>
              <c:idx val="8"/>
              <c:layout>
                <c:manualLayout>
                  <c:x val="-4.6849822554979846E-2"/>
                  <c:y val="-1.2181271515650392E-3"/>
                </c:manualLayout>
              </c:layout>
              <c:tx>
                <c:rich>
                  <a:bodyPr/>
                  <a:lstStyle/>
                  <a:p>
                    <a:fld id="{1D792A5B-AF3F-3341-8983-790728AC249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8CF2-B141-B5A9-4E4771E2482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BB7D150-963F-C24B-A231-77DFEA677EA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8CF2-B141-B5A9-4E4771E2482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15A6209-C4DD-704D-BC6D-4171711DE50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8CF2-B141-B5A9-4E4771E24821}"/>
                </c:ext>
              </c:extLst>
            </c:dLbl>
            <c:dLbl>
              <c:idx val="11"/>
              <c:layout>
                <c:manualLayout>
                  <c:x val="-6.1579403068372181E-2"/>
                  <c:y val="-2.6466737625309715E-3"/>
                </c:manualLayout>
              </c:layout>
              <c:tx>
                <c:rich>
                  <a:bodyPr/>
                  <a:lstStyle/>
                  <a:p>
                    <a:fld id="{5835568B-52A0-3F4D-8521-910A8157766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8CF2-B141-B5A9-4E4771E24821}"/>
                </c:ext>
              </c:extLst>
            </c:dLbl>
            <c:dLbl>
              <c:idx val="12"/>
              <c:layout>
                <c:manualLayout>
                  <c:x val="-4.4682656659883246E-2"/>
                  <c:y val="9.9503865590045717E-4"/>
                </c:manualLayout>
              </c:layout>
              <c:tx>
                <c:rich>
                  <a:bodyPr/>
                  <a:lstStyle/>
                  <a:p>
                    <a:fld id="{5FFC219F-C5D6-C849-B4F2-04DAC6E4CD4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227837434644407E-2"/>
                      <c:h val="3.252901457384534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8CF2-B141-B5A9-4E4771E24821}"/>
                </c:ext>
              </c:extLst>
            </c:dLbl>
            <c:dLbl>
              <c:idx val="13"/>
              <c:layout>
                <c:manualLayout>
                  <c:x val="-5.4595165087055031E-2"/>
                  <c:y val="1.7917961976203535E-3"/>
                </c:manualLayout>
              </c:layout>
              <c:tx>
                <c:rich>
                  <a:bodyPr/>
                  <a:lstStyle/>
                  <a:p>
                    <a:fld id="{968DE0F5-A895-C143-AED6-D8691E93013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8CF2-B141-B5A9-4E4771E24821}"/>
                </c:ext>
              </c:extLst>
            </c:dLbl>
            <c:dLbl>
              <c:idx val="14"/>
              <c:layout>
                <c:manualLayout>
                  <c:x val="-8.3241812097237911E-2"/>
                  <c:y val="-1.7463142514183782E-3"/>
                </c:manualLayout>
              </c:layout>
              <c:tx>
                <c:rich>
                  <a:bodyPr/>
                  <a:lstStyle/>
                  <a:p>
                    <a:fld id="{0A467231-629B-0647-A51E-0A70BE201C4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8CF2-B141-B5A9-4E4771E24821}"/>
                </c:ext>
              </c:extLst>
            </c:dLbl>
            <c:dLbl>
              <c:idx val="15"/>
              <c:layout>
                <c:manualLayout>
                  <c:x val="-3.6391907063457574E-2"/>
                  <c:y val="-6.9865753548402647E-4"/>
                </c:manualLayout>
              </c:layout>
              <c:tx>
                <c:rich>
                  <a:bodyPr/>
                  <a:lstStyle/>
                  <a:p>
                    <a:fld id="{727D06A3-6ADD-BF4D-9F7C-FC2AAE52520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8CF2-B141-B5A9-4E4771E24821}"/>
                </c:ext>
              </c:extLst>
            </c:dLbl>
            <c:dLbl>
              <c:idx val="16"/>
              <c:layout>
                <c:manualLayout>
                  <c:x val="-6.1214366733653942E-2"/>
                  <c:y val="-1.1945307984135691E-3"/>
                </c:manualLayout>
              </c:layout>
              <c:tx>
                <c:rich>
                  <a:bodyPr/>
                  <a:lstStyle/>
                  <a:p>
                    <a:fld id="{351C596C-DBC7-2843-BDEF-8B9CFD1E755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B-8CF2-B141-B5A9-4E4771E2482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37DD4848-94C2-EE44-BA27-75118E1A23C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8CF2-B141-B5A9-4E4771E2482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41064E77-87F4-CA46-986F-AF3C4BB8929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8CF2-B141-B5A9-4E4771E24821}"/>
                </c:ext>
              </c:extLst>
            </c:dLbl>
            <c:dLbl>
              <c:idx val="19"/>
              <c:layout>
                <c:manualLayout>
                  <c:x val="-4.1620825476931231E-2"/>
                  <c:y val="-2.2019979403516904E-3"/>
                </c:manualLayout>
              </c:layout>
              <c:tx>
                <c:rich>
                  <a:bodyPr/>
                  <a:lstStyle/>
                  <a:p>
                    <a:fld id="{6F8946FC-28B1-7E41-A4B5-0301377CA6D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8CF2-B141-B5A9-4E4771E24821}"/>
                </c:ext>
              </c:extLst>
            </c:dLbl>
            <c:dLbl>
              <c:idx val="20"/>
              <c:layout>
                <c:manualLayout>
                  <c:x val="-6.9491518592579474E-2"/>
                  <c:y val="3.3029969105274545E-3"/>
                </c:manualLayout>
              </c:layout>
              <c:tx>
                <c:rich>
                  <a:bodyPr/>
                  <a:lstStyle/>
                  <a:p>
                    <a:fld id="{E1E9A425-4A24-EB45-8332-9FAE194D42A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F-8CF2-B141-B5A9-4E4771E24821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9C77F71D-A5D7-744E-9CBF-61A7A3B6BAE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8CF2-B141-B5A9-4E4771E24821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446F02CC-20EF-DD48-8D41-962D533312D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8CF2-B141-B5A9-4E4771E24821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F0073257-9FC1-E949-90FB-0402B82195D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8CF2-B141-B5A9-4E4771E24821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1119E291-C702-8F4C-9BCA-BC5E49EB74F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8CF2-B141-B5A9-4E4771E24821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12B4F84C-9167-414B-B50E-D908E7381E9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8CF2-B141-B5A9-4E4771E24821}"/>
                </c:ext>
              </c:extLst>
            </c:dLbl>
            <c:dLbl>
              <c:idx val="26"/>
              <c:layout>
                <c:manualLayout>
                  <c:x val="-6.6361161070193256E-2"/>
                  <c:y val="-1.6725916933249858E-4"/>
                </c:manualLayout>
              </c:layout>
              <c:tx>
                <c:rich>
                  <a:bodyPr/>
                  <a:lstStyle/>
                  <a:p>
                    <a:fld id="{95F8A3D2-4202-634B-8990-FE25BBC0C4A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67043018043994"/>
                      <c:h val="8.5000502937790396E-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5-8CF2-B141-B5A9-4E4771E24821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0BE3B332-A4CC-4A48-9CB3-1B05E00AF2F1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8CF2-B141-B5A9-4E4771E24821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5FDD8695-36C0-AE48-AAC5-9D901DDA310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8CF2-B141-B5A9-4E4771E24821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A3116AFF-E443-6B46-BEC0-3521C0C2A6E1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8CF2-B141-B5A9-4E4771E24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'2024 CNESER'!$V$4:$V$33</c:f>
              <c:numCache>
                <c:formatCode>_-* #\ ##0\ [$€-40C]_-;\-* #\ ##0\ [$€-40C]_-;_-* "-"??\ [$€-40C]_-;_-@_-</c:formatCode>
                <c:ptCount val="30"/>
                <c:pt idx="0">
                  <c:v>5376.976103288157</c:v>
                </c:pt>
                <c:pt idx="1">
                  <c:v>6145.8484431352035</c:v>
                </c:pt>
                <c:pt idx="2">
                  <c:v>6451.3027475874451</c:v>
                </c:pt>
                <c:pt idx="3">
                  <c:v>6598.4018698335922</c:v>
                </c:pt>
                <c:pt idx="4">
                  <c:v>6878.7201836355944</c:v>
                </c:pt>
                <c:pt idx="5">
                  <c:v>7046.2471227055421</c:v>
                </c:pt>
                <c:pt idx="6">
                  <c:v>7091.0183946488296</c:v>
                </c:pt>
                <c:pt idx="7">
                  <c:v>7097.5912421196117</c:v>
                </c:pt>
                <c:pt idx="8">
                  <c:v>7272.1229061393387</c:v>
                </c:pt>
                <c:pt idx="9">
                  <c:v>7420.5043476546325</c:v>
                </c:pt>
                <c:pt idx="10">
                  <c:v>7440.0357097163978</c:v>
                </c:pt>
                <c:pt idx="11">
                  <c:v>7492.9721364292855</c:v>
                </c:pt>
                <c:pt idx="12">
                  <c:v>7500.5014539358899</c:v>
                </c:pt>
                <c:pt idx="13">
                  <c:v>7517.6750498679176</c:v>
                </c:pt>
                <c:pt idx="14">
                  <c:v>7525.4712209171503</c:v>
                </c:pt>
                <c:pt idx="15">
                  <c:v>7692.2674235932591</c:v>
                </c:pt>
                <c:pt idx="16">
                  <c:v>7827.8762890946282</c:v>
                </c:pt>
                <c:pt idx="17">
                  <c:v>7850.2263384821463</c:v>
                </c:pt>
                <c:pt idx="18">
                  <c:v>8239.3820681037178</c:v>
                </c:pt>
                <c:pt idx="19">
                  <c:v>8339.4489152605238</c:v>
                </c:pt>
                <c:pt idx="20">
                  <c:v>8360.8263046955581</c:v>
                </c:pt>
                <c:pt idx="21">
                  <c:v>8492.5411223551055</c:v>
                </c:pt>
                <c:pt idx="22">
                  <c:v>8629.6699724156042</c:v>
                </c:pt>
                <c:pt idx="23">
                  <c:v>8684.1704353994865</c:v>
                </c:pt>
                <c:pt idx="24">
                  <c:v>8691.1271803980508</c:v>
                </c:pt>
                <c:pt idx="25">
                  <c:v>8856.0308709508627</c:v>
                </c:pt>
                <c:pt idx="26">
                  <c:v>8862.8947153642112</c:v>
                </c:pt>
                <c:pt idx="27">
                  <c:v>8970.9526566507884</c:v>
                </c:pt>
                <c:pt idx="28">
                  <c:v>9342.272993712033</c:v>
                </c:pt>
                <c:pt idx="29">
                  <c:v>10911.380333123694</c:v>
                </c:pt>
              </c:numCache>
            </c:numRef>
          </c:xVal>
          <c:yVal>
            <c:numRef>
              <c:f>'2024 CNESER'!$H$4:$H$33</c:f>
              <c:numCache>
                <c:formatCode>0.00%</c:formatCode>
                <c:ptCount val="30"/>
                <c:pt idx="0">
                  <c:v>2.468413693808719E-2</c:v>
                </c:pt>
                <c:pt idx="1">
                  <c:v>2.5580338788161901E-2</c:v>
                </c:pt>
                <c:pt idx="2">
                  <c:v>2.2314467675417931E-2</c:v>
                </c:pt>
                <c:pt idx="3">
                  <c:v>3.1566818647227393E-2</c:v>
                </c:pt>
                <c:pt idx="4">
                  <c:v>2.4058207899942986E-2</c:v>
                </c:pt>
                <c:pt idx="5">
                  <c:v>2.5634935931023475E-2</c:v>
                </c:pt>
                <c:pt idx="6">
                  <c:v>3.2572694194798663E-2</c:v>
                </c:pt>
                <c:pt idx="7">
                  <c:v>2.3187835171622432E-2</c:v>
                </c:pt>
                <c:pt idx="8">
                  <c:v>2.7290269007738469E-2</c:v>
                </c:pt>
                <c:pt idx="9">
                  <c:v>2.8276830670658493E-2</c:v>
                </c:pt>
                <c:pt idx="10">
                  <c:v>2.2906244420556252E-2</c:v>
                </c:pt>
                <c:pt idx="11">
                  <c:v>3.4329208554786481E-2</c:v>
                </c:pt>
                <c:pt idx="12">
                  <c:v>2.5434908483974714E-2</c:v>
                </c:pt>
                <c:pt idx="13">
                  <c:v>3.0821129680764388E-2</c:v>
                </c:pt>
                <c:pt idx="14">
                  <c:v>2.1535150380062141E-2</c:v>
                </c:pt>
                <c:pt idx="15">
                  <c:v>2.5510975317534827E-2</c:v>
                </c:pt>
                <c:pt idx="16">
                  <c:v>3.1888937009031684E-2</c:v>
                </c:pt>
                <c:pt idx="17">
                  <c:v>2.386984641487442E-2</c:v>
                </c:pt>
                <c:pt idx="18">
                  <c:v>5.9099868021420796E-2</c:v>
                </c:pt>
                <c:pt idx="19">
                  <c:v>2.666952883902694E-2</c:v>
                </c:pt>
                <c:pt idx="20">
                  <c:v>2.667084337028261E-2</c:v>
                </c:pt>
                <c:pt idx="21">
                  <c:v>2.0725595267861691E-2</c:v>
                </c:pt>
                <c:pt idx="22">
                  <c:v>2.7110404052705071E-2</c:v>
                </c:pt>
                <c:pt idx="23">
                  <c:v>2.4063669776539263E-2</c:v>
                </c:pt>
                <c:pt idx="24">
                  <c:v>-2.7183454261763062E-2</c:v>
                </c:pt>
                <c:pt idx="25">
                  <c:v>2.8484886403834474E-2</c:v>
                </c:pt>
                <c:pt idx="26">
                  <c:v>2.1707839834479603E-2</c:v>
                </c:pt>
                <c:pt idx="27">
                  <c:v>2.5965563183446779E-2</c:v>
                </c:pt>
                <c:pt idx="28">
                  <c:v>1.6441595958408498E-2</c:v>
                </c:pt>
                <c:pt idx="29">
                  <c:v>3.7905177833978107E-2</c:v>
                </c:pt>
              </c:numCache>
            </c:numRef>
          </c:yVal>
          <c:bubbleSize>
            <c:numRef>
              <c:f>'2024 CNESER'!$I$4:$I$33</c:f>
              <c:numCache>
                <c:formatCode>#,##0</c:formatCode>
                <c:ptCount val="30"/>
                <c:pt idx="0">
                  <c:v>2017</c:v>
                </c:pt>
                <c:pt idx="1">
                  <c:v>2854</c:v>
                </c:pt>
                <c:pt idx="2">
                  <c:v>2584</c:v>
                </c:pt>
                <c:pt idx="3">
                  <c:v>2344</c:v>
                </c:pt>
                <c:pt idx="4">
                  <c:v>2669</c:v>
                </c:pt>
                <c:pt idx="5">
                  <c:v>1614</c:v>
                </c:pt>
                <c:pt idx="6">
                  <c:v>1404</c:v>
                </c:pt>
                <c:pt idx="7">
                  <c:v>2269</c:v>
                </c:pt>
                <c:pt idx="8">
                  <c:v>2638</c:v>
                </c:pt>
                <c:pt idx="9">
                  <c:v>5741</c:v>
                </c:pt>
                <c:pt idx="10">
                  <c:v>7986</c:v>
                </c:pt>
                <c:pt idx="11">
                  <c:v>5262</c:v>
                </c:pt>
                <c:pt idx="12">
                  <c:v>2870</c:v>
                </c:pt>
                <c:pt idx="13">
                  <c:v>4460</c:v>
                </c:pt>
                <c:pt idx="14">
                  <c:v>2020</c:v>
                </c:pt>
                <c:pt idx="15">
                  <c:v>2751</c:v>
                </c:pt>
                <c:pt idx="16">
                  <c:v>5954</c:v>
                </c:pt>
                <c:pt idx="17">
                  <c:v>2481</c:v>
                </c:pt>
                <c:pt idx="18">
                  <c:v>330</c:v>
                </c:pt>
                <c:pt idx="19">
                  <c:v>2749</c:v>
                </c:pt>
                <c:pt idx="20">
                  <c:v>7730</c:v>
                </c:pt>
                <c:pt idx="21">
                  <c:v>1897</c:v>
                </c:pt>
                <c:pt idx="22">
                  <c:v>3765</c:v>
                </c:pt>
                <c:pt idx="23">
                  <c:v>960</c:v>
                </c:pt>
                <c:pt idx="24">
                  <c:v>7653</c:v>
                </c:pt>
                <c:pt idx="25">
                  <c:v>2449</c:v>
                </c:pt>
                <c:pt idx="26">
                  <c:v>1228</c:v>
                </c:pt>
                <c:pt idx="27">
                  <c:v>1576</c:v>
                </c:pt>
                <c:pt idx="28">
                  <c:v>7093</c:v>
                </c:pt>
                <c:pt idx="29">
                  <c:v>7771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'2024 CNESER'!$C$4:$C$33</c15:f>
                <c15:dlblRangeCache>
                  <c:ptCount val="30"/>
                  <c:pt idx="0">
                    <c:v>ANGERS</c:v>
                  </c:pt>
                  <c:pt idx="1">
                    <c:v>PARIS XII Paris-Est Créteil</c:v>
                  </c:pt>
                  <c:pt idx="2">
                    <c:v>ROUEN</c:v>
                  </c:pt>
                  <c:pt idx="3">
                    <c:v>AMIENS</c:v>
                  </c:pt>
                  <c:pt idx="4">
                    <c:v>CAEN</c:v>
                  </c:pt>
                  <c:pt idx="5">
                    <c:v>SAINT-ETIENNE</c:v>
                  </c:pt>
                  <c:pt idx="6">
                    <c:v>LA REUNION</c:v>
                  </c:pt>
                  <c:pt idx="7">
                    <c:v>BRETAGNE OCCIDENTALE</c:v>
                  </c:pt>
                  <c:pt idx="8">
                    <c:v>TOURS</c:v>
                  </c:pt>
                  <c:pt idx="9">
                    <c:v>STRASBOURG</c:v>
                  </c:pt>
                  <c:pt idx="10">
                    <c:v>LILLE</c:v>
                  </c:pt>
                  <c:pt idx="11">
                    <c:v>MONTPELLIER</c:v>
                  </c:pt>
                  <c:pt idx="12">
                    <c:v>NICE COTE D'AZUR</c:v>
                  </c:pt>
                  <c:pt idx="13">
                    <c:v>NANTES</c:v>
                  </c:pt>
                  <c:pt idx="14">
                    <c:v>PARIS XIII Sorbonne Paris-Nord</c:v>
                  </c:pt>
                  <c:pt idx="15">
                    <c:v>DIJON</c:v>
                  </c:pt>
                  <c:pt idx="16">
                    <c:v>BORDEAUX</c:v>
                  </c:pt>
                  <c:pt idx="17">
                    <c:v>REIMS</c:v>
                  </c:pt>
                  <c:pt idx="18">
                    <c:v>GUYANE</c:v>
                  </c:pt>
                  <c:pt idx="19">
                    <c:v>POITIERS</c:v>
                  </c:pt>
                  <c:pt idx="20">
                    <c:v>AIX-MARSEILLE</c:v>
                  </c:pt>
                  <c:pt idx="21">
                    <c:v>LIMOGES</c:v>
                  </c:pt>
                  <c:pt idx="22">
                    <c:v>CLERMONT AUVERGNE</c:v>
                  </c:pt>
                  <c:pt idx="23">
                    <c:v>ANTILLES</c:v>
                  </c:pt>
                  <c:pt idx="24">
                    <c:v>GRENOBLE ALPES</c:v>
                  </c:pt>
                  <c:pt idx="25">
                    <c:v>BESANCON</c:v>
                  </c:pt>
                  <c:pt idx="26">
                    <c:v>VALENCIENNES Polytechnique des Hauts-de-France</c:v>
                  </c:pt>
                  <c:pt idx="27">
                    <c:v>VERSAILLES-SAINT-QUENTIN</c:v>
                  </c:pt>
                  <c:pt idx="28">
                    <c:v>LORRAINE</c:v>
                  </c:pt>
                  <c:pt idx="29">
                    <c:v>SORBONNE UNIVERSITE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9-8CF2-B141-B5A9-4E4771E24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25"/>
        <c:showNegBubbles val="0"/>
        <c:axId val="53296319"/>
        <c:axId val="53069135"/>
      </c:bubbleChart>
      <c:valAx>
        <c:axId val="53296319"/>
        <c:scaling>
          <c:orientation val="minMax"/>
          <c:max val="11500"/>
          <c:min val="30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700"/>
                  <a:t>SCSP 2024 par étudiant suivant les universités</a:t>
                </a:r>
              </a:p>
            </c:rich>
          </c:tx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_-* #\ ##0\ [$€-40C]_-;\-* #\ ##0\ [$€-40C]_-;_-* &quot;-&quot;??\ [$€-40C]_-;_-@_-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69135"/>
        <c:crosses val="autoZero"/>
        <c:crossBetween val="midCat"/>
      </c:valAx>
      <c:valAx>
        <c:axId val="53069135"/>
        <c:scaling>
          <c:orientation val="minMax"/>
          <c:max val="4.4999999999999998E-2"/>
          <c:min val="5.0000000000000001E-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700"/>
                  <a:t>progression de SCSP entre la LFI2023 et la LFI2024</a:t>
                </a:r>
              </a:p>
            </c:rich>
          </c:tx>
          <c:layout>
            <c:manualLayout>
              <c:xMode val="edge"/>
              <c:yMode val="edge"/>
              <c:x val="3.4183220378986266E-2"/>
              <c:y val="0.38516046888781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296319"/>
        <c:crosses val="autoZero"/>
        <c:crossBetween val="midCat"/>
        <c:majorUnit val="5.000000000000001E-3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707541575772077"/>
          <c:y val="0.90989199537526444"/>
          <c:w val="0.31182801998432419"/>
          <c:h val="3.4672822409745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961957088942982E-2"/>
          <c:y val="2.60791439531597E-2"/>
          <c:w val="0.88756748688978437"/>
          <c:h val="0.845494986203647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  <a:tileRect/>
            </a:gradFill>
            <a:effectLst>
              <a:outerShdw blurRad="50800" dist="165100" dir="10140000" sx="128000" sy="128000" algn="tl" rotWithShape="0">
                <a:schemeClr val="accent2">
                  <a:lumMod val="50000"/>
                  <a:alpha val="43000"/>
                </a:schemeClr>
              </a:outerShdw>
            </a:effectLst>
          </c:spPr>
          <c:invertIfNegative val="0"/>
          <c:dPt>
            <c:idx val="18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6200000" scaled="0"/>
                <a:tileRect/>
              </a:gradFill>
              <a:effectLst>
                <a:outerShdw blurRad="50800" dist="165100" dir="10140000" sx="128000" sy="128000" algn="tl" rotWithShape="0">
                  <a:schemeClr val="accent2">
                    <a:lumMod val="50000"/>
                    <a:alpha val="43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79-A243-8627-65FC45EB54D4}"/>
              </c:ext>
            </c:extLst>
          </c:dPt>
          <c:dPt>
            <c:idx val="19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6200000" scaled="0"/>
                <a:tileRect/>
              </a:gradFill>
              <a:effectLst>
                <a:outerShdw blurRad="50800" dist="165100" dir="10140000" sx="128000" sy="128000" algn="tl" rotWithShape="0">
                  <a:schemeClr val="accent2">
                    <a:lumMod val="50000"/>
                    <a:alpha val="43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F79-A243-8627-65FC45EB54D4}"/>
              </c:ext>
            </c:extLst>
          </c:dPt>
          <c:dPt>
            <c:idx val="2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lin ang="16200000" scaled="0"/>
                <a:tileRect/>
              </a:gradFill>
              <a:effectLst>
                <a:outerShdw blurRad="50800" dist="165100" dir="10140000" sx="128000" sy="128000" algn="tl" rotWithShape="0">
                  <a:schemeClr val="accent2">
                    <a:lumMod val="50000"/>
                    <a:alpha val="43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F79-A243-8627-65FC45EB54D4}"/>
              </c:ext>
            </c:extLst>
          </c:dPt>
          <c:cat>
            <c:numRef>
              <c:f>DIRD!$H$2:$AB$2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DIRD!$H$11:$AB$11</c:f>
              <c:numCache>
                <c:formatCode>_ * #\ ##0.000_)\ _€_ ;_ * \(#\ ##0.000\)\ _€_ ;_ * "-"??_)\ _€_ ;_ @_ </c:formatCode>
                <c:ptCount val="21"/>
                <c:pt idx="0">
                  <c:v>0.98199999999999998</c:v>
                </c:pt>
                <c:pt idx="1">
                  <c:v>1.4950000000000001</c:v>
                </c:pt>
                <c:pt idx="2">
                  <c:v>1.802</c:v>
                </c:pt>
                <c:pt idx="3">
                  <c:v>4.452</c:v>
                </c:pt>
                <c:pt idx="4">
                  <c:v>4.88</c:v>
                </c:pt>
                <c:pt idx="5">
                  <c:v>5.4020000000000001</c:v>
                </c:pt>
                <c:pt idx="6">
                  <c:v>5.3810000000000002</c:v>
                </c:pt>
                <c:pt idx="7">
                  <c:v>5.6989999999999998</c:v>
                </c:pt>
                <c:pt idx="8">
                  <c:v>5.8460000000000001</c:v>
                </c:pt>
                <c:pt idx="9">
                  <c:v>6.01</c:v>
                </c:pt>
                <c:pt idx="10">
                  <c:v>6.2469999999999999</c:v>
                </c:pt>
                <c:pt idx="11">
                  <c:v>6.4119999999999999</c:v>
                </c:pt>
                <c:pt idx="12">
                  <c:v>6.657</c:v>
                </c:pt>
                <c:pt idx="13">
                  <c:v>6.8869999999999996</c:v>
                </c:pt>
                <c:pt idx="14">
                  <c:v>7.141</c:v>
                </c:pt>
                <c:pt idx="15">
                  <c:v>7.5</c:v>
                </c:pt>
                <c:pt idx="16">
                  <c:v>7.2469999999999999</c:v>
                </c:pt>
                <c:pt idx="17">
                  <c:v>7.1929999999999996</c:v>
                </c:pt>
                <c:pt idx="18">
                  <c:v>7.2610000000000001</c:v>
                </c:pt>
                <c:pt idx="19">
                  <c:v>7.8680000000000003</c:v>
                </c:pt>
                <c:pt idx="20">
                  <c:v>7.7560000000000002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79-A243-8627-65FC45EB5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03745200"/>
        <c:axId val="-1603742880"/>
      </c:barChart>
      <c:catAx>
        <c:axId val="-160374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603742880"/>
        <c:crosses val="autoZero"/>
        <c:auto val="1"/>
        <c:lblAlgn val="ctr"/>
        <c:lblOffset val="100"/>
        <c:noMultiLvlLbl val="0"/>
      </c:catAx>
      <c:valAx>
        <c:axId val="-1603742880"/>
        <c:scaling>
          <c:orientation val="minMax"/>
        </c:scaling>
        <c:delete val="0"/>
        <c:axPos val="l"/>
        <c:majorGridlines/>
        <c:numFmt formatCode="_ * #\ ##0.000_)\ _€_ ;_ * \(#\ ##0.000\)\ _€_ ;_ * &quot;-&quot;??_)\ _€_ ;_ @_ " sourceLinked="1"/>
        <c:majorTickMark val="out"/>
        <c:minorTickMark val="none"/>
        <c:tickLblPos val="nextTo"/>
        <c:crossAx val="-1603745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0.78889</cdr:x>
      <cdr:y>0.07126</cdr:y>
    </cdr:from>
    <cdr:to>
      <cdr:x>0.83672</cdr:x>
      <cdr:y>0.14211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23758D33-C619-02BF-2E37-DCDB45FCE167}"/>
            </a:ext>
          </a:extLst>
        </cdr:cNvPr>
        <cdr:cNvSpPr txBox="1"/>
      </cdr:nvSpPr>
      <cdr:spPr>
        <a:xfrm xmlns:a="http://schemas.openxmlformats.org/drawingml/2006/main">
          <a:off x="4689507" y="500915"/>
          <a:ext cx="284322" cy="49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r-FR" sz="600" baseline="0" dirty="0">
              <a:solidFill>
                <a:schemeClr val="tx1"/>
              </a:solidFill>
            </a:rPr>
            <a:t>Nb. d'</a:t>
          </a:r>
          <a:r>
            <a:rPr lang="fr-FR" sz="600" dirty="0">
              <a:solidFill>
                <a:schemeClr val="tx1"/>
              </a:solidFill>
            </a:rPr>
            <a:t>étudiants</a:t>
          </a:r>
        </a:p>
        <a:p xmlns:a="http://schemas.openxmlformats.org/drawingml/2006/main">
          <a:pPr algn="ctr"/>
          <a:r>
            <a:rPr lang="fr-FR" sz="400" dirty="0">
              <a:solidFill>
                <a:schemeClr val="tx1"/>
              </a:solidFill>
            </a:rPr>
            <a:t>75000</a:t>
          </a:r>
          <a:endParaRPr lang="fr-FR" sz="100" dirty="0">
            <a:solidFill>
              <a:schemeClr val="tx1"/>
            </a:solidFill>
          </a:endParaRPr>
        </a:p>
        <a:p xmlns:a="http://schemas.openxmlformats.org/drawingml/2006/main">
          <a:pPr algn="ctr"/>
          <a:endParaRPr lang="fr-FR" sz="1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fr-FR" sz="400" dirty="0">
              <a:solidFill>
                <a:schemeClr val="tx1"/>
              </a:solidFill>
            </a:rPr>
            <a:t>50000</a:t>
          </a:r>
        </a:p>
        <a:p xmlns:a="http://schemas.openxmlformats.org/drawingml/2006/main">
          <a:pPr algn="ctr"/>
          <a:endParaRPr lang="fr-FR" sz="1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fr-FR" sz="400" dirty="0">
              <a:solidFill>
                <a:schemeClr val="tx1"/>
              </a:solidFill>
            </a:rPr>
            <a:t>25000</a:t>
          </a:r>
        </a:p>
        <a:p xmlns:a="http://schemas.openxmlformats.org/drawingml/2006/main">
          <a:pPr algn="ctr"/>
          <a:endParaRPr lang="fr-FR" sz="1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fr-FR" sz="400" dirty="0">
              <a:solidFill>
                <a:schemeClr val="tx1"/>
              </a:solidFill>
            </a:rPr>
            <a:t>10000</a:t>
          </a:r>
        </a:p>
        <a:p xmlns:a="http://schemas.openxmlformats.org/drawingml/2006/main">
          <a:endParaRPr lang="fr-FR" sz="3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0276BCC7-BF5D-D250-EE3F-6DD10607E3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AA3162-FE98-7CFF-D7CA-866B90EC5C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31F3ADC-9082-9443-92BB-2CE36F976619}" type="datetimeFigureOut">
              <a:rPr lang="fr-FR" altLang="fr-FR"/>
              <a:pPr/>
              <a:t>18/11/2024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D62DDA-BF7C-F9E7-7021-8975D51489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50F94F-B154-FB24-B0D1-6ED02F57A7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6E04A0-42E8-8741-9AED-458D58B68E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9F3CB4B3-446E-0EDE-DDF6-16C2F61BD9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45999F-1734-9684-72D3-85691C92C1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7B4F48-50B3-E542-A392-B1FFCCA13B47}" type="datetimeFigureOut">
              <a:rPr lang="fr-FR" altLang="fr-FR"/>
              <a:pPr/>
              <a:t>18/11/2024</a:t>
            </a:fld>
            <a:endParaRPr lang="fr-FR" altLang="fr-FR"/>
          </a:p>
        </p:txBody>
      </p:sp>
      <p:sp>
        <p:nvSpPr>
          <p:cNvPr id="4" name="Espace réservé de l’image des diapositives 3">
            <a:extLst>
              <a:ext uri="{FF2B5EF4-FFF2-40B4-BE49-F238E27FC236}">
                <a16:creationId xmlns:a16="http://schemas.microsoft.com/office/drawing/2014/main" id="{A05EA67A-A09B-EBE3-6BF8-1A0A441137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EE430FB9-B093-AD1E-EFFD-4E431BCC4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BC9E7D-B574-EAE7-ADD1-AB60F1FF66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8456D5-3144-5576-DBAD-B8EB2FE7A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4ABC2F-8DE7-3948-9C15-AD5D44E57D5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BC2F-8DE7-3948-9C15-AD5D44E57D52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59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>
            <a:extLst>
              <a:ext uri="{FF2B5EF4-FFF2-40B4-BE49-F238E27FC236}">
                <a16:creationId xmlns:a16="http://schemas.microsoft.com/office/drawing/2014/main" id="{8FFACD17-F05A-2AF9-B49E-3491F9E42D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Espace réservé des commentaires 2">
            <a:extLst>
              <a:ext uri="{FF2B5EF4-FFF2-40B4-BE49-F238E27FC236}">
                <a16:creationId xmlns:a16="http://schemas.microsoft.com/office/drawing/2014/main" id="{FF8F215C-7FD6-9164-9D7D-30FDD09057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/>
              <a:t>Mise en concurrence</a:t>
            </a:r>
          </a:p>
          <a:p>
            <a:pPr eaLnBrk="1" hangingPunct="1"/>
            <a:endParaRPr lang="fr-FR" altLang="fr-FR"/>
          </a:p>
        </p:txBody>
      </p:sp>
      <p:sp>
        <p:nvSpPr>
          <p:cNvPr id="16387" name="Espace réservé du numéro de diapositive 3">
            <a:extLst>
              <a:ext uri="{FF2B5EF4-FFF2-40B4-BE49-F238E27FC236}">
                <a16:creationId xmlns:a16="http://schemas.microsoft.com/office/drawing/2014/main" id="{CD766B1B-2D09-A83F-45CB-C334FCEB0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795EAE-F99F-0647-8D5B-2386926D1499}" type="slidenum">
              <a:rPr lang="fr-FR" altLang="fr-FR"/>
              <a:pPr/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BC2F-8DE7-3948-9C15-AD5D44E57D52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751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fin 2023</a:t>
            </a:r>
          </a:p>
          <a:p>
            <a:pPr marL="171450" indent="-171450">
              <a:buFontTx/>
              <a:buChar char="-"/>
            </a:pPr>
            <a:r>
              <a:rPr lang="fr-FR" dirty="0"/>
              <a:t>31 universités étaient en déficit</a:t>
            </a:r>
          </a:p>
          <a:p>
            <a:pPr marL="171450" indent="-171450">
              <a:buFontTx/>
              <a:buChar char="-"/>
            </a:pPr>
            <a:r>
              <a:rPr lang="fr-FR" dirty="0"/>
              <a:t>11 avaient un ratio masse salariale/ressources supérieur à 83%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2 avaient une trésorerie inférieure à 30 jours (La Réunion, Pau)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1 avait un </a:t>
            </a:r>
            <a:r>
              <a:rPr lang="fr-FR" dirty="0" err="1"/>
              <a:t>FdR</a:t>
            </a:r>
            <a:r>
              <a:rPr lang="fr-FR" dirty="0"/>
              <a:t> inférieur à 15 jours (Rennes2)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dirty="0"/>
              <a:t>En 2024</a:t>
            </a:r>
          </a:p>
          <a:p>
            <a:pPr marL="171450" indent="-171450">
              <a:buFontTx/>
              <a:buChar char="-"/>
            </a:pPr>
            <a:r>
              <a:rPr lang="fr-FR" dirty="0"/>
              <a:t>61 universités sur 76 sont en déficit en septembre 2024</a:t>
            </a:r>
          </a:p>
          <a:p>
            <a:pPr marL="171450" indent="-171450">
              <a:buFontTx/>
              <a:buChar char="-"/>
            </a:pPr>
            <a:r>
              <a:rPr lang="fr-FR" dirty="0"/>
              <a:t>25 ont un ratio masse salariale/ressources supérieur à 83%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17 ont une trésorerie inférieure à 30 jours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19 ont un </a:t>
            </a:r>
            <a:r>
              <a:rPr lang="fr-FR" dirty="0" err="1"/>
              <a:t>FdR</a:t>
            </a:r>
            <a:r>
              <a:rPr lang="fr-FR" dirty="0"/>
              <a:t> inférieur à 15 jours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BC2F-8DE7-3948-9C15-AD5D44E57D52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573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’image des diapositives 1">
            <a:extLst>
              <a:ext uri="{FF2B5EF4-FFF2-40B4-BE49-F238E27FC236}">
                <a16:creationId xmlns:a16="http://schemas.microsoft.com/office/drawing/2014/main" id="{8BEEAB9E-7FC0-28B9-8CA0-8626FA2EEF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Espace réservé des commentaires 2">
            <a:extLst>
              <a:ext uri="{FF2B5EF4-FFF2-40B4-BE49-F238E27FC236}">
                <a16:creationId xmlns:a16="http://schemas.microsoft.com/office/drawing/2014/main" id="{E559B2DA-2D52-C80B-4205-477383ACB9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Environ entre 50 et 100 emplois non publiés par rapport au plafond d’emploi Etat</a:t>
            </a:r>
          </a:p>
          <a:p>
            <a:pPr eaLnBrk="1" hangingPunct="1"/>
            <a:endParaRPr lang="fr-FR" altLang="fr-FR" dirty="0"/>
          </a:p>
        </p:txBody>
      </p:sp>
      <p:sp>
        <p:nvSpPr>
          <p:cNvPr id="22531" name="Espace réservé du numéro de diapositive 3">
            <a:extLst>
              <a:ext uri="{FF2B5EF4-FFF2-40B4-BE49-F238E27FC236}">
                <a16:creationId xmlns:a16="http://schemas.microsoft.com/office/drawing/2014/main" id="{0ED5D295-38F2-CE24-38ED-2DD0005F1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C144F8-3E48-D349-AFF7-555CDACF046A}" type="slidenum">
              <a:rPr lang="fr-FR" altLang="fr-FR"/>
              <a:pPr/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4F3F5A64-13B1-91FA-6F31-7449F7C79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468350" y="-9407525"/>
            <a:ext cx="26938288" cy="20204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0E0E72FE-2993-A9B8-32BB-3AE98D07F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97E5DEA-8DF8-09F0-A766-523EB136F6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9950" y="6462713"/>
            <a:ext cx="6654800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 syndicat de tous les enseignants chercheurs et enseignants du supérieur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B94E60D-D958-71F2-2857-EC584E67F8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62F8FF-703F-1D41-8A3F-C6C196B6BBB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07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540D20B-98FD-67F0-70F3-1940492681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9950" y="6462713"/>
            <a:ext cx="6105525" cy="523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i="1">
                <a:solidFill>
                  <a:schemeClr val="bg1"/>
                </a:solidFill>
              </a:rPr>
              <a:t>1. Cohérences et objectifs des réformes</a:t>
            </a:r>
          </a:p>
          <a:p>
            <a:endParaRPr lang="fr-FR" altLang="fr-FR" sz="1400" i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3180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089DC1EE-75F2-1E59-5730-430C2C949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20729A-6D4E-344B-ADAF-B52C31B680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996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9DB5F87-1440-4A60-DB22-6C82E91F8D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9950" y="6462713"/>
            <a:ext cx="6105525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Les 12 idées reçues sur les fusions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616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099C53-0693-1A34-B82E-1AE8633A9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DD213-8819-8C4E-B286-4459FF26061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898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2222E97-5D30-C130-D0CB-963A649CA2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9950" y="6462713"/>
            <a:ext cx="6105525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les pressions et intérêts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6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1D9AA0-F478-391F-F7CA-787284E69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60C730-824B-5F47-9087-CC91DBB539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280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EAD0D31-BCE4-FC7F-A292-A890EF72E8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9950" y="6462713"/>
            <a:ext cx="6105525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4. Les </a:t>
            </a:r>
            <a:r>
              <a:rPr lang="fr-FR" sz="14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COMUEs</a:t>
            </a:r>
            <a:endParaRPr lang="fr-FR" sz="14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323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CF284E-7128-88CE-57CF-2FC925331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E6BECC-7572-9346-AB48-A90F809EF0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869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CE64F0B8-A16F-4087-D9F8-7470C9BAC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774825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endParaRPr lang="fr-FR" altLang="fr-FR">
              <a:solidFill>
                <a:srgbClr val="3333CC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EF1B58-609A-2477-079C-6842A4348A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9950" y="6462713"/>
            <a:ext cx="6105525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5. Situation nationale et perspectives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9C0231-AFA1-58EF-20BD-6AEA728857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49AB35-58F2-7F4F-9977-AC3DB62205E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956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ADA88F-2B34-9F55-2D66-47BE6A7CE3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1700" y="6413500"/>
            <a:ext cx="6661150" cy="3698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 budget de l’enseignement supérieur et de la recherche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323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3C611F-3CEE-E68F-FD45-C91A4EC377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39C775-1ED4-B24D-BB3E-D5D41505D6A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928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4A008C-C3A6-36D3-EA6B-B3CF4F8DCC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D40C2A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Espace réservé du titre 1">
            <a:extLst>
              <a:ext uri="{FF2B5EF4-FFF2-40B4-BE49-F238E27FC236}">
                <a16:creationId xmlns:a16="http://schemas.microsoft.com/office/drawing/2014/main" id="{E54C084C-CD1B-0627-0BB7-A815A62D16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Espace réservé du texte 2">
            <a:extLst>
              <a:ext uri="{FF2B5EF4-FFF2-40B4-BE49-F238E27FC236}">
                <a16:creationId xmlns:a16="http://schemas.microsoft.com/office/drawing/2014/main" id="{4FC0083F-4A46-A808-37E5-7C3DB5223C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9E2F6B-42E3-FF4B-B28F-FFE26A144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21364148">
            <a:off x="236538" y="6426200"/>
            <a:ext cx="376237" cy="3683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2400" b="1"/>
            </a:lvl1pPr>
          </a:lstStyle>
          <a:p>
            <a:fld id="{548BDEF1-76EE-E541-91CB-58C4B6AD0E99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0" name="Image 8" descr="04 logo snesup q small.pdf">
            <a:extLst>
              <a:ext uri="{FF2B5EF4-FFF2-40B4-BE49-F238E27FC236}">
                <a16:creationId xmlns:a16="http://schemas.microsoft.com/office/drawing/2014/main" id="{28127ED0-E9B2-E7F6-0674-3A328473388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324600"/>
            <a:ext cx="1079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40C2A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40C2A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40C2A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40C2A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D40C2A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D40C2A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D40C2A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D40C2A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D40C2A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7933C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2C306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F8CB9-04F9-324E-A974-E5194F710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36838"/>
            <a:ext cx="8093075" cy="2305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b="1" dirty="0"/>
              <a:t>Le budget de l’enseignement supérieur et de la recherche</a:t>
            </a:r>
            <a:br>
              <a:rPr lang="fr-FR" altLang="fr-FR" b="1" dirty="0"/>
            </a:br>
            <a:br>
              <a:rPr lang="fr-FR" altLang="fr-FR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593BF5-1246-A015-63A5-F0C0AAC8D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650" y="4292600"/>
            <a:ext cx="8023225" cy="1657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dirty="0"/>
              <a:t>Assemblée générale, du 18 novembre 2024</a:t>
            </a:r>
          </a:p>
        </p:txBody>
      </p:sp>
      <p:sp>
        <p:nvSpPr>
          <p:cNvPr id="11267" name="Espace réservé du numéro de diapositive 3">
            <a:extLst>
              <a:ext uri="{FF2B5EF4-FFF2-40B4-BE49-F238E27FC236}">
                <a16:creationId xmlns:a16="http://schemas.microsoft.com/office/drawing/2014/main" id="{4CAB0A1A-C131-56EF-6857-6CA368209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16A91-92F6-0E4D-A7E9-89FAA3047D7B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pic>
        <p:nvPicPr>
          <p:cNvPr id="11268" name="Picture 2" descr="Résultat de recherche d'images pour &quot;parcours sup&quot;">
            <a:extLst>
              <a:ext uri="{FF2B5EF4-FFF2-40B4-BE49-F238E27FC236}">
                <a16:creationId xmlns:a16="http://schemas.microsoft.com/office/drawing/2014/main" id="{903474F5-620E-354F-10E6-594F33BE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34861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Résultat de recherche d'images pour &quot;snesup&quot;">
            <a:extLst>
              <a:ext uri="{FF2B5EF4-FFF2-40B4-BE49-F238E27FC236}">
                <a16:creationId xmlns:a16="http://schemas.microsoft.com/office/drawing/2014/main" id="{8C433B86-BB30-8100-B238-A3B400131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323056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8DC55-D22C-8C44-F94E-AF979087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0" y="0"/>
            <a:ext cx="2411759" cy="63813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700" dirty="0"/>
              <a:t>Progression de la </a:t>
            </a:r>
            <a:r>
              <a:rPr lang="fr-FR" sz="2000" dirty="0"/>
              <a:t>SCSP 2024/ SCSP 2023 </a:t>
            </a:r>
            <a:r>
              <a:rPr lang="fr-FR" sz="2700" dirty="0"/>
              <a:t>des universités en fonction de la SCSP 2024 par étudiant</a:t>
            </a:r>
            <a:br>
              <a:rPr lang="fr-FR" sz="2800" dirty="0"/>
            </a:br>
            <a:br>
              <a:rPr lang="fr-FR" sz="2800" dirty="0"/>
            </a:br>
            <a:r>
              <a:rPr lang="fr-FR" sz="2000" b="1" dirty="0">
                <a:solidFill>
                  <a:srgbClr val="C00000"/>
                </a:solidFill>
              </a:rPr>
              <a:t>Angers :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SCSP/Et : </a:t>
            </a:r>
            <a:r>
              <a:rPr lang="fr-FR" sz="2000" b="1" dirty="0">
                <a:solidFill>
                  <a:schemeClr val="tx1"/>
                </a:solidFill>
              </a:rPr>
              <a:t>5400 €/et.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National :</a:t>
            </a:r>
            <a:br>
              <a:rPr lang="fr-FR" sz="2000" b="1" dirty="0">
                <a:solidFill>
                  <a:srgbClr val="C00000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SCSP/et.</a:t>
            </a:r>
            <a:r>
              <a:rPr lang="fr-FR" sz="2000" b="1" dirty="0">
                <a:solidFill>
                  <a:schemeClr val="tx1"/>
                </a:solidFill>
              </a:rPr>
              <a:t> : 7600€/et.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dirty="0" err="1">
                <a:solidFill>
                  <a:schemeClr val="tx1"/>
                </a:solidFill>
              </a:rPr>
              <a:t>Upavs</a:t>
            </a:r>
            <a:r>
              <a:rPr lang="fr-FR" sz="2000" dirty="0">
                <a:solidFill>
                  <a:schemeClr val="tx1"/>
                </a:solidFill>
              </a:rPr>
              <a:t>: </a:t>
            </a:r>
            <a:r>
              <a:rPr lang="fr-FR" sz="2000" b="1" dirty="0">
                <a:solidFill>
                  <a:schemeClr val="tx1"/>
                </a:solidFill>
              </a:rPr>
              <a:t>7900€/et.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rgbClr val="FF0000"/>
                </a:solidFill>
              </a:rPr>
              <a:t>Dijon :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SCSP/Et : </a:t>
            </a:r>
            <a:r>
              <a:rPr lang="fr-FR" sz="2000" b="1" dirty="0">
                <a:solidFill>
                  <a:schemeClr val="tx1"/>
                </a:solidFill>
              </a:rPr>
              <a:t>7600 €/et.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rgbClr val="FF0000"/>
                </a:solidFill>
              </a:rPr>
              <a:t>Poitiers :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SCSP/Et : </a:t>
            </a:r>
            <a:r>
              <a:rPr lang="fr-FR" sz="2000" b="1" dirty="0">
                <a:solidFill>
                  <a:schemeClr val="tx1"/>
                </a:solidFill>
              </a:rPr>
              <a:t>8340 €/et.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rgbClr val="FF0000"/>
                </a:solidFill>
              </a:rPr>
              <a:t>Sorbonne U :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SCSP/Et : </a:t>
            </a:r>
            <a:r>
              <a:rPr lang="fr-FR" sz="2000" b="1" dirty="0">
                <a:solidFill>
                  <a:schemeClr val="tx1"/>
                </a:solidFill>
              </a:rPr>
              <a:t>10900 €/et.</a:t>
            </a:r>
            <a:endParaRPr lang="fr-FR" sz="2800" dirty="0"/>
          </a:p>
        </p:txBody>
      </p:sp>
      <p:sp>
        <p:nvSpPr>
          <p:cNvPr id="17410" name="Espace réservé du numéro de diapositive 2">
            <a:extLst>
              <a:ext uri="{FF2B5EF4-FFF2-40B4-BE49-F238E27FC236}">
                <a16:creationId xmlns:a16="http://schemas.microsoft.com/office/drawing/2014/main" id="{9DC77A1D-4CD9-438B-0BF2-F10D7F4A6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AF04CF-79F6-C247-84B1-2D693659FAA0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17439" name="Ellipse 17438">
            <a:extLst>
              <a:ext uri="{FF2B5EF4-FFF2-40B4-BE49-F238E27FC236}">
                <a16:creationId xmlns:a16="http://schemas.microsoft.com/office/drawing/2014/main" id="{3B852D42-001C-6D64-1625-4F628C52FC5A}"/>
              </a:ext>
            </a:extLst>
          </p:cNvPr>
          <p:cNvSpPr/>
          <p:nvPr/>
        </p:nvSpPr>
        <p:spPr>
          <a:xfrm>
            <a:off x="2809762" y="3312884"/>
            <a:ext cx="207499" cy="207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762654F-DF00-A74A-B088-BD3E7B646ED5}"/>
              </a:ext>
            </a:extLst>
          </p:cNvPr>
          <p:cNvGrpSpPr/>
          <p:nvPr/>
        </p:nvGrpSpPr>
        <p:grpSpPr>
          <a:xfrm>
            <a:off x="899592" y="-171400"/>
            <a:ext cx="5944437" cy="7029400"/>
            <a:chOff x="0" y="0"/>
            <a:chExt cx="19117383" cy="21270385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C8A6E2C5-CC88-668D-28D9-B23D7B5F9B3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91756744"/>
                </p:ext>
              </p:extLst>
            </p:nvPr>
          </p:nvGraphicFramePr>
          <p:xfrm>
            <a:off x="0" y="0"/>
            <a:ext cx="19117383" cy="212703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38397963-4B8E-5CC0-0B40-D1E0568D1D2E}"/>
                </a:ext>
              </a:extLst>
            </p:cNvPr>
            <p:cNvSpPr/>
            <p:nvPr/>
          </p:nvSpPr>
          <p:spPr>
            <a:xfrm>
              <a:off x="15176083" y="2239476"/>
              <a:ext cx="745066" cy="664065"/>
            </a:xfrm>
            <a:prstGeom prst="ellipse">
              <a:avLst/>
            </a:prstGeom>
            <a:noFill/>
            <a:ln w="63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50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E569006-21E5-37A3-C554-FD5B997D225E}"/>
                </a:ext>
              </a:extLst>
            </p:cNvPr>
            <p:cNvSpPr/>
            <p:nvPr/>
          </p:nvSpPr>
          <p:spPr>
            <a:xfrm>
              <a:off x="15032150" y="1982907"/>
              <a:ext cx="1032933" cy="920636"/>
            </a:xfrm>
            <a:prstGeom prst="ellipse">
              <a:avLst/>
            </a:prstGeom>
            <a:noFill/>
            <a:ln w="63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50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F88E931-FDE7-95BF-2129-7D31AC9F1501}"/>
                </a:ext>
              </a:extLst>
            </p:cNvPr>
            <p:cNvSpPr/>
            <p:nvPr/>
          </p:nvSpPr>
          <p:spPr>
            <a:xfrm>
              <a:off x="14905149" y="1756519"/>
              <a:ext cx="1286934" cy="1147023"/>
            </a:xfrm>
            <a:prstGeom prst="ellipse">
              <a:avLst/>
            </a:prstGeom>
            <a:noFill/>
            <a:ln w="63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50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3F26202-7B90-1097-229E-949597D6E3BF}"/>
                </a:ext>
              </a:extLst>
            </p:cNvPr>
            <p:cNvSpPr/>
            <p:nvPr/>
          </p:nvSpPr>
          <p:spPr>
            <a:xfrm>
              <a:off x="15320016" y="2496048"/>
              <a:ext cx="457200" cy="407494"/>
            </a:xfrm>
            <a:prstGeom prst="ellipse">
              <a:avLst/>
            </a:prstGeom>
            <a:noFill/>
            <a:ln w="63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5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C2E76-287C-21A0-DAB8-FB0A3CE73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3">
            <a:extLst>
              <a:ext uri="{FF2B5EF4-FFF2-40B4-BE49-F238E27FC236}">
                <a16:creationId xmlns:a16="http://schemas.microsoft.com/office/drawing/2014/main" id="{F5FC8F83-E823-561E-5AFA-18D17CEA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9036495" cy="893235"/>
          </a:xfrm>
        </p:spPr>
        <p:txBody>
          <a:bodyPr/>
          <a:lstStyle/>
          <a:p>
            <a:pPr eaLnBrk="1" hangingPunct="1"/>
            <a:r>
              <a:rPr lang="fr-FR" altLang="fr-FR" sz="4000" dirty="0">
                <a:solidFill>
                  <a:srgbClr val="C02B20"/>
                </a:solidFill>
              </a:rPr>
              <a:t>Un service public inégalitaire</a:t>
            </a:r>
          </a:p>
        </p:txBody>
      </p:sp>
      <p:sp>
        <p:nvSpPr>
          <p:cNvPr id="13314" name="Espace réservé du numéro de diapositive 1">
            <a:extLst>
              <a:ext uri="{FF2B5EF4-FFF2-40B4-BE49-F238E27FC236}">
                <a16:creationId xmlns:a16="http://schemas.microsoft.com/office/drawing/2014/main" id="{8B703350-5010-DB9E-128A-467E3F370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D645D1-309C-B343-BED4-F3BF9F194631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80F232-5C58-56F9-DA8C-9E559406AAA6}"/>
              </a:ext>
            </a:extLst>
          </p:cNvPr>
          <p:cNvSpPr txBox="1"/>
          <p:nvPr/>
        </p:nvSpPr>
        <p:spPr>
          <a:xfrm>
            <a:off x="2957541" y="885302"/>
            <a:ext cx="61864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0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"Il y a une base historique qui n’a pas évolué. À partir de là, les différences se sont accrues entre les universités, d’une façon qu’on comprend parce que l’État essaie d’appliquer une règle d’égalité de traitement. </a:t>
            </a:r>
            <a:r>
              <a:rPr lang="fr-FR" sz="2000" b="1" i="0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Mais appliquer un système égalitaire sur une base inégalitaire n’a jamais rien arrangé</a:t>
            </a:r>
            <a:r>
              <a:rPr lang="fr-FR" sz="2000" b="0" i="0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”.</a:t>
            </a:r>
            <a:endParaRPr lang="fr-FR" sz="2000" b="1" dirty="0"/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  <a:p>
            <a:pPr algn="ctr"/>
            <a:r>
              <a:rPr lang="fr-FR" sz="2000" b="0" i="0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« aujourd’hui, on est dans un système où </a:t>
            </a:r>
            <a:r>
              <a:rPr lang="fr-FR" sz="2000" b="1" i="0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les étudiants d’une même discipline - contrairement à ce que devrait permettre le service public - n’ont pas le même financement par l’État</a:t>
            </a:r>
            <a:r>
              <a:rPr lang="fr-FR" sz="2000" dirty="0">
                <a:solidFill>
                  <a:srgbClr val="333333"/>
                </a:solidFill>
                <a:latin typeface="Raleway" pitchFamily="2" charset="77"/>
              </a:rPr>
              <a:t> »</a:t>
            </a:r>
            <a:r>
              <a:rPr lang="fr-FR" sz="2000" b="0" i="0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.</a:t>
            </a:r>
          </a:p>
          <a:p>
            <a:pPr algn="ctr"/>
            <a:endParaRPr lang="fr-FR" sz="2000" dirty="0">
              <a:solidFill>
                <a:srgbClr val="333333"/>
              </a:solidFill>
              <a:latin typeface="Raleway" pitchFamily="2" charset="77"/>
            </a:endParaRPr>
          </a:p>
          <a:p>
            <a:pPr algn="ctr"/>
            <a:endParaRPr lang="fr-FR" sz="2000" dirty="0">
              <a:solidFill>
                <a:srgbClr val="333333"/>
              </a:solidFill>
              <a:latin typeface="Raleway" pitchFamily="2" charset="77"/>
            </a:endParaRPr>
          </a:p>
          <a:p>
            <a:pPr algn="ctr"/>
            <a:r>
              <a:rPr lang="fr-FR" sz="1400" b="0" u="none" strike="noStrike" dirty="0">
                <a:solidFill>
                  <a:srgbClr val="0070C0"/>
                </a:solidFill>
                <a:effectLst/>
                <a:latin typeface="Raleway" pitchFamily="2" charset="77"/>
              </a:rPr>
              <a:t>Anne </a:t>
            </a:r>
            <a:r>
              <a:rPr lang="fr-FR" sz="1400" b="0" u="none" strike="noStrike" dirty="0" err="1">
                <a:solidFill>
                  <a:srgbClr val="0070C0"/>
                </a:solidFill>
                <a:effectLst/>
                <a:latin typeface="Raleway" pitchFamily="2" charset="77"/>
              </a:rPr>
              <a:t>Fraïsse</a:t>
            </a:r>
            <a:r>
              <a:rPr lang="fr-FR" sz="1400" b="0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, présidente de l’université Paul Valéry–Montpellier 3.</a:t>
            </a:r>
            <a:endParaRPr lang="fr-FR" sz="1400" u="none" strike="noStrike" dirty="0">
              <a:solidFill>
                <a:srgbClr val="333333"/>
              </a:solidFill>
              <a:effectLst/>
              <a:latin typeface="Raleway" pitchFamily="2" charset="77"/>
            </a:endParaRPr>
          </a:p>
          <a:p>
            <a:pPr algn="ctr"/>
            <a:r>
              <a:rPr lang="fr-FR" sz="1400" i="1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In </a:t>
            </a:r>
            <a:r>
              <a:rPr lang="fr-FR" sz="1400" i="1" u="none" strike="noStrike" dirty="0">
                <a:solidFill>
                  <a:srgbClr val="0070C0"/>
                </a:solidFill>
                <a:effectLst/>
                <a:latin typeface="Raleway" pitchFamily="2" charset="77"/>
              </a:rPr>
              <a:t>l’Etudiant </a:t>
            </a:r>
            <a:r>
              <a:rPr lang="fr-FR" sz="1400" i="1" u="none" strike="noStrike" dirty="0" err="1">
                <a:solidFill>
                  <a:srgbClr val="0070C0"/>
                </a:solidFill>
                <a:effectLst/>
                <a:latin typeface="Raleway" pitchFamily="2" charset="77"/>
              </a:rPr>
              <a:t>EducPro</a:t>
            </a:r>
            <a:r>
              <a:rPr lang="fr-FR" sz="1400" i="1" u="none" strike="noStrike" dirty="0">
                <a:solidFill>
                  <a:srgbClr val="0070C0"/>
                </a:solidFill>
                <a:effectLst/>
                <a:latin typeface="Raleway" pitchFamily="2" charset="77"/>
              </a:rPr>
              <a:t> </a:t>
            </a:r>
            <a:r>
              <a:rPr lang="fr-FR" sz="1400" i="1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du </a:t>
            </a:r>
            <a:r>
              <a:rPr lang="fr-FR" sz="1400" b="1" i="1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15/11/2024</a:t>
            </a:r>
            <a:r>
              <a:rPr lang="fr-FR" sz="1400" i="1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, Judith </a:t>
            </a:r>
            <a:r>
              <a:rPr lang="fr-FR" sz="1400" i="1" u="none" strike="noStrike" dirty="0" err="1">
                <a:solidFill>
                  <a:srgbClr val="333333"/>
                </a:solidFill>
                <a:effectLst/>
                <a:latin typeface="Raleway" pitchFamily="2" charset="77"/>
              </a:rPr>
              <a:t>Dargère</a:t>
            </a:r>
            <a:endParaRPr lang="fr-FR" sz="1400" i="1" u="none" strike="noStrike" dirty="0">
              <a:solidFill>
                <a:srgbClr val="333333"/>
              </a:solidFill>
              <a:effectLst/>
              <a:latin typeface="Raleway" pitchFamily="2" charset="77"/>
            </a:endParaRPr>
          </a:p>
          <a:p>
            <a:pPr algn="ctr"/>
            <a:r>
              <a:rPr lang="fr-FR" sz="1400" i="1" u="none" strike="noStrike" dirty="0">
                <a:solidFill>
                  <a:srgbClr val="333333"/>
                </a:solidFill>
                <a:effectLst/>
                <a:latin typeface="Raleway" pitchFamily="2" charset="77"/>
              </a:rPr>
              <a:t>Budgets : les universités de sciences humaines et sociales s’estiment lésées</a:t>
            </a:r>
          </a:p>
          <a:p>
            <a:pPr algn="ctr"/>
            <a:endParaRPr lang="fr-FR" sz="2000" b="1" dirty="0"/>
          </a:p>
        </p:txBody>
      </p:sp>
      <p:pic>
        <p:nvPicPr>
          <p:cNvPr id="5" name="Image 4" descr="Une image contenant texte, capture d’écran, Police, Caractère coloré&#10;&#10;Description générée automatiquement">
            <a:extLst>
              <a:ext uri="{FF2B5EF4-FFF2-40B4-BE49-F238E27FC236}">
                <a16:creationId xmlns:a16="http://schemas.microsoft.com/office/drawing/2014/main" id="{A0854314-BB4B-6247-D31A-D0CE040DD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2827619" cy="1960614"/>
          </a:xfrm>
          <a:prstGeom prst="rect">
            <a:avLst/>
          </a:prstGeom>
        </p:spPr>
      </p:pic>
      <p:pic>
        <p:nvPicPr>
          <p:cNvPr id="7" name="Image 6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D60C757B-DD27-34F8-E818-B4707AD0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" y="3040177"/>
            <a:ext cx="2936594" cy="32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3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90BCEC2-D2CD-8AB6-EFEC-60F3B6FA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0" y="-1"/>
            <a:ext cx="2411759" cy="6413737"/>
          </a:xfrm>
        </p:spPr>
        <p:txBody>
          <a:bodyPr/>
          <a:lstStyle/>
          <a:p>
            <a:r>
              <a:rPr lang="fr-FR" sz="2400" dirty="0"/>
              <a:t>Taux de titularisation en fonction du taux d’encadrement par étudiants</a:t>
            </a:r>
            <a:br>
              <a:rPr lang="fr-FR" sz="2400" dirty="0"/>
            </a:br>
            <a:br>
              <a:rPr lang="fr-FR" sz="2400" dirty="0"/>
            </a:br>
            <a:r>
              <a:rPr lang="fr-FR" sz="1800" b="1" dirty="0">
                <a:solidFill>
                  <a:schemeClr val="tx1"/>
                </a:solidFill>
              </a:rPr>
              <a:t>Angers :</a:t>
            </a:r>
            <a:br>
              <a:rPr lang="fr-FR" sz="1800" b="1" dirty="0">
                <a:solidFill>
                  <a:schemeClr val="tx1"/>
                </a:solidFill>
              </a:rPr>
            </a:br>
            <a:r>
              <a:rPr lang="fr-FR" sz="1800" dirty="0" err="1">
                <a:solidFill>
                  <a:schemeClr val="tx1"/>
                </a:solidFill>
              </a:rPr>
              <a:t>Tx</a:t>
            </a:r>
            <a:r>
              <a:rPr lang="fr-FR" sz="1800" dirty="0">
                <a:solidFill>
                  <a:schemeClr val="tx1"/>
                </a:solidFill>
              </a:rPr>
              <a:t> : </a:t>
            </a:r>
            <a:r>
              <a:rPr lang="fr-FR" sz="1800" b="1" dirty="0">
                <a:solidFill>
                  <a:schemeClr val="tx1"/>
                </a:solidFill>
              </a:rPr>
              <a:t>7,6 agents/100et.</a:t>
            </a:r>
            <a:br>
              <a:rPr lang="fr-FR" sz="1800" b="1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37,4% contractuels dont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28% d’enseignants et 47% de BIATSS</a:t>
            </a:r>
            <a:br>
              <a:rPr lang="fr-FR" sz="1800" dirty="0">
                <a:solidFill>
                  <a:schemeClr val="tx1"/>
                </a:solidFill>
              </a:rPr>
            </a:b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b="1" dirty="0">
                <a:solidFill>
                  <a:schemeClr val="tx1"/>
                </a:solidFill>
              </a:rPr>
              <a:t>National :</a:t>
            </a:r>
            <a:br>
              <a:rPr lang="fr-FR" sz="1800" b="1" dirty="0">
                <a:solidFill>
                  <a:schemeClr val="tx1"/>
                </a:solidFill>
              </a:rPr>
            </a:br>
            <a:r>
              <a:rPr lang="fr-FR" sz="1800" dirty="0" err="1">
                <a:solidFill>
                  <a:schemeClr val="tx1"/>
                </a:solidFill>
              </a:rPr>
              <a:t>Tx</a:t>
            </a:r>
            <a:r>
              <a:rPr lang="fr-FR" sz="1800" b="1" dirty="0">
                <a:solidFill>
                  <a:schemeClr val="tx1"/>
                </a:solidFill>
              </a:rPr>
              <a:t> : 10,8 agents/100et</a:t>
            </a:r>
            <a:br>
              <a:rPr lang="fr-FR" sz="1800" b="1" dirty="0">
                <a:solidFill>
                  <a:schemeClr val="tx1"/>
                </a:solidFill>
              </a:rPr>
            </a:br>
            <a:r>
              <a:rPr lang="fr-FR" sz="1800" dirty="0" err="1">
                <a:solidFill>
                  <a:schemeClr val="tx1"/>
                </a:solidFill>
              </a:rPr>
              <a:t>Upavs</a:t>
            </a:r>
            <a:r>
              <a:rPr lang="fr-FR" sz="1800" dirty="0">
                <a:solidFill>
                  <a:schemeClr val="tx1"/>
                </a:solidFill>
              </a:rPr>
              <a:t>: </a:t>
            </a:r>
            <a:r>
              <a:rPr lang="fr-FR" sz="1800" b="1" dirty="0">
                <a:solidFill>
                  <a:schemeClr val="tx1"/>
                </a:solidFill>
              </a:rPr>
              <a:t>11,2 ag/100et</a:t>
            </a:r>
            <a:br>
              <a:rPr lang="fr-FR" sz="1800" b="1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35,8% contractuels dont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30% d’enseignants et 42% de BIATSS</a:t>
            </a:r>
            <a:br>
              <a:rPr lang="fr-FR" sz="1800" dirty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8435" name="Espace réservé du numéro de diapositive 2">
            <a:extLst>
              <a:ext uri="{FF2B5EF4-FFF2-40B4-BE49-F238E27FC236}">
                <a16:creationId xmlns:a16="http://schemas.microsoft.com/office/drawing/2014/main" id="{45122146-BEB2-5C2C-190B-E40ADB12CD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D2A0FA-95BE-9143-87F5-745EC92B2DA3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pic>
        <p:nvPicPr>
          <p:cNvPr id="36" name="Image 35" descr="Une image contenant texte, capture d’écran, diagramme&#10;&#10;Description générée automatiquement">
            <a:extLst>
              <a:ext uri="{FF2B5EF4-FFF2-40B4-BE49-F238E27FC236}">
                <a16:creationId xmlns:a16="http://schemas.microsoft.com/office/drawing/2014/main" id="{79056F50-A180-E5C1-5B7E-6886D09A0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0"/>
            <a:ext cx="59769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9541F-1361-ED95-CBCC-3F44DE3AD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3BDBD23-9234-24D3-7077-ADEE3519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" y="23995"/>
            <a:ext cx="9143999" cy="646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rgbClr val="C02B20"/>
                </a:solidFill>
              </a:rPr>
              <a:t>à Angers</a:t>
            </a:r>
            <a:endParaRPr lang="fr-FR" dirty="0">
              <a:solidFill>
                <a:srgbClr val="C02B20"/>
              </a:solidFill>
            </a:endParaRPr>
          </a:p>
        </p:txBody>
      </p:sp>
      <p:sp>
        <p:nvSpPr>
          <p:cNvPr id="14338" name="Espace réservé du numéro de diapositive 1">
            <a:extLst>
              <a:ext uri="{FF2B5EF4-FFF2-40B4-BE49-F238E27FC236}">
                <a16:creationId xmlns:a16="http://schemas.microsoft.com/office/drawing/2014/main" id="{2C6230DD-2CF8-8109-4CD4-1D646B19FA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8F058-5DB6-A545-903F-4D46B6054034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4D4908-AEAB-481B-36D8-C45E29BB4D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3373438"/>
            <a:ext cx="184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0520FBE-A9AA-EFD3-47C5-81D179D93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70983"/>
              </p:ext>
            </p:extLst>
          </p:nvPr>
        </p:nvGraphicFramePr>
        <p:xfrm>
          <a:off x="181831" y="544804"/>
          <a:ext cx="8780337" cy="5657268"/>
        </p:xfrm>
        <a:graphic>
          <a:graphicData uri="http://schemas.openxmlformats.org/drawingml/2006/table">
            <a:tbl>
              <a:tblPr/>
              <a:tblGrid>
                <a:gridCol w="3208201">
                  <a:extLst>
                    <a:ext uri="{9D8B030D-6E8A-4147-A177-3AD203B41FA5}">
                      <a16:colId xmlns:a16="http://schemas.microsoft.com/office/drawing/2014/main" val="2465697912"/>
                    </a:ext>
                  </a:extLst>
                </a:gridCol>
                <a:gridCol w="1507395">
                  <a:extLst>
                    <a:ext uri="{9D8B030D-6E8A-4147-A177-3AD203B41FA5}">
                      <a16:colId xmlns:a16="http://schemas.microsoft.com/office/drawing/2014/main" val="3573643556"/>
                    </a:ext>
                  </a:extLst>
                </a:gridCol>
                <a:gridCol w="1597218">
                  <a:extLst>
                    <a:ext uri="{9D8B030D-6E8A-4147-A177-3AD203B41FA5}">
                      <a16:colId xmlns:a16="http://schemas.microsoft.com/office/drawing/2014/main" val="3469096322"/>
                    </a:ext>
                  </a:extLst>
                </a:gridCol>
                <a:gridCol w="2467523">
                  <a:extLst>
                    <a:ext uri="{9D8B030D-6E8A-4147-A177-3AD203B41FA5}">
                      <a16:colId xmlns:a16="http://schemas.microsoft.com/office/drawing/2014/main" val="4056067976"/>
                    </a:ext>
                  </a:extLst>
                </a:gridCol>
              </a:tblGrid>
              <a:tr h="568010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Différents indicateurs</a:t>
                      </a:r>
                      <a:endParaRPr lang="fr-FR" sz="4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ANGERS</a:t>
                      </a:r>
                      <a:endParaRPr lang="fr-FR" sz="250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100" b="1" i="1" u="none" strike="noStrike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Moyenne nationale des </a:t>
                      </a:r>
                      <a:r>
                        <a:rPr lang="fr-FR" sz="1100" b="1" i="1" u="none" strike="noStrike" dirty="0" err="1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UPavS</a:t>
                      </a:r>
                      <a:r>
                        <a:rPr lang="fr-FR" sz="1100" b="1" i="1" u="none" strike="noStrike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</a:p>
                    <a:p>
                      <a:pPr algn="l" rtl="0" fontAlgn="t"/>
                      <a:r>
                        <a:rPr lang="fr-FR" sz="1100" b="1" i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total des universités, </a:t>
                      </a:r>
                      <a:r>
                        <a:rPr lang="fr-FR" sz="1100" b="1" i="1" u="none" strike="noStrike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ref</a:t>
                      </a:r>
                      <a:r>
                        <a:rPr lang="fr-FR" sz="1100" b="1" i="1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indicateurs MESR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1" i="1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Différences par rapport à la moyenne nationale </a:t>
                      </a:r>
                      <a:r>
                        <a:rPr lang="fr-FR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et impacts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7926"/>
                  </a:ext>
                </a:extLst>
              </a:tr>
              <a:tr h="39760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Subvention pour charge de service public </a:t>
                      </a:r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(SCSP pré-notifiée en 2024) </a:t>
                      </a:r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 étudiant</a:t>
                      </a:r>
                      <a:endParaRPr lang="fr-FR" sz="25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5 377 €</a:t>
                      </a:r>
                      <a:endParaRPr lang="fr-FR" sz="24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7 865 €</a:t>
                      </a:r>
                      <a:endParaRPr lang="fr-FR" sz="2400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 M€ </a:t>
                      </a:r>
                      <a:r>
                        <a:rPr lang="fr-FR" sz="8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de sous-financement dont </a:t>
                      </a:r>
                    </a:p>
                    <a:p>
                      <a:pPr algn="r" rtl="0" fontAlgn="t"/>
                      <a:r>
                        <a:rPr lang="fr-FR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 M€ </a:t>
                      </a:r>
                      <a:r>
                        <a:rPr lang="fr-FR" sz="8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de DGF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54487"/>
                  </a:ext>
                </a:extLst>
              </a:tr>
              <a:tr h="568010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Taux d’encadrement en agents </a:t>
                      </a:r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(titulaires et contractuels) pour 100 étudiants</a:t>
                      </a:r>
                      <a:endParaRPr lang="fr-FR" sz="25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952 emplois manquants</a:t>
                      </a:r>
                    </a:p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dont 50% E et EC et 50%  BIATSS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68452"/>
                  </a:ext>
                </a:extLst>
              </a:tr>
              <a:tr h="568010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Résultat net </a:t>
                      </a:r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septembre 2024</a:t>
                      </a:r>
                      <a:endParaRPr lang="fr-FR" sz="25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-8,6 M€</a:t>
                      </a:r>
                      <a:endParaRPr lang="fr-FR" sz="20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-286 M€</a:t>
                      </a:r>
                      <a:endParaRPr lang="fr-FR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dirty="0">
                          <a:solidFill>
                            <a:srgbClr val="C00000"/>
                          </a:solidFill>
                          <a:effectLst/>
                        </a:rPr>
                        <a:t>Nous aurions même du être autour de -18M€ sans les mesures d’austérité 2024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1736"/>
                  </a:ext>
                </a:extLst>
              </a:tr>
              <a:tr h="39760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Trésorerie en jours</a:t>
                      </a:r>
                      <a:endParaRPr lang="fr-FR" sz="25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&gt;30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dirty="0">
                          <a:effectLst/>
                        </a:rPr>
                        <a:t>Les salaires sont assurés</a:t>
                      </a:r>
                    </a:p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17/76 universités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12937"/>
                  </a:ext>
                </a:extLst>
              </a:tr>
              <a:tr h="39760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Fonds de roulement en jours</a:t>
                      </a:r>
                      <a:endParaRPr lang="fr-FR" sz="25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fr-FR" sz="20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&gt;15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Il reste mois de 5 M€</a:t>
                      </a:r>
                    </a:p>
                    <a:p>
                      <a:pPr algn="r" rtl="0" fontAlgn="t"/>
                      <a:r>
                        <a:rPr lang="fr-FR" sz="1200" i="1" dirty="0">
                          <a:solidFill>
                            <a:srgbClr val="C00000"/>
                          </a:solidFill>
                          <a:effectLst/>
                        </a:rPr>
                        <a:t>19/76 universités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23206"/>
                  </a:ext>
                </a:extLst>
              </a:tr>
              <a:tr h="39760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Prélèvement sur fonds de roulement 2024 </a:t>
                      </a:r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 janvier à septembre 2024)</a:t>
                      </a:r>
                      <a:endParaRPr lang="fr-FR" sz="1100" b="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-9,9 M€</a:t>
                      </a:r>
                      <a:endParaRPr lang="fr-FR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-1 265 M€</a:t>
                      </a:r>
                      <a:endParaRPr lang="fr-FR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1" dirty="0">
                          <a:effectLst/>
                        </a:rPr>
                        <a:t>Dans 1 an nous sommes en cessation de paiement 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196133"/>
                  </a:ext>
                </a:extLst>
              </a:tr>
              <a:tr h="39760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de personnels sur Produits encaissables</a:t>
                      </a:r>
                      <a:endParaRPr lang="fr-FR" sz="25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83,7%</a:t>
                      </a:r>
                      <a:endParaRPr lang="fr-FR" sz="20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&lt;83%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dirty="0">
                          <a:solidFill>
                            <a:srgbClr val="C00000"/>
                          </a:solidFill>
                          <a:effectLst/>
                        </a:rPr>
                        <a:t>bien que sous-encadré, nous dépassons … </a:t>
                      </a:r>
                      <a:r>
                        <a:rPr lang="fr-FR" sz="1200" i="1" dirty="0">
                          <a:solidFill>
                            <a:srgbClr val="C00000"/>
                          </a:solidFill>
                          <a:effectLst/>
                        </a:rPr>
                        <a:t>(25/76 universités)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937060"/>
                  </a:ext>
                </a:extLst>
              </a:tr>
              <a:tr h="39760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Ressources propres / produits encaissables</a:t>
                      </a:r>
                    </a:p>
                    <a:p>
                      <a:pPr algn="l" rtl="0" fontAlgn="t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2023 et 2024</a:t>
                      </a:r>
                      <a:endParaRPr lang="fr-FR" sz="25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20,2 et 21,2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26,6 et 28,9</a:t>
                      </a:r>
                      <a:endParaRPr lang="fr-FR" sz="1800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000" dirty="0">
                          <a:solidFill>
                            <a:srgbClr val="C00000"/>
                          </a:solidFill>
                          <a:effectLst/>
                        </a:rPr>
                        <a:t>Nos ressources propres sont également inférieures à celles des autres universités…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15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5">
            <a:extLst>
              <a:ext uri="{FF2B5EF4-FFF2-40B4-BE49-F238E27FC236}">
                <a16:creationId xmlns:a16="http://schemas.microsoft.com/office/drawing/2014/main" id="{F7F61B9C-A912-F6A0-EDEE-393802F2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8" y="0"/>
            <a:ext cx="9143999" cy="1412776"/>
          </a:xfrm>
        </p:spPr>
        <p:txBody>
          <a:bodyPr/>
          <a:lstStyle/>
          <a:p>
            <a:pPr eaLnBrk="1" hangingPunct="1"/>
            <a:r>
              <a:rPr lang="fr-FR" altLang="fr-FR" sz="3600" b="1" dirty="0"/>
              <a:t>Des conséquences sur l’offre de service public et nos conditions de travail</a:t>
            </a:r>
          </a:p>
        </p:txBody>
      </p:sp>
      <p:sp>
        <p:nvSpPr>
          <p:cNvPr id="16386" name="Espace réservé du contenu 6">
            <a:extLst>
              <a:ext uri="{FF2B5EF4-FFF2-40B4-BE49-F238E27FC236}">
                <a16:creationId xmlns:a16="http://schemas.microsoft.com/office/drawing/2014/main" id="{28091AAC-2BB2-A73F-1115-87D6306FC6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1412776"/>
            <a:ext cx="9144000" cy="482451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800" b="1" dirty="0">
                <a:solidFill>
                  <a:srgbClr val="C00000"/>
                </a:solidFill>
              </a:rPr>
              <a:t>Campagnes d’emplois </a:t>
            </a:r>
            <a:r>
              <a:rPr lang="fr-FR" sz="2800" dirty="0"/>
              <a:t>: </a:t>
            </a:r>
            <a:r>
              <a:rPr lang="fr-FR" sz="2800" dirty="0">
                <a:solidFill>
                  <a:srgbClr val="FF0000"/>
                </a:solidFill>
              </a:rPr>
              <a:t>gel de poste</a:t>
            </a:r>
            <a:r>
              <a:rPr lang="fr-FR" sz="2800" dirty="0"/>
              <a:t>, non remplacement des départs en retraites, remplacement par des ATER ou des </a:t>
            </a:r>
            <a:r>
              <a:rPr lang="fr-FR" sz="2800" dirty="0" err="1"/>
              <a:t>enseignant·es</a:t>
            </a:r>
            <a:r>
              <a:rPr lang="fr-FR" sz="2800" dirty="0"/>
              <a:t> </a:t>
            </a:r>
            <a:r>
              <a:rPr lang="fr-FR" sz="2800" dirty="0" err="1"/>
              <a:t>contractuel·les</a:t>
            </a:r>
            <a:r>
              <a:rPr lang="fr-FR" sz="2800" dirty="0"/>
              <a:t> durant une à deux années, suppressions de postes ;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800" b="1" dirty="0">
                <a:solidFill>
                  <a:srgbClr val="C00000"/>
                </a:solidFill>
              </a:rPr>
              <a:t>Offre et maquettes des Formations</a:t>
            </a:r>
            <a:r>
              <a:rPr lang="fr-FR" sz="2800" dirty="0"/>
              <a:t> : </a:t>
            </a:r>
            <a:r>
              <a:rPr lang="fr-FR" sz="2800" dirty="0">
                <a:solidFill>
                  <a:srgbClr val="FF0000"/>
                </a:solidFill>
              </a:rPr>
              <a:t>diminuer les capacités d’accueil</a:t>
            </a:r>
            <a:r>
              <a:rPr lang="fr-FR" sz="2800" dirty="0"/>
              <a:t>, diminuer les heures des maquettes de formation, diminuer les cours magistraux, diminuer les TD et les TP ; dans les EPE création de formations avec des frais d’inscription dérogatoire aux arrêtés LMD ;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800" b="1" dirty="0">
                <a:solidFill>
                  <a:srgbClr val="C00000"/>
                </a:solidFill>
              </a:rPr>
              <a:t>Modalité pédagogique </a:t>
            </a:r>
            <a:r>
              <a:rPr lang="fr-FR" sz="2800" dirty="0"/>
              <a:t>: imposition de passer les formations par apprentissage pour faire rentrer des ressources propres ;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800" b="1" dirty="0">
                <a:solidFill>
                  <a:srgbClr val="C00000"/>
                </a:solidFill>
              </a:rPr>
              <a:t>Organisation des formations </a:t>
            </a:r>
            <a:r>
              <a:rPr lang="fr-FR" sz="2800" dirty="0"/>
              <a:t>: augmentation des tailles de groupe ;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800" b="1" dirty="0">
                <a:solidFill>
                  <a:srgbClr val="C00000"/>
                </a:solidFill>
              </a:rPr>
              <a:t>Conditions de travail </a:t>
            </a:r>
            <a:r>
              <a:rPr lang="fr-FR" sz="2800" dirty="0"/>
              <a:t>: augmentation de la charge de travail administrative des collègues BIATSS et E ou EC titulaires 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fr-FR" altLang="fr-FR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FBE7C-E0B1-E1A8-AD9F-FFC5384D6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BD29E95-B29E-03B4-7B75-38C6E81F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rgbClr val="C02B20"/>
                </a:solidFill>
              </a:rPr>
              <a:t>Nos revendications </a:t>
            </a:r>
            <a:r>
              <a:rPr lang="fr-FR" sz="2200" dirty="0">
                <a:solidFill>
                  <a:schemeClr val="tx2"/>
                </a:solidFill>
              </a:rPr>
              <a:t>(qui illustrent ce à quoi les milliards correspondent)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338" name="Espace réservé du numéro de diapositive 1">
            <a:extLst>
              <a:ext uri="{FF2B5EF4-FFF2-40B4-BE49-F238E27FC236}">
                <a16:creationId xmlns:a16="http://schemas.microsoft.com/office/drawing/2014/main" id="{571D7129-9E66-C6AE-9585-4B1F8D221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8F058-5DB6-A545-903F-4D46B6054034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EFB4E2-E381-F584-9A2F-819967CE13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3373438"/>
            <a:ext cx="184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73FF12-F62D-EC0D-4C29-955A4D6458CB}"/>
              </a:ext>
            </a:extLst>
          </p:cNvPr>
          <p:cNvSpPr txBox="1"/>
          <p:nvPr/>
        </p:nvSpPr>
        <p:spPr>
          <a:xfrm>
            <a:off x="467544" y="849508"/>
            <a:ext cx="82089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une augmentation de 28 % du budget de la MIRES, soit </a:t>
            </a:r>
            <a:r>
              <a:rPr lang="fr-FR" b="1" dirty="0">
                <a:solidFill>
                  <a:srgbClr val="C00000"/>
                </a:solidFill>
                <a:effectLst/>
                <a:latin typeface="Helvetica" pitchFamily="2" charset="0"/>
              </a:rPr>
              <a:t>8 Md€ en 2025 </a:t>
            </a:r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:</a:t>
            </a:r>
          </a:p>
          <a:p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• </a:t>
            </a:r>
            <a:r>
              <a:rPr lang="fr-FR" b="1" dirty="0">
                <a:solidFill>
                  <a:srgbClr val="C00000"/>
                </a:solidFill>
                <a:effectLst/>
                <a:latin typeface="Helvetica" pitchFamily="2" charset="0"/>
              </a:rPr>
              <a:t>2,5 Md€ pour l’encadrement des </a:t>
            </a:r>
            <a:r>
              <a:rPr lang="fr-FR" b="1" dirty="0" err="1">
                <a:solidFill>
                  <a:srgbClr val="C00000"/>
                </a:solidFill>
                <a:effectLst/>
                <a:latin typeface="Helvetica" pitchFamily="2" charset="0"/>
              </a:rPr>
              <a:t>étudiant·es</a:t>
            </a:r>
            <a:r>
              <a:rPr lang="fr-FR" b="1" dirty="0">
                <a:solidFill>
                  <a:srgbClr val="C00000"/>
                </a:solidFill>
                <a:effectLst/>
                <a:latin typeface="Helvetica" pitchFamily="2" charset="0"/>
              </a:rPr>
              <a:t> </a:t>
            </a:r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dont </a:t>
            </a:r>
          </a:p>
          <a:p>
            <a:pPr marL="587375"/>
            <a:r>
              <a:rPr lang="fr-FR" dirty="0">
                <a:solidFill>
                  <a:srgbClr val="C00000"/>
                </a:solidFill>
                <a:latin typeface="Helvetica" pitchFamily="2" charset="0"/>
              </a:rPr>
              <a:t>+ </a:t>
            </a:r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1 Md€ pour créer immédiatement 12 000 postes de titulaires de toutes catégories confondues </a:t>
            </a:r>
            <a:r>
              <a:rPr lang="fr-FR" sz="1200" dirty="0">
                <a:effectLst/>
                <a:latin typeface="Helvetica" pitchFamily="2" charset="0"/>
              </a:rPr>
              <a:t>(</a:t>
            </a:r>
            <a:r>
              <a:rPr lang="fr-FR" sz="1200" dirty="0" err="1">
                <a:effectLst/>
                <a:latin typeface="Helvetica" pitchFamily="2" charset="0"/>
              </a:rPr>
              <a:t>enseignant·es</a:t>
            </a:r>
            <a:r>
              <a:rPr lang="fr-FR" sz="1200" dirty="0">
                <a:effectLst/>
                <a:latin typeface="Helvetica" pitchFamily="2" charset="0"/>
              </a:rPr>
              <a:t>, </a:t>
            </a:r>
            <a:r>
              <a:rPr lang="fr-FR" sz="1200" dirty="0" err="1">
                <a:effectLst/>
                <a:latin typeface="Helvetica" pitchFamily="2" charset="0"/>
              </a:rPr>
              <a:t>enseignant·es-chercheur·es</a:t>
            </a:r>
            <a:r>
              <a:rPr lang="fr-FR" sz="1200" dirty="0">
                <a:effectLst/>
                <a:latin typeface="Helvetica" pitchFamily="2" charset="0"/>
              </a:rPr>
              <a:t>, </a:t>
            </a:r>
            <a:r>
              <a:rPr lang="fr-FR" sz="1200" dirty="0" err="1">
                <a:effectLst/>
                <a:latin typeface="Helvetica" pitchFamily="2" charset="0"/>
              </a:rPr>
              <a:t>technicien·nes</a:t>
            </a:r>
            <a:r>
              <a:rPr lang="fr-FR" sz="1200" dirty="0">
                <a:effectLst/>
                <a:latin typeface="Helvetica" pitchFamily="2" charset="0"/>
              </a:rPr>
              <a:t>, </a:t>
            </a:r>
            <a:r>
              <a:rPr lang="fr-FR" sz="1200" dirty="0" err="1">
                <a:effectLst/>
                <a:latin typeface="Helvetica" pitchFamily="2" charset="0"/>
              </a:rPr>
              <a:t>ingénieur·es</a:t>
            </a:r>
            <a:r>
              <a:rPr lang="fr-FR" sz="1200" dirty="0">
                <a:effectLst/>
                <a:latin typeface="Helvetica" pitchFamily="2" charset="0"/>
              </a:rPr>
              <a:t>, </a:t>
            </a:r>
            <a:r>
              <a:rPr lang="fr-FR" sz="1200" dirty="0" err="1">
                <a:effectLst/>
                <a:latin typeface="Helvetica" pitchFamily="2" charset="0"/>
              </a:rPr>
              <a:t>administratif·ves</a:t>
            </a:r>
            <a:r>
              <a:rPr lang="fr-FR" sz="1200" dirty="0">
                <a:effectLst/>
                <a:latin typeface="Helvetica" pitchFamily="2" charset="0"/>
              </a:rPr>
              <a:t>) </a:t>
            </a:r>
            <a:r>
              <a:rPr lang="fr-FR" dirty="0">
                <a:effectLst/>
                <a:latin typeface="Helvetica" pitchFamily="2" charset="0"/>
              </a:rPr>
              <a:t>permettant juste de réduire de moitié les inégalités d’encadrement entre établissements ;</a:t>
            </a:r>
          </a:p>
          <a:p>
            <a:pPr marL="587375"/>
            <a:r>
              <a:rPr lang="fr-FR" dirty="0">
                <a:solidFill>
                  <a:srgbClr val="C00000"/>
                </a:solidFill>
                <a:latin typeface="Helvetica" pitchFamily="2" charset="0"/>
              </a:rPr>
              <a:t>+ </a:t>
            </a:r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1,5 Md€ pour créer les 150 000 places en 1er et 2e cycles </a:t>
            </a:r>
            <a:r>
              <a:rPr lang="fr-FR" dirty="0">
                <a:effectLst/>
                <a:latin typeface="Helvetica" pitchFamily="2" charset="0"/>
              </a:rPr>
              <a:t>afin</a:t>
            </a:r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 </a:t>
            </a:r>
            <a:r>
              <a:rPr lang="fr-FR" dirty="0">
                <a:effectLst/>
                <a:latin typeface="Helvetica" pitchFamily="2" charset="0"/>
              </a:rPr>
              <a:t>d’accueillir toutes celles et tous ceux qui souhaitent poursuivre leur formation dans les établissements publics </a:t>
            </a:r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;</a:t>
            </a:r>
          </a:p>
          <a:p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• </a:t>
            </a:r>
            <a:r>
              <a:rPr lang="fr-FR" b="1" dirty="0">
                <a:solidFill>
                  <a:srgbClr val="C00000"/>
                </a:solidFill>
                <a:effectLst/>
                <a:latin typeface="Helvetica" pitchFamily="2" charset="0"/>
              </a:rPr>
              <a:t>2 Md€ pour la recherche</a:t>
            </a:r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 ;</a:t>
            </a:r>
          </a:p>
          <a:p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• </a:t>
            </a:r>
            <a:r>
              <a:rPr lang="fr-FR" b="1" dirty="0">
                <a:solidFill>
                  <a:srgbClr val="C00000"/>
                </a:solidFill>
                <a:effectLst/>
                <a:latin typeface="Helvetica" pitchFamily="2" charset="0"/>
              </a:rPr>
              <a:t>2,5 Md€ pour l’augmentation de 10 % du point d’indice </a:t>
            </a:r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permettant de rattraper la perte du pouvoir d’achat depuis 2000 ;</a:t>
            </a:r>
          </a:p>
          <a:p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• </a:t>
            </a:r>
            <a:r>
              <a:rPr lang="fr-FR" b="1" dirty="0">
                <a:solidFill>
                  <a:srgbClr val="C00000"/>
                </a:solidFill>
                <a:effectLst/>
                <a:latin typeface="Helvetica" pitchFamily="2" charset="0"/>
              </a:rPr>
              <a:t>1 Md€ pour la rénovation immobilière </a:t>
            </a:r>
            <a:r>
              <a:rPr lang="fr-FR" dirty="0">
                <a:solidFill>
                  <a:srgbClr val="C00000"/>
                </a:solidFill>
                <a:effectLst/>
                <a:latin typeface="Helvetica" pitchFamily="2" charset="0"/>
              </a:rPr>
              <a:t>– effort qu’il faudrait maintenir pendant cinq ans p</a:t>
            </a:r>
            <a:r>
              <a:rPr lang="fr-FR" sz="18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our tenir les accords de Paris et respecter le décret tertiaire.</a:t>
            </a:r>
            <a:endParaRPr lang="fr-FR" dirty="0">
              <a:solidFill>
                <a:srgbClr val="C00000"/>
              </a:solidFill>
              <a:effectLst/>
              <a:latin typeface="Helvetica" pitchFamily="2" charset="0"/>
            </a:endParaRPr>
          </a:p>
          <a:p>
            <a:endParaRPr lang="fr-FR" dirty="0">
              <a:solidFill>
                <a:srgbClr val="C00000"/>
              </a:solidFill>
              <a:effectLst/>
              <a:latin typeface="Helvetica" pitchFamily="2" charset="0"/>
            </a:endParaRPr>
          </a:p>
          <a:p>
            <a:pPr algn="ctr"/>
            <a:r>
              <a:rPr lang="fr-FR" sz="1600" dirty="0">
                <a:effectLst/>
                <a:latin typeface="Helvetica" pitchFamily="2" charset="0"/>
              </a:rPr>
              <a:t>Dans un second temps, dès 2026, la mise en place </a:t>
            </a:r>
            <a:r>
              <a:rPr lang="fr-FR" sz="1600" b="1" dirty="0">
                <a:solidFill>
                  <a:srgbClr val="C00000"/>
                </a:solidFill>
                <a:effectLst/>
                <a:latin typeface="Helvetica" pitchFamily="2" charset="0"/>
              </a:rPr>
              <a:t>d’un plan pluriannuel d’emplois statutaires</a:t>
            </a:r>
            <a:r>
              <a:rPr lang="fr-FR" sz="1600" dirty="0">
                <a:effectLst/>
                <a:latin typeface="Helvetica" pitchFamily="2" charset="0"/>
              </a:rPr>
              <a:t> de </a:t>
            </a:r>
            <a:r>
              <a:rPr lang="fr-FR" sz="1600" b="1" dirty="0">
                <a:effectLst/>
                <a:latin typeface="Helvetica" pitchFamily="2" charset="0"/>
              </a:rPr>
              <a:t>6000 postes par an jusqu’en 2035</a:t>
            </a:r>
            <a:r>
              <a:rPr lang="fr-FR" sz="1600" dirty="0">
                <a:effectLst/>
                <a:latin typeface="Helvetica" pitchFamily="2" charset="0"/>
              </a:rPr>
              <a:t>, représenterait un effort supplémentaire de </a:t>
            </a:r>
            <a:r>
              <a:rPr lang="fr-FR" sz="1600" b="1" dirty="0">
                <a:effectLst/>
                <a:latin typeface="Helvetica" pitchFamily="2" charset="0"/>
              </a:rPr>
              <a:t>6,7 milliards d’euros à terme</a:t>
            </a:r>
            <a:r>
              <a:rPr lang="fr-FR" sz="1600" dirty="0">
                <a:effectLst/>
                <a:latin typeface="Helvetica" pitchFamily="2" charset="0"/>
              </a:rPr>
              <a:t>, ce qui pourrait enfin nous amener à consacrer </a:t>
            </a:r>
            <a:r>
              <a:rPr lang="fr-FR" sz="1600" b="1" dirty="0">
                <a:effectLst/>
                <a:latin typeface="Helvetica" pitchFamily="2" charset="0"/>
              </a:rPr>
              <a:t>2 % du PIB à l’enseignement supérieur </a:t>
            </a:r>
            <a:r>
              <a:rPr lang="fr-FR" sz="1600" dirty="0">
                <a:effectLst/>
                <a:latin typeface="Helvetica" pitchFamily="2" charset="0"/>
              </a:rPr>
              <a:t>et </a:t>
            </a:r>
            <a:r>
              <a:rPr lang="fr-FR" sz="1600" b="1" dirty="0">
                <a:effectLst/>
                <a:latin typeface="Helvetica" pitchFamily="2" charset="0"/>
              </a:rPr>
              <a:t>1 % du PIB à la recherche publique.</a:t>
            </a:r>
          </a:p>
          <a:p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4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>
            <a:extLst>
              <a:ext uri="{FF2B5EF4-FFF2-40B4-BE49-F238E27FC236}">
                <a16:creationId xmlns:a16="http://schemas.microsoft.com/office/drawing/2014/main" id="{29445737-257F-44A2-5921-80DA270B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r-FR" altLang="fr-FR"/>
              <a:t>Et pourtant de l’argent : il y en a …</a:t>
            </a:r>
          </a:p>
        </p:txBody>
      </p:sp>
      <p:sp>
        <p:nvSpPr>
          <p:cNvPr id="29698" name="Espace réservé du numéro de diapositive 2">
            <a:extLst>
              <a:ext uri="{FF2B5EF4-FFF2-40B4-BE49-F238E27FC236}">
                <a16:creationId xmlns:a16="http://schemas.microsoft.com/office/drawing/2014/main" id="{1EBE6678-AE3D-C206-57CB-1A446EAAE1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CF854-9493-1242-B9F6-E018453A9639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10D03B-9927-7352-EA8F-C930194692D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4356" y="893235"/>
            <a:ext cx="8919644" cy="526626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/>
              <a:t>CIR en 2024 (près de 8 G€) : </a:t>
            </a:r>
          </a:p>
          <a:p>
            <a:pPr marL="742950" lvl="2" indent="-34290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En 20 ans  : de </a:t>
            </a:r>
            <a:r>
              <a:rPr lang="fr-FR" b="1" dirty="0">
                <a:solidFill>
                  <a:srgbClr val="008000"/>
                </a:solidFill>
              </a:rPr>
              <a:t>0,43 G€</a:t>
            </a:r>
            <a:r>
              <a:rPr lang="fr-FR" dirty="0">
                <a:solidFill>
                  <a:srgbClr val="00800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en 2003  puis à </a:t>
            </a:r>
            <a:r>
              <a:rPr lang="fr-FR" b="1" dirty="0">
                <a:solidFill>
                  <a:schemeClr val="accent1"/>
                </a:solidFill>
              </a:rPr>
              <a:t>1,8 G€</a:t>
            </a:r>
            <a:r>
              <a:rPr lang="fr-FR" dirty="0">
                <a:solidFill>
                  <a:srgbClr val="00800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en 2007 et à </a:t>
            </a:r>
            <a:r>
              <a:rPr lang="fr-FR" b="1" dirty="0">
                <a:solidFill>
                  <a:srgbClr val="FF6600"/>
                </a:solidFill>
              </a:rPr>
              <a:t>7,3 G€ </a:t>
            </a:r>
            <a:r>
              <a:rPr lang="fr-FR" dirty="0">
                <a:solidFill>
                  <a:schemeClr val="tx1"/>
                </a:solidFill>
              </a:rPr>
              <a:t>en 2023 </a:t>
            </a:r>
            <a:r>
              <a:rPr lang="fr-FR" b="1" dirty="0">
                <a:solidFill>
                  <a:srgbClr val="FF6600"/>
                </a:solidFill>
              </a:rPr>
              <a:t>+305%</a:t>
            </a:r>
            <a:endParaRPr lang="fr-FR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/>
              <a:t>Aides à apprentissage en 2024 : +25 G€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/>
              <a:t>Suppression de la taxe d’habitation entre 2020 et 2023 (-20 G€)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/>
              <a:t>Transformation de l’ISF en IFI en 2018 (-4 G€) ; Flat Taxe (-2 G€)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/>
              <a:t>CICE (-40 G€ en 2016) pour ? Emplois ; baisse des impôts de production CVAE en 2023 (-7 G€)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/>
              <a:t>Taxe sur les superprofits de l’ensemble des secteurs (+28 G€)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/>
              <a:t>Niches fiscales (-15 G€) et niches sociales (-90 G€)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/>
              <a:t>évasion fiscale (-80 G€),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FR" dirty="0"/>
              <a:t>Taxation unitaire des multinationales (+18 G€) …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8748325D-982B-A44F-B1AE-368773907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566608"/>
              </p:ext>
            </p:extLst>
          </p:nvPr>
        </p:nvGraphicFramePr>
        <p:xfrm>
          <a:off x="624957" y="1412776"/>
          <a:ext cx="7128792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70343-26CB-AC70-10DC-52855C3E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769" name="Espace réservé du numéro de diapositive 1">
            <a:extLst>
              <a:ext uri="{FF2B5EF4-FFF2-40B4-BE49-F238E27FC236}">
                <a16:creationId xmlns:a16="http://schemas.microsoft.com/office/drawing/2014/main" id="{0169BE17-4392-052F-ACE4-A1B8E04BA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E2B854-8FDB-9647-889F-0A6D80A68EC2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2770" name="Text Box 1">
            <a:extLst>
              <a:ext uri="{FF2B5EF4-FFF2-40B4-BE49-F238E27FC236}">
                <a16:creationId xmlns:a16="http://schemas.microsoft.com/office/drawing/2014/main" id="{9B2B0DDF-25C5-2592-7241-27692DD6C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1834B62F-79D0-0C08-CFAA-A06486176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5700"/>
            <a:ext cx="9144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22300" indent="-5143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spcBef>
                <a:spcPts val="800"/>
              </a:spcBef>
              <a:buFontTx/>
              <a:buNone/>
            </a:pPr>
            <a:r>
              <a:rPr lang="fr-FR" altLang="fr-FR" sz="3200">
                <a:solidFill>
                  <a:schemeClr val="tx1"/>
                </a:solidFill>
              </a:rPr>
              <a:t>La </a:t>
            </a:r>
            <a:r>
              <a:rPr lang="fr-FR" altLang="fr-FR" sz="3200" b="1">
                <a:solidFill>
                  <a:srgbClr val="FF6600"/>
                </a:solidFill>
              </a:rPr>
              <a:t>fonction publique </a:t>
            </a:r>
            <a:r>
              <a:rPr lang="fr-FR" altLang="fr-FR" sz="3200">
                <a:solidFill>
                  <a:schemeClr val="tx1"/>
                </a:solidFill>
              </a:rPr>
              <a:t>n'est pas une dépense ni une charge c'est </a:t>
            </a:r>
            <a:r>
              <a:rPr lang="fr-FR" altLang="fr-FR" sz="3200" b="1">
                <a:solidFill>
                  <a:srgbClr val="FF6600"/>
                </a:solidFill>
              </a:rPr>
              <a:t>une production valeur</a:t>
            </a:r>
            <a:r>
              <a:rPr lang="fr-FR" altLang="fr-FR" sz="3200">
                <a:solidFill>
                  <a:schemeClr val="tx1"/>
                </a:solidFill>
              </a:rPr>
              <a:t>, </a:t>
            </a:r>
            <a:r>
              <a:rPr lang="fr-FR" altLang="fr-FR" sz="3200" b="1">
                <a:solidFill>
                  <a:srgbClr val="FF6600"/>
                </a:solidFill>
              </a:rPr>
              <a:t>un investissement </a:t>
            </a:r>
            <a:r>
              <a:rPr lang="fr-FR" altLang="fr-FR" sz="3200">
                <a:solidFill>
                  <a:schemeClr val="tx1"/>
                </a:solidFill>
              </a:rPr>
              <a:t>et </a:t>
            </a:r>
            <a:r>
              <a:rPr lang="fr-FR" altLang="fr-FR" sz="3200" b="1">
                <a:solidFill>
                  <a:srgbClr val="FF6600"/>
                </a:solidFill>
              </a:rPr>
              <a:t>une richesse</a:t>
            </a:r>
          </a:p>
          <a:p>
            <a:pPr lvl="1" algn="ctr">
              <a:spcBef>
                <a:spcPts val="800"/>
              </a:spcBef>
              <a:buFontTx/>
              <a:buNone/>
            </a:pPr>
            <a:r>
              <a:rPr lang="fr-FR" altLang="fr-FR" sz="3200">
                <a:solidFill>
                  <a:schemeClr val="tx1"/>
                </a:solidFill>
              </a:rPr>
              <a:t>L’</a:t>
            </a:r>
            <a:r>
              <a:rPr lang="fr-FR" altLang="fr-FR" sz="3200" b="1">
                <a:solidFill>
                  <a:srgbClr val="0000FF"/>
                </a:solidFill>
              </a:rPr>
              <a:t>enseignement supérieur et la recherche</a:t>
            </a:r>
            <a:r>
              <a:rPr lang="fr-FR" altLang="fr-FR" sz="3200">
                <a:solidFill>
                  <a:schemeClr val="tx1"/>
                </a:solidFill>
              </a:rPr>
              <a:t> produisent une des plus précieuse, </a:t>
            </a:r>
            <a:r>
              <a:rPr lang="fr-FR" altLang="fr-FR" sz="3200" b="1">
                <a:solidFill>
                  <a:srgbClr val="0000FF"/>
                </a:solidFill>
              </a:rPr>
              <a:t>la connaissance </a:t>
            </a:r>
            <a:r>
              <a:rPr lang="fr-FR" altLang="fr-FR" sz="3200">
                <a:solidFill>
                  <a:schemeClr val="tx1"/>
                </a:solidFill>
              </a:rPr>
              <a:t>et contribue par la formation à sa </a:t>
            </a:r>
            <a:r>
              <a:rPr lang="fr-FR" altLang="fr-FR" sz="3200" b="1">
                <a:solidFill>
                  <a:srgbClr val="0000FF"/>
                </a:solidFill>
              </a:rPr>
              <a:t>transmission </a:t>
            </a:r>
            <a:r>
              <a:rPr lang="fr-FR" altLang="fr-FR" sz="3200">
                <a:solidFill>
                  <a:schemeClr val="tx1"/>
                </a:solidFill>
              </a:rPr>
              <a:t>et à </a:t>
            </a:r>
            <a:r>
              <a:rPr lang="fr-FR" altLang="fr-FR" sz="3200" b="1">
                <a:solidFill>
                  <a:srgbClr val="0000FF"/>
                </a:solidFill>
              </a:rPr>
              <a:t>l’émancipation </a:t>
            </a:r>
            <a:r>
              <a:rPr lang="fr-FR" altLang="fr-FR" sz="3200">
                <a:solidFill>
                  <a:schemeClr val="tx1"/>
                </a:solidFill>
              </a:rPr>
              <a:t>de notre </a:t>
            </a:r>
            <a:r>
              <a:rPr lang="fr-FR" altLang="fr-FR" sz="3200" b="1">
                <a:solidFill>
                  <a:srgbClr val="0000FF"/>
                </a:solidFill>
              </a:rPr>
              <a:t>jeunesse </a:t>
            </a:r>
            <a:r>
              <a:rPr lang="fr-FR" altLang="fr-FR" sz="3200">
                <a:solidFill>
                  <a:schemeClr val="tx1"/>
                </a:solidFill>
              </a:rPr>
              <a:t>ainsi qu’au </a:t>
            </a:r>
            <a:r>
              <a:rPr lang="fr-FR" altLang="fr-FR" sz="3200" b="1">
                <a:solidFill>
                  <a:srgbClr val="0000FF"/>
                </a:solidFill>
              </a:rPr>
              <a:t>développement </a:t>
            </a:r>
            <a:r>
              <a:rPr lang="fr-FR" altLang="fr-FR" sz="3200">
                <a:solidFill>
                  <a:srgbClr val="000000"/>
                </a:solidFill>
              </a:rPr>
              <a:t>de </a:t>
            </a:r>
            <a:r>
              <a:rPr lang="fr-FR" altLang="fr-FR" sz="3200" b="1">
                <a:solidFill>
                  <a:srgbClr val="0000FF"/>
                </a:solidFill>
              </a:rPr>
              <a:t>notre société</a:t>
            </a:r>
            <a:endParaRPr lang="fr-FR" altLang="fr-FR" sz="3200">
              <a:solidFill>
                <a:schemeClr val="tx1"/>
              </a:solidFill>
            </a:endParaRPr>
          </a:p>
          <a:p>
            <a:pPr lvl="1" algn="ctr">
              <a:spcBef>
                <a:spcPts val="800"/>
              </a:spcBef>
              <a:buFontTx/>
              <a:buNone/>
            </a:pPr>
            <a:endParaRPr lang="fr-FR" altLang="fr-FR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 7" descr="Iceberg.jpg">
            <a:extLst>
              <a:ext uri="{FF2B5EF4-FFF2-40B4-BE49-F238E27FC236}">
                <a16:creationId xmlns:a16="http://schemas.microsoft.com/office/drawing/2014/main" id="{7326AE9D-7501-546A-6D1D-C9CE615F4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A4A8528-4A7F-B8DC-A57A-45824575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/>
              <a:t>Impacts sur les établissements de la politique dite d’“excellence”</a:t>
            </a:r>
          </a:p>
        </p:txBody>
      </p:sp>
      <p:sp>
        <p:nvSpPr>
          <p:cNvPr id="20483" name="Espace réservé du numéro de diapositive 2">
            <a:extLst>
              <a:ext uri="{FF2B5EF4-FFF2-40B4-BE49-F238E27FC236}">
                <a16:creationId xmlns:a16="http://schemas.microsoft.com/office/drawing/2014/main" id="{87E730BE-EF0F-7CD6-D127-02C0B78CB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758C5C-D98A-A54C-9795-AA4C5638FB40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20484" name="Espace réservé du texte 3">
            <a:extLst>
              <a:ext uri="{FF2B5EF4-FFF2-40B4-BE49-F238E27FC236}">
                <a16:creationId xmlns:a16="http://schemas.microsoft.com/office/drawing/2014/main" id="{4D9B494E-BF03-9575-BF90-89F9A634A6A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789039"/>
            <a:ext cx="8966200" cy="257048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fr-FR" i="1" dirty="0">
                <a:solidFill>
                  <a:schemeClr val="bg1"/>
                </a:solidFill>
              </a:rPr>
              <a:t>15 ans après les politiques d’excellence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fr-FR" i="1" dirty="0">
                <a:solidFill>
                  <a:schemeClr val="bg1"/>
                </a:solidFill>
              </a:rPr>
              <a:t>la stratégie de Iceberg ne marche toujours pas …</a:t>
            </a:r>
          </a:p>
          <a:p>
            <a:pPr marL="0" indent="0" algn="ctr" fontAlgn="base">
              <a:spcAft>
                <a:spcPts val="375"/>
              </a:spcAft>
              <a:buNone/>
            </a:pPr>
            <a:r>
              <a:rPr lang="fr-FR" altLang="fr-FR" sz="2400" i="1" dirty="0">
                <a:solidFill>
                  <a:schemeClr val="bg1"/>
                </a:solidFill>
              </a:rPr>
              <a:t>Sorbonne U 41</a:t>
            </a:r>
            <a:r>
              <a:rPr lang="fr-FR" altLang="fr-FR" sz="2400" i="1" baseline="30000" dirty="0">
                <a:solidFill>
                  <a:schemeClr val="bg1"/>
                </a:solidFill>
              </a:rPr>
              <a:t>e</a:t>
            </a:r>
            <a:r>
              <a:rPr lang="fr-FR" altLang="fr-FR" sz="2400" i="1" dirty="0">
                <a:solidFill>
                  <a:schemeClr val="bg1"/>
                </a:solidFill>
              </a:rPr>
              <a:t> , U. Paris Saclay 12</a:t>
            </a:r>
            <a:r>
              <a:rPr lang="fr-FR" altLang="fr-FR" sz="2400" i="1" baseline="30000" dirty="0">
                <a:solidFill>
                  <a:schemeClr val="bg1"/>
                </a:solidFill>
              </a:rPr>
              <a:t>e</a:t>
            </a:r>
            <a:r>
              <a:rPr lang="fr-FR" altLang="fr-FR" sz="2400" i="1" dirty="0">
                <a:solidFill>
                  <a:schemeClr val="bg1"/>
                </a:solidFill>
              </a:rPr>
              <a:t>, </a:t>
            </a:r>
            <a:r>
              <a:rPr lang="fr-FR" sz="2400" i="1" dirty="0">
                <a:solidFill>
                  <a:schemeClr val="bg1"/>
                </a:solidFill>
              </a:rPr>
              <a:t>Paris Sciences et Lettres 33</a:t>
            </a:r>
            <a:r>
              <a:rPr lang="fr-FR" altLang="fr-FR" sz="2400" i="1" baseline="30000" dirty="0">
                <a:solidFill>
                  <a:schemeClr val="bg1"/>
                </a:solidFill>
              </a:rPr>
              <a:t>e</a:t>
            </a:r>
            <a:r>
              <a:rPr lang="fr-FR" altLang="fr-FR" sz="2400" i="1" dirty="0">
                <a:solidFill>
                  <a:schemeClr val="bg1"/>
                </a:solidFill>
              </a:rPr>
              <a:t>, U.</a:t>
            </a:r>
            <a:r>
              <a:rPr lang="fr-FR" altLang="fr-FR" sz="2400" i="1" baseline="30000" dirty="0">
                <a:solidFill>
                  <a:schemeClr val="bg1"/>
                </a:solidFill>
              </a:rPr>
              <a:t> </a:t>
            </a:r>
            <a:r>
              <a:rPr lang="fr-FR" sz="2400" i="1" dirty="0">
                <a:solidFill>
                  <a:schemeClr val="bg1"/>
                </a:solidFill>
              </a:rPr>
              <a:t>Paris Cité 60</a:t>
            </a:r>
            <a:r>
              <a:rPr lang="fr-FR" altLang="fr-FR" sz="2400" i="1" baseline="30000" dirty="0">
                <a:solidFill>
                  <a:schemeClr val="bg1"/>
                </a:solidFill>
              </a:rPr>
              <a:t>e</a:t>
            </a:r>
            <a:r>
              <a:rPr lang="fr-FR" altLang="fr-FR" sz="2400" i="1" dirty="0">
                <a:solidFill>
                  <a:schemeClr val="bg1"/>
                </a:solidFill>
              </a:rPr>
              <a:t> , </a:t>
            </a:r>
            <a:r>
              <a:rPr lang="fr-FR" sz="2400" i="1" dirty="0">
                <a:solidFill>
                  <a:schemeClr val="bg1"/>
                </a:solidFill>
              </a:rPr>
              <a:t>Aix-Marseille U., U. Grenoble Alpes, U. de Strasbourg (Top 150), U. de Montpellier (Top 200) 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fr-FR" sz="2400" i="1" dirty="0">
                <a:solidFill>
                  <a:schemeClr val="bg1"/>
                </a:solidFill>
              </a:rPr>
              <a:t>…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>
            <a:extLst>
              <a:ext uri="{FF2B5EF4-FFF2-40B4-BE49-F238E27FC236}">
                <a16:creationId xmlns:a16="http://schemas.microsoft.com/office/drawing/2014/main" id="{A53F29EA-EBA7-2513-8B37-F40C7C63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Plan de l’intervention</a:t>
            </a:r>
          </a:p>
        </p:txBody>
      </p:sp>
      <p:sp>
        <p:nvSpPr>
          <p:cNvPr id="12291" name="Espace réservé du numéro de diapositive 3">
            <a:extLst>
              <a:ext uri="{FF2B5EF4-FFF2-40B4-BE49-F238E27FC236}">
                <a16:creationId xmlns:a16="http://schemas.microsoft.com/office/drawing/2014/main" id="{18DF72C4-983C-F94B-A1C2-64CCFCC08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BF3D2A-3DE6-054E-8319-9E2DB366761D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58EA44-5F08-139A-3D90-F7DBA24F0BF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63600" y="1803400"/>
            <a:ext cx="8280400" cy="38354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fr-FR" dirty="0"/>
              <a:t>calendrier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fr-FR" dirty="0"/>
              <a:t>Structuration du budget de la MIRES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fr-FR" dirty="0"/>
              <a:t>LFI 2024 et son exécution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fr-FR" dirty="0"/>
              <a:t>PLF 2025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AutoNum type="arabicPeriod"/>
              <a:defRPr/>
            </a:pPr>
            <a:r>
              <a:rPr lang="fr-FR" dirty="0"/>
              <a:t>Les impacts sur les missions de l’université à Angers et ailleurs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3">
            <a:extLst>
              <a:ext uri="{FF2B5EF4-FFF2-40B4-BE49-F238E27FC236}">
                <a16:creationId xmlns:a16="http://schemas.microsoft.com/office/drawing/2014/main" id="{6AE9E469-8FD9-91A1-2898-4611CFED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 dirty="0">
                <a:solidFill>
                  <a:srgbClr val="C02B20"/>
                </a:solidFill>
              </a:rPr>
              <a:t>Calendrier</a:t>
            </a:r>
            <a:endParaRPr lang="fr-FR" altLang="fr-FR" dirty="0">
              <a:solidFill>
                <a:srgbClr val="C02B20"/>
              </a:solidFill>
            </a:endParaRPr>
          </a:p>
        </p:txBody>
      </p:sp>
      <p:sp>
        <p:nvSpPr>
          <p:cNvPr id="13314" name="Espace réservé du numéro de diapositive 1">
            <a:extLst>
              <a:ext uri="{FF2B5EF4-FFF2-40B4-BE49-F238E27FC236}">
                <a16:creationId xmlns:a16="http://schemas.microsoft.com/office/drawing/2014/main" id="{95C38B13-2025-29A9-5505-B09832EED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D645D1-309C-B343-BED4-F3BF9F194631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26CC9-CE43-A5FA-699E-7DB7EA967B1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3528" y="764704"/>
            <a:ext cx="8820472" cy="563768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Mars 2024 : </a:t>
            </a:r>
            <a:r>
              <a:rPr lang="fr-FR" sz="2000" i="1" dirty="0">
                <a:solidFill>
                  <a:srgbClr val="0070C0"/>
                </a:solidFill>
              </a:rPr>
              <a:t>vote dans les CA des universités du budget exécuté 2023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Avril 2024 : vote par le parlement de la loi de finance de règlement (LFR) 2023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juin 2024 : lettre du gouvernement à la CE / pacte de stabilité 2024-2027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juillet-août 2024 : construction du projet de loi de finance (PLF) 2025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Septembre 2024 : nomination d’un nouveau gouvernement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10 octobre 2024 : vote du PLF 2025 au conseil des ministres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Octobre 2024 : </a:t>
            </a:r>
            <a:r>
              <a:rPr lang="fr-FR" sz="2000" i="1" dirty="0">
                <a:solidFill>
                  <a:srgbClr val="0070C0"/>
                </a:solidFill>
              </a:rPr>
              <a:t>lettre de cadrage des directions des établissements + votes des campagnes d’emplois 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Octobre 2024 : vote à l’Assemblée Nationale puis au Sénat de la partie Recette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Novembre 2024 : vote à l’Assemblée Nationale puis au Sénat de la partie Dépense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Au plus tard le 21 décembre 2024 adoption du budget avec la loi de finance initiale (LFI) 2025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Décembre 2024 : vote de la répartition des crédits 2025 de la MIRES aux établissements publics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Décembre 2024 : </a:t>
            </a:r>
            <a:r>
              <a:rPr lang="fr-FR" sz="2000" i="1" dirty="0">
                <a:solidFill>
                  <a:srgbClr val="0070C0"/>
                </a:solidFill>
              </a:rPr>
              <a:t>vote par les CA des établissements des budgets 2025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000" i="1" dirty="0"/>
              <a:t>Mars 2025 : </a:t>
            </a:r>
            <a:r>
              <a:rPr lang="fr-FR" sz="2000" i="1" dirty="0">
                <a:solidFill>
                  <a:srgbClr val="0070C0"/>
                </a:solidFill>
              </a:rPr>
              <a:t>vote dans les CA des universités du budget exécuté 2024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fr-FR" sz="2000" i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fr-FR" sz="2000" i="1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fr-FR" sz="2000" i="1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fr-FR" sz="2000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51689FC-0AD0-091D-D593-67347A49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rgbClr val="C02B20"/>
                </a:solidFill>
              </a:rPr>
              <a:t>Structuration du budget de la MIRES</a:t>
            </a:r>
            <a:endParaRPr lang="fr-FR" dirty="0">
              <a:solidFill>
                <a:srgbClr val="C02B20"/>
              </a:solidFill>
            </a:endParaRPr>
          </a:p>
        </p:txBody>
      </p:sp>
      <p:sp>
        <p:nvSpPr>
          <p:cNvPr id="14338" name="Espace réservé du numéro de diapositive 1">
            <a:extLst>
              <a:ext uri="{FF2B5EF4-FFF2-40B4-BE49-F238E27FC236}">
                <a16:creationId xmlns:a16="http://schemas.microsoft.com/office/drawing/2014/main" id="{4C0F3A7A-611F-A43E-5F4F-F6053503E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8F058-5DB6-A545-903F-4D46B6054034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B18D52-1F06-07EF-92C6-0453EC778F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3373438"/>
            <a:ext cx="184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0584D60-B4B1-57BB-3D07-5186DCB72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91513"/>
              </p:ext>
            </p:extLst>
          </p:nvPr>
        </p:nvGraphicFramePr>
        <p:xfrm>
          <a:off x="35495" y="836712"/>
          <a:ext cx="9067229" cy="5022260"/>
        </p:xfrm>
        <a:graphic>
          <a:graphicData uri="http://schemas.openxmlformats.org/drawingml/2006/table">
            <a:tbl>
              <a:tblPr/>
              <a:tblGrid>
                <a:gridCol w="7200801">
                  <a:extLst>
                    <a:ext uri="{9D8B030D-6E8A-4147-A177-3AD203B41FA5}">
                      <a16:colId xmlns:a16="http://schemas.microsoft.com/office/drawing/2014/main" val="2465697912"/>
                    </a:ext>
                  </a:extLst>
                </a:gridCol>
                <a:gridCol w="1866428">
                  <a:extLst>
                    <a:ext uri="{9D8B030D-6E8A-4147-A177-3AD203B41FA5}">
                      <a16:colId xmlns:a16="http://schemas.microsoft.com/office/drawing/2014/main" val="3573643556"/>
                    </a:ext>
                  </a:extLst>
                </a:gridCol>
              </a:tblGrid>
              <a:tr h="551653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Loi de finance initiale (LFI) de la Mission interministérielle pour la recherche et l’enseignement supérieur</a:t>
                      </a:r>
                      <a:endParaRPr lang="fr-FR" sz="2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LFI 2024</a:t>
                      </a:r>
                      <a:endParaRPr lang="fr-FR" sz="4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7926"/>
                  </a:ext>
                </a:extLst>
              </a:tr>
              <a:tr h="386738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Recherche et enseignement supérieur</a:t>
                      </a:r>
                      <a:endParaRPr lang="fr-FR" sz="360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31 839 148 903 €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354487"/>
                  </a:ext>
                </a:extLst>
              </a:tr>
              <a:tr h="392339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LFI P150 : formation supérieure et recherche universitaire</a:t>
                      </a:r>
                      <a:endParaRPr lang="fr-FR" sz="360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15 180 783 720 €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68452"/>
                  </a:ext>
                </a:extLst>
              </a:tr>
              <a:tr h="386738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LFI P231 : Vie étudiante</a:t>
                      </a:r>
                      <a:endParaRPr lang="fr-FR" sz="360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3 326 639 077 €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428588"/>
                  </a:ext>
                </a:extLst>
              </a:tr>
              <a:tr h="363632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LFI P 172 : Recherches scientifiques et technologiques pluridisciplinaires</a:t>
                      </a:r>
                      <a:endParaRPr lang="fr-FR" sz="360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8 201 401 634 €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1736"/>
                  </a:ext>
                </a:extLst>
              </a:tr>
              <a:tr h="386738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LFI P193 : Recherche spatiale</a:t>
                      </a:r>
                      <a:endParaRPr lang="fr-FR" sz="360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1 900 179 541 €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5619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LFI P190 : Recherche dans les domaines de l’énergie, du développement et de la mobilité durables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1 948 483 219 €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97417"/>
                  </a:ext>
                </a:extLst>
              </a:tr>
              <a:tr h="469009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LFI P192 : Recherche et enseignement supérieur en matière économique et industrielle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688 636 541 €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997099"/>
                  </a:ext>
                </a:extLst>
              </a:tr>
              <a:tr h="500160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LFI P191 : Recherche duale (civile et militaire)</a:t>
                      </a:r>
                      <a:endParaRPr lang="fr-FR" sz="360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150 019 167 €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1973"/>
                  </a:ext>
                </a:extLst>
              </a:tr>
              <a:tr h="552483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LFI P142 : Enseignement supérieur et recherche agricole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443 006 004 €</a:t>
                      </a:r>
                      <a:endParaRPr lang="fr-FR" sz="36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65366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4F8DF28-09FC-26F6-C89B-901B868DC97C}"/>
              </a:ext>
            </a:extLst>
          </p:cNvPr>
          <p:cNvSpPr txBox="1"/>
          <p:nvPr/>
        </p:nvSpPr>
        <p:spPr>
          <a:xfrm>
            <a:off x="-108520" y="5933967"/>
            <a:ext cx="93610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dirty="0">
                <a:solidFill>
                  <a:srgbClr val="FF0000"/>
                </a:solidFill>
              </a:rPr>
              <a:t>Le budget 2024 de l’Université d’Angers s’élève à ~ 200 M€ soit environ 1% de budget national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A53CF-09CB-59BF-0EDF-934E81E7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3">
            <a:extLst>
              <a:ext uri="{FF2B5EF4-FFF2-40B4-BE49-F238E27FC236}">
                <a16:creationId xmlns:a16="http://schemas.microsoft.com/office/drawing/2014/main" id="{F3DD45CE-AA52-C7D2-B063-7AAC1A3D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/>
              <a:t>LFI 2024 pour les universités et son exécution</a:t>
            </a:r>
            <a:endParaRPr lang="fr-FR" altLang="fr-FR" sz="6000" dirty="0">
              <a:solidFill>
                <a:srgbClr val="C02B20"/>
              </a:solidFill>
            </a:endParaRPr>
          </a:p>
        </p:txBody>
      </p:sp>
      <p:sp>
        <p:nvSpPr>
          <p:cNvPr id="13314" name="Espace réservé du numéro de diapositive 1">
            <a:extLst>
              <a:ext uri="{FF2B5EF4-FFF2-40B4-BE49-F238E27FC236}">
                <a16:creationId xmlns:a16="http://schemas.microsoft.com/office/drawing/2014/main" id="{FD9DA4DD-17B2-B82E-39C6-3A093008C1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D645D1-309C-B343-BED4-F3BF9F194631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B634A0-93CA-C862-BCCC-4B242B98C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7" y="893235"/>
            <a:ext cx="9036496" cy="465516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13F05C7-E95B-5B7A-E450-73C4499A05CB}"/>
              </a:ext>
            </a:extLst>
          </p:cNvPr>
          <p:cNvSpPr txBox="1"/>
          <p:nvPr/>
        </p:nvSpPr>
        <p:spPr>
          <a:xfrm>
            <a:off x="79624" y="5427070"/>
            <a:ext cx="8994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 avec l’annulation des 80 M€ de février 2024, la prévision de sous-financement était </a:t>
            </a:r>
          </a:p>
          <a:p>
            <a:pPr algn="ctr"/>
            <a:r>
              <a:rPr lang="fr-FR" dirty="0"/>
              <a:t>dès février 2024 de </a:t>
            </a:r>
            <a:r>
              <a:rPr lang="fr-FR" b="1" dirty="0">
                <a:solidFill>
                  <a:srgbClr val="FF0000"/>
                </a:solidFill>
              </a:rPr>
              <a:t>- 1 248 000 000 €</a:t>
            </a:r>
          </a:p>
          <a:p>
            <a:pPr algn="ctr"/>
            <a:r>
              <a:rPr lang="fr-FR" i="1" dirty="0">
                <a:solidFill>
                  <a:srgbClr val="FF0000"/>
                </a:solidFill>
              </a:rPr>
              <a:t>Le déficit prévisionnel du budget de l’UA était d’ailleurs de près de 12 M€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012A74-745F-1E72-E447-A9FE9850FC0A}"/>
              </a:ext>
            </a:extLst>
          </p:cNvPr>
          <p:cNvSpPr txBox="1"/>
          <p:nvPr/>
        </p:nvSpPr>
        <p:spPr>
          <a:xfrm>
            <a:off x="2699792" y="1017236"/>
            <a:ext cx="6194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2024</a:t>
            </a:r>
            <a:r>
              <a:rPr lang="fr-FR" sz="1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[Jaune budgétaire, “Opérateurs de l’État”, Annexe au projet de loi de finance PLF2025, p.655]</a:t>
            </a:r>
            <a:r>
              <a:rPr lang="fr-FR" sz="1100" dirty="0">
                <a:solidFill>
                  <a:schemeClr val="accent1"/>
                </a:solidFill>
                <a:effectLst/>
              </a:rPr>
              <a:t> </a:t>
            </a:r>
            <a:endParaRPr lang="fr-FR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6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2D3CD-4CD1-91A2-7951-C0683E3B5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3">
            <a:extLst>
              <a:ext uri="{FF2B5EF4-FFF2-40B4-BE49-F238E27FC236}">
                <a16:creationId xmlns:a16="http://schemas.microsoft.com/office/drawing/2014/main" id="{308C8648-A1A6-1E72-6B65-4EEDA815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/>
              <a:t>LFI 2024 pour les universités et son exécution</a:t>
            </a:r>
            <a:endParaRPr lang="fr-FR" altLang="fr-FR" sz="6000" dirty="0">
              <a:solidFill>
                <a:srgbClr val="C02B20"/>
              </a:solidFill>
            </a:endParaRPr>
          </a:p>
        </p:txBody>
      </p:sp>
      <p:sp>
        <p:nvSpPr>
          <p:cNvPr id="13314" name="Espace réservé du numéro de diapositive 1">
            <a:extLst>
              <a:ext uri="{FF2B5EF4-FFF2-40B4-BE49-F238E27FC236}">
                <a16:creationId xmlns:a16="http://schemas.microsoft.com/office/drawing/2014/main" id="{931CFFD6-F9D4-5078-F24C-6EF2B4348C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D645D1-309C-B343-BED4-F3BF9F194631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B464EA-F6F1-721B-5CED-2A515A3B55E6}"/>
              </a:ext>
            </a:extLst>
          </p:cNvPr>
          <p:cNvSpPr txBox="1"/>
          <p:nvPr/>
        </p:nvSpPr>
        <p:spPr>
          <a:xfrm>
            <a:off x="113734" y="794706"/>
            <a:ext cx="89947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avec l’annulation des 80 M€ de février 2024, la prévision de sous-financement était </a:t>
            </a:r>
          </a:p>
          <a:p>
            <a:pPr algn="ctr"/>
            <a:r>
              <a:rPr lang="fr-FR" dirty="0"/>
              <a:t>dès février 2024 de </a:t>
            </a:r>
            <a:r>
              <a:rPr lang="fr-FR" b="1" dirty="0">
                <a:solidFill>
                  <a:srgbClr val="FF0000"/>
                </a:solidFill>
              </a:rPr>
              <a:t>- 1 248 000 000 €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r>
              <a:rPr lang="fr-FR" b="1" dirty="0"/>
              <a:t>La consultation des données ouvertes </a:t>
            </a:r>
            <a:r>
              <a:rPr lang="fr-FR" b="1" dirty="0" err="1"/>
              <a:t>DataESR</a:t>
            </a:r>
            <a:r>
              <a:rPr lang="fr-FR" b="1" dirty="0"/>
              <a:t> </a:t>
            </a:r>
          </a:p>
          <a:p>
            <a:pPr algn="ctr"/>
            <a:r>
              <a:rPr lang="fr-FR" b="1" dirty="0"/>
              <a:t>de décembre 2023 et septembre 2024</a:t>
            </a:r>
          </a:p>
          <a:p>
            <a:pPr algn="ctr"/>
            <a:r>
              <a:rPr lang="fr-FR" b="1" dirty="0"/>
              <a:t>A ce jour les Fonds de roulement (</a:t>
            </a:r>
            <a:r>
              <a:rPr lang="fr-FR" b="1" dirty="0" err="1"/>
              <a:t>FdR</a:t>
            </a:r>
            <a:r>
              <a:rPr lang="fr-FR" b="1" dirty="0"/>
              <a:t>) des universités ont été ponctionnés </a:t>
            </a:r>
          </a:p>
          <a:p>
            <a:pPr algn="ctr"/>
            <a:r>
              <a:rPr lang="fr-FR" b="1" dirty="0"/>
              <a:t>de </a:t>
            </a:r>
            <a:r>
              <a:rPr lang="fr-FR" b="1" dirty="0">
                <a:solidFill>
                  <a:srgbClr val="FF0000"/>
                </a:solidFill>
              </a:rPr>
              <a:t>1 265 000 000 €</a:t>
            </a:r>
          </a:p>
          <a:p>
            <a:pPr algn="ctr"/>
            <a:endParaRPr lang="fr-FR" b="1" dirty="0">
              <a:solidFill>
                <a:srgbClr val="C00000"/>
              </a:solidFill>
            </a:endParaRPr>
          </a:p>
          <a:p>
            <a:pPr algn="ctr"/>
            <a:r>
              <a:rPr lang="fr-FR" b="1" dirty="0"/>
              <a:t>Et même </a:t>
            </a:r>
          </a:p>
          <a:p>
            <a:pPr algn="ctr"/>
            <a:r>
              <a:rPr lang="fr-FR" b="1" dirty="0"/>
              <a:t>de</a:t>
            </a:r>
            <a:r>
              <a:rPr lang="fr-FR" b="1" dirty="0">
                <a:solidFill>
                  <a:srgbClr val="C00000"/>
                </a:solidFill>
              </a:rPr>
              <a:t> -1,741 milliards d’euros </a:t>
            </a:r>
            <a:r>
              <a:rPr lang="fr-FR" b="1" dirty="0"/>
              <a:t>pour l’ensemble des établissements de l’ES public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A ce rythme, </a:t>
            </a:r>
            <a:r>
              <a:rPr lang="fr-FR" b="1" dirty="0">
                <a:solidFill>
                  <a:srgbClr val="FF0000"/>
                </a:solidFill>
              </a:rPr>
              <a:t>en 2 ans </a:t>
            </a:r>
            <a:r>
              <a:rPr lang="fr-FR" b="1" dirty="0"/>
              <a:t>le gouvernement aura </a:t>
            </a:r>
            <a:r>
              <a:rPr lang="fr-FR" b="1" dirty="0">
                <a:solidFill>
                  <a:srgbClr val="FF0000"/>
                </a:solidFill>
              </a:rPr>
              <a:t>vidé nos caisses </a:t>
            </a:r>
            <a:r>
              <a:rPr lang="fr-FR" b="1" dirty="0"/>
              <a:t>et</a:t>
            </a:r>
            <a:r>
              <a:rPr lang="fr-FR" b="1" dirty="0">
                <a:solidFill>
                  <a:srgbClr val="FF0000"/>
                </a:solidFill>
              </a:rPr>
              <a:t> dans 1 an </a:t>
            </a:r>
            <a:r>
              <a:rPr lang="fr-FR" b="1" dirty="0"/>
              <a:t>nous sommes </a:t>
            </a:r>
            <a:r>
              <a:rPr lang="fr-FR" b="1" dirty="0">
                <a:solidFill>
                  <a:srgbClr val="FF0000"/>
                </a:solidFill>
              </a:rPr>
              <a:t>en cessation de paiement</a:t>
            </a:r>
          </a:p>
          <a:p>
            <a:pPr algn="ctr"/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4" name="Image 3" descr="Une image contenant texte, Police, capture d’écran, nombre&#10;&#10;Description générée automatiquement">
            <a:extLst>
              <a:ext uri="{FF2B5EF4-FFF2-40B4-BE49-F238E27FC236}">
                <a16:creationId xmlns:a16="http://schemas.microsoft.com/office/drawing/2014/main" id="{AE8CEA01-2ADF-DF7B-DC54-FC91A7000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" y="3861048"/>
            <a:ext cx="9070487" cy="17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B9E9E76-66FA-DA5D-1E36-A7B1F3D3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PLF 2025</a:t>
            </a:r>
          </a:p>
        </p:txBody>
      </p:sp>
      <p:sp>
        <p:nvSpPr>
          <p:cNvPr id="15362" name="Espace réservé du numéro de diapositive 1">
            <a:extLst>
              <a:ext uri="{FF2B5EF4-FFF2-40B4-BE49-F238E27FC236}">
                <a16:creationId xmlns:a16="http://schemas.microsoft.com/office/drawing/2014/main" id="{F0FD620A-FF8B-1712-6978-E0922156B5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16A0DD-CD40-B544-A869-F73A1180D9F3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5B2FE92E-3D81-1936-1A88-DE5CD017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44550"/>
            <a:ext cx="6550868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B8191-7FA1-F6A4-BF48-A97E108E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96C61C-35AC-BE3E-E2F9-F1344F3F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rgbClr val="C02B20"/>
                </a:solidFill>
              </a:rPr>
              <a:t>Structuration du budget de la MIRES</a:t>
            </a:r>
            <a:endParaRPr lang="fr-FR" dirty="0">
              <a:solidFill>
                <a:srgbClr val="C02B20"/>
              </a:solidFill>
            </a:endParaRPr>
          </a:p>
        </p:txBody>
      </p:sp>
      <p:sp>
        <p:nvSpPr>
          <p:cNvPr id="14338" name="Espace réservé du numéro de diapositive 1">
            <a:extLst>
              <a:ext uri="{FF2B5EF4-FFF2-40B4-BE49-F238E27FC236}">
                <a16:creationId xmlns:a16="http://schemas.microsoft.com/office/drawing/2014/main" id="{264D4E75-A166-4761-8E1F-F39F622FA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8F058-5DB6-A545-903F-4D46B6054034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8B3820-3A8D-9233-9614-B5FEC90AB2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3373438"/>
            <a:ext cx="184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90F298C-746D-7C99-E298-34F886168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1532"/>
              </p:ext>
            </p:extLst>
          </p:nvPr>
        </p:nvGraphicFramePr>
        <p:xfrm>
          <a:off x="35495" y="836712"/>
          <a:ext cx="9067229" cy="5313151"/>
        </p:xfrm>
        <a:graphic>
          <a:graphicData uri="http://schemas.openxmlformats.org/drawingml/2006/table">
            <a:tbl>
              <a:tblPr/>
              <a:tblGrid>
                <a:gridCol w="2232249">
                  <a:extLst>
                    <a:ext uri="{9D8B030D-6E8A-4147-A177-3AD203B41FA5}">
                      <a16:colId xmlns:a16="http://schemas.microsoft.com/office/drawing/2014/main" val="246569791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7364355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27013004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56253966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12051014"/>
                    </a:ext>
                  </a:extLst>
                </a:gridCol>
                <a:gridCol w="1218356">
                  <a:extLst>
                    <a:ext uri="{9D8B030D-6E8A-4147-A177-3AD203B41FA5}">
                      <a16:colId xmlns:a16="http://schemas.microsoft.com/office/drawing/2014/main" val="1131878838"/>
                    </a:ext>
                  </a:extLst>
                </a:gridCol>
              </a:tblGrid>
              <a:tr h="551653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0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Mission interministérielle pour la recherche et l’enseignement supérieur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LFI 2024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PLF 2025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∆2025/2024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∆%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∆%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corrigée de 2,6% d’inflation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7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Recherche et enseignement supérieur</a:t>
                      </a:r>
                      <a:endParaRPr lang="fr-FR" sz="1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31 839 148 903 €</a:t>
                      </a:r>
                      <a:endParaRPr lang="fr-FR" sz="2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31 285 707 922 €</a:t>
                      </a:r>
                      <a:endParaRPr lang="fr-FR" sz="3600" dirty="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-553 440 981 €</a:t>
                      </a:r>
                      <a:endParaRPr lang="fr-FR" sz="360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-1,74 %</a:t>
                      </a:r>
                      <a:endParaRPr lang="fr-FR" sz="36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-2,26%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354487"/>
                  </a:ext>
                </a:extLst>
              </a:tr>
              <a:tr h="392339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P150 : formation supérieure et recherche universitaire</a:t>
                      </a:r>
                      <a:endParaRPr lang="fr-FR" sz="1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15 180 783 720 €</a:t>
                      </a:r>
                      <a:endParaRPr lang="fr-FR" sz="2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15 279 678 402 €</a:t>
                      </a:r>
                      <a:endParaRPr lang="fr-FR" sz="3600" dirty="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98 894 682 €</a:t>
                      </a:r>
                      <a:endParaRPr lang="fr-FR" sz="360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0,65 %</a:t>
                      </a:r>
                      <a:endParaRPr lang="fr-FR" sz="36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0,13%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68452"/>
                  </a:ext>
                </a:extLst>
              </a:tr>
              <a:tr h="386738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P231 : Vie étudiante</a:t>
                      </a:r>
                      <a:endParaRPr lang="fr-FR" sz="1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3 326 639 077 €</a:t>
                      </a:r>
                      <a:endParaRPr lang="fr-FR" sz="2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3 249 641 878 €</a:t>
                      </a:r>
                      <a:endParaRPr lang="fr-FR" sz="360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-76 997 199 €</a:t>
                      </a:r>
                      <a:endParaRPr lang="fr-FR" sz="360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-2,31 %</a:t>
                      </a:r>
                      <a:endParaRPr lang="fr-FR" sz="36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-2,91%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428588"/>
                  </a:ext>
                </a:extLst>
              </a:tr>
              <a:tr h="363632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172 : Recherches scientifiques et technologiques pluridisciplinaires</a:t>
                      </a:r>
                      <a:endParaRPr lang="fr-FR" sz="1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8 201 401 634 €</a:t>
                      </a:r>
                      <a:endParaRPr lang="fr-FR" sz="2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8 259 807 441 €</a:t>
                      </a:r>
                      <a:endParaRPr lang="fr-FR" sz="3600" dirty="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58 405 807 €</a:t>
                      </a:r>
                      <a:endParaRPr lang="fr-FR" sz="3600" dirty="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0,71 %</a:t>
                      </a:r>
                      <a:endParaRPr lang="fr-FR" sz="36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+0,19%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1736"/>
                  </a:ext>
                </a:extLst>
              </a:tr>
              <a:tr h="386738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P193 : Recherche spatiale</a:t>
                      </a:r>
                      <a:endParaRPr lang="fr-FR" sz="1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1 900 179 541 €</a:t>
                      </a:r>
                      <a:endParaRPr lang="fr-FR" sz="2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1 915 679 541 €</a:t>
                      </a:r>
                      <a:endParaRPr lang="fr-FR" sz="360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15 500 000 €</a:t>
                      </a:r>
                      <a:endParaRPr lang="fr-FR" sz="3600" dirty="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0,82 %</a:t>
                      </a:r>
                      <a:endParaRPr lang="fr-FR" sz="36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+0,29%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5619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P190 : Recherche dans les domaines de l’énergie, du développement et de la mobilité durables</a:t>
                      </a:r>
                      <a:endParaRPr lang="fr-FR" sz="1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1 948 483 219 €</a:t>
                      </a:r>
                      <a:endParaRPr lang="fr-FR" sz="2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1 628 195 137 €</a:t>
                      </a:r>
                      <a:endParaRPr lang="fr-FR" sz="360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-320 288 082 €</a:t>
                      </a:r>
                      <a:endParaRPr lang="fr-FR" sz="3600" dirty="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-16,44 %</a:t>
                      </a:r>
                      <a:endParaRPr lang="fr-FR" sz="36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-17%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97417"/>
                  </a:ext>
                </a:extLst>
              </a:tr>
              <a:tr h="469009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P192 : Recherche et enseignement supérieur en matière économique et industrielle</a:t>
                      </a:r>
                      <a:endParaRPr lang="fr-FR" sz="1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688 636 541 €</a:t>
                      </a:r>
                      <a:endParaRPr lang="fr-FR" sz="2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371 158 599 €</a:t>
                      </a:r>
                      <a:endParaRPr lang="fr-FR" sz="360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-317 477 942 €</a:t>
                      </a:r>
                      <a:endParaRPr lang="fr-FR" sz="3600" dirty="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-46,10 %</a:t>
                      </a:r>
                      <a:endParaRPr lang="fr-FR" sz="36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-47%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997099"/>
                  </a:ext>
                </a:extLst>
              </a:tr>
              <a:tr h="500160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P191 : Recherche duale (civile et militaire)</a:t>
                      </a:r>
                      <a:endParaRPr lang="fr-FR" sz="1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150 019 167 €</a:t>
                      </a:r>
                      <a:endParaRPr lang="fr-FR" sz="28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150 019 167 €</a:t>
                      </a:r>
                      <a:endParaRPr lang="fr-FR" sz="360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0 €</a:t>
                      </a:r>
                      <a:endParaRPr lang="fr-FR" sz="360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0,00 %</a:t>
                      </a:r>
                      <a:endParaRPr lang="fr-FR" sz="36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-0,52%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1973"/>
                  </a:ext>
                </a:extLst>
              </a:tr>
              <a:tr h="552483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P142 : Enseignement supérieur et recherche agricole</a:t>
                      </a:r>
                      <a:endParaRPr lang="fr-FR" sz="11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443 006 004 €</a:t>
                      </a:r>
                      <a:endParaRPr lang="fr-FR" sz="12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431 527 757 €</a:t>
                      </a:r>
                      <a:endParaRPr lang="fr-FR" sz="360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-11 478 247 €</a:t>
                      </a:r>
                      <a:endParaRPr lang="fr-FR" sz="3600">
                        <a:effectLst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-2,59 %</a:t>
                      </a:r>
                      <a:endParaRPr lang="fr-FR" sz="36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-3,1%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65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44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9C769-86AF-0361-B64F-5BDDC817B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2A43987-CAF4-5B9B-6EBE-41961540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rgbClr val="C02B20"/>
                </a:solidFill>
              </a:rPr>
              <a:t>ANR 2025</a:t>
            </a:r>
            <a:endParaRPr lang="fr-FR" dirty="0">
              <a:solidFill>
                <a:srgbClr val="C02B20"/>
              </a:solidFill>
            </a:endParaRPr>
          </a:p>
        </p:txBody>
      </p:sp>
      <p:sp>
        <p:nvSpPr>
          <p:cNvPr id="14338" name="Espace réservé du numéro de diapositive 1">
            <a:extLst>
              <a:ext uri="{FF2B5EF4-FFF2-40B4-BE49-F238E27FC236}">
                <a16:creationId xmlns:a16="http://schemas.microsoft.com/office/drawing/2014/main" id="{82E2926A-A79A-990E-C8B7-3311431F67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2C306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8F058-5DB6-A545-903F-4D46B6054034}" type="slidenum">
              <a:rPr lang="fr-FR" altLang="fr-FR" sz="2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400"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411B8-767B-F672-3343-1DA0E4C805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3373438"/>
            <a:ext cx="184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CF2D83E-85D8-8E06-D9C9-17CDAFDDD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36116"/>
              </p:ext>
            </p:extLst>
          </p:nvPr>
        </p:nvGraphicFramePr>
        <p:xfrm>
          <a:off x="0" y="1412776"/>
          <a:ext cx="9036494" cy="3288253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val="246569791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7364355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46909632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56067976"/>
                    </a:ext>
                  </a:extLst>
                </a:gridCol>
                <a:gridCol w="1547662">
                  <a:extLst>
                    <a:ext uri="{9D8B030D-6E8A-4147-A177-3AD203B41FA5}">
                      <a16:colId xmlns:a16="http://schemas.microsoft.com/office/drawing/2014/main" val="3266407363"/>
                    </a:ext>
                  </a:extLst>
                </a:gridCol>
              </a:tblGrid>
              <a:tr h="568010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Loi de finance initiale (LFI 2024)</a:t>
                      </a:r>
                    </a:p>
                    <a:p>
                      <a:pPr algn="just" rtl="0" fontAlgn="t"/>
                      <a:r>
                        <a:rPr lang="fr-FR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Projet de loi de finance (PLF 2025)</a:t>
                      </a:r>
                      <a:endParaRPr lang="fr-FR" sz="2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LPR 2025 programmée</a:t>
                      </a:r>
                      <a:endParaRPr lang="fr-FR" sz="2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Évolution des programmes 25/24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Évolution 25/24</a:t>
                      </a:r>
                    </a:p>
                    <a:p>
                      <a:pPr algn="just" rtl="0" fontAlgn="t"/>
                      <a:r>
                        <a:rPr lang="fr-FR" sz="1000" b="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Corrigée de l’inflation</a:t>
                      </a:r>
                      <a:endParaRPr lang="fr-FR" sz="20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Annonces d’emplois</a:t>
                      </a:r>
                      <a:endParaRPr lang="fr-FR" sz="2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7926"/>
                  </a:ext>
                </a:extLst>
              </a:tr>
              <a:tr h="397607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Recherche et enseignement supérieur</a:t>
                      </a:r>
                      <a:endParaRPr lang="fr-FR" sz="25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501,5 M€</a:t>
                      </a:r>
                      <a:endParaRPr lang="fr-FR" sz="14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172 800 489 €</a:t>
                      </a:r>
                      <a:endParaRPr lang="fr-FR" sz="1400" b="1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41,4 M€</a:t>
                      </a:r>
                    </a:p>
                    <a:p>
                      <a:pPr algn="r" rtl="0" fontAlgn="t"/>
                      <a:r>
                        <a:rPr lang="fr-FR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-245 M€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+5913 emplois</a:t>
                      </a:r>
                    </a:p>
                    <a:p>
                      <a:pPr algn="r" rtl="0" fontAlgn="t"/>
                      <a:r>
                        <a:rPr lang="fr-FR" sz="1400" b="1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-3000 emplois</a:t>
                      </a:r>
                    </a:p>
                    <a:p>
                      <a:pPr algn="r" rtl="0" fontAlgn="t"/>
                      <a:endParaRPr lang="fr-FR" sz="14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54487"/>
                  </a:ext>
                </a:extLst>
              </a:tr>
              <a:tr h="568010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P150 : formation supérieure et recherche universitaire</a:t>
                      </a:r>
                      <a:endParaRPr lang="fr-FR" sz="25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 M€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98 894 682 €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 M€</a:t>
                      </a:r>
                    </a:p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dont 50 pour RIPEC</a:t>
                      </a:r>
                    </a:p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dont 45 pour le GVT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+3119 emplois</a:t>
                      </a:r>
                    </a:p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- 1200 emplois</a:t>
                      </a:r>
                      <a:endParaRPr lang="fr-FR" sz="1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068452"/>
                  </a:ext>
                </a:extLst>
              </a:tr>
              <a:tr h="568010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172 : Recherches scientifiques et technologiques pluridisciplinaires</a:t>
                      </a:r>
                      <a:endParaRPr lang="fr-FR" sz="25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 M€</a:t>
                      </a:r>
                    </a:p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dont 140 pour l’ANR</a:t>
                      </a:r>
                      <a:endParaRPr lang="fr-FR" sz="12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58 405 807 €</a:t>
                      </a:r>
                      <a:endParaRPr lang="fr-FR" sz="14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 M€</a:t>
                      </a:r>
                    </a:p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dont 120 pour l’ANR</a:t>
                      </a:r>
                    </a:p>
                    <a:p>
                      <a:pPr algn="r" rtl="0" fontAlgn="t"/>
                      <a:r>
                        <a:rPr lang="fr-FR" sz="12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dont 30 pour RIPEC</a:t>
                      </a:r>
                      <a:endParaRPr lang="fr-FR" sz="12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+2794 emplois</a:t>
                      </a:r>
                    </a:p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-1800 emplois</a:t>
                      </a: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1736"/>
                  </a:ext>
                </a:extLst>
              </a:tr>
              <a:tr h="397607">
                <a:tc>
                  <a:txBody>
                    <a:bodyPr/>
                    <a:lstStyle/>
                    <a:p>
                      <a:pPr algn="just" rtl="0" fontAlgn="t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LFI P193 : Recherche spatiale</a:t>
                      </a:r>
                      <a:endParaRPr lang="fr-FR" sz="250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 M€</a:t>
                      </a:r>
                      <a:endParaRPr lang="fr-FR" sz="14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15 500 000 €</a:t>
                      </a:r>
                      <a:endParaRPr lang="fr-FR" sz="14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 M€</a:t>
                      </a:r>
                      <a:endParaRPr lang="fr-FR" sz="14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endParaRPr lang="fr-FR" sz="1400" dirty="0">
                        <a:effectLst/>
                      </a:endParaRPr>
                    </a:p>
                  </a:txBody>
                  <a:tcPr marL="87386" marR="87386" marT="87386" marB="8738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5619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D70152F-9B57-8F94-F9E1-942933E23509}"/>
              </a:ext>
            </a:extLst>
          </p:cNvPr>
          <p:cNvSpPr txBox="1"/>
          <p:nvPr/>
        </p:nvSpPr>
        <p:spPr>
          <a:xfrm>
            <a:off x="0" y="5445224"/>
            <a:ext cx="903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Seuls les établissements et les labos qui émargeront aux nouveaux appels à projet de l’ANR pourront espérer une situation 2025 pas plus catastrophique que celle de 2024</a:t>
            </a:r>
          </a:p>
        </p:txBody>
      </p:sp>
    </p:spTree>
    <p:extLst>
      <p:ext uri="{BB962C8B-B14F-4D97-AF65-F5344CB8AC3E}">
        <p14:creationId xmlns:p14="http://schemas.microsoft.com/office/powerpoint/2010/main" val="253464944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</TotalTime>
  <Words>2365</Words>
  <Application>Microsoft Macintosh PowerPoint</Application>
  <PresentationFormat>Affichage à l'écran (4:3)</PresentationFormat>
  <Paragraphs>346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Helvetica</vt:lpstr>
      <vt:lpstr>Raleway</vt:lpstr>
      <vt:lpstr>Times New Roman</vt:lpstr>
      <vt:lpstr>1_Thème Office</vt:lpstr>
      <vt:lpstr>Le budget de l’enseignement supérieur et de la recherche  </vt:lpstr>
      <vt:lpstr>Plan de l’intervention</vt:lpstr>
      <vt:lpstr>Calendrier</vt:lpstr>
      <vt:lpstr>Structuration du budget de la MIRES</vt:lpstr>
      <vt:lpstr>LFI 2024 pour les universités et son exécution</vt:lpstr>
      <vt:lpstr>LFI 2024 pour les universités et son exécution</vt:lpstr>
      <vt:lpstr>PLF 2025</vt:lpstr>
      <vt:lpstr>Structuration du budget de la MIRES</vt:lpstr>
      <vt:lpstr>ANR 2025</vt:lpstr>
      <vt:lpstr>Progression de la SCSP 2024/ SCSP 2023 des universités en fonction de la SCSP 2024 par étudiant  Angers : SCSP/Et : 5400 €/et. National : SCSP/et. : 7600€/et. Upavs: 7900€/et. Dijon : SCSP/Et : 7600 €/et. Poitiers : SCSP/Et : 8340 €/et. Sorbonne U : SCSP/Et : 10900 €/et.</vt:lpstr>
      <vt:lpstr>Un service public inégalitaire</vt:lpstr>
      <vt:lpstr>Taux de titularisation en fonction du taux d’encadrement par étudiants  Angers : Tx : 7,6 agents/100et. 37,4% contractuels dont 28% d’enseignants et 47% de BIATSS  National : Tx : 10,8 agents/100et Upavs: 11,2 ag/100et 35,8% contractuels dont 30% d’enseignants et 42% de BIATSS </vt:lpstr>
      <vt:lpstr>à Angers</vt:lpstr>
      <vt:lpstr>Des conséquences sur l’offre de service public et nos conditions de travail</vt:lpstr>
      <vt:lpstr>Nos revendications (qui illustrent ce à quoi les milliards correspondent)</vt:lpstr>
      <vt:lpstr>Et pourtant de l’argent : il y en a …</vt:lpstr>
      <vt:lpstr>Présentation PowerPoint</vt:lpstr>
      <vt:lpstr>Impacts sur les établissements de la politique dite d’“excellence”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Parcourssup</dc:title>
  <dc:creator>sidoine</dc:creator>
  <cp:lastModifiedBy>Herve Christofol</cp:lastModifiedBy>
  <cp:revision>152</cp:revision>
  <cp:lastPrinted>2024-11-18T11:11:49Z</cp:lastPrinted>
  <dcterms:created xsi:type="dcterms:W3CDTF">2017-11-25T20:22:42Z</dcterms:created>
  <dcterms:modified xsi:type="dcterms:W3CDTF">2024-11-18T11:23:33Z</dcterms:modified>
</cp:coreProperties>
</file>